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(Factor pairs).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60 | b) 60 | c) 60.  You do: a) 30 | b) 30 | c)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72.  You do: 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90.  You do: 96.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14, 42.  You do: 15,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Dani has split 16 into 10 + 6 and multiplied the parts, instead of using a factor pair of 16. 10 × 6 is not 16. | b) 112.  You do: Dani has split 19 into 10 + 9 and multiplied the parts, instead of using a factor pair of 19. 10 × 9 is not 19. | b) 133.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12 × 3; 18 × 2; 6 × 6.  You do: for example 6 × 4; 8 × 3; 12 ×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2 × 7 = 14, not 9, so 2 and 7 are not a factor pair of 9..  You do: No | No. 2 × 6 = 12, not 8, so 2 and 6 are not a factor pair of 8..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162 | b) 125.  You do: a) 120 | b) 98.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2 worksheet from the website (scaffolded or not scaffolded). Click the 20 minute timer to start it. Pupils who finish try the challenge: click to show its answer. The Bobas bounce on their own while the slide is showing. Challenge answers: No | No. 7 × 2 × 4 = 56 and 7 × 4 × 2 = 56, so they are equal.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8.png"/><Relationship Id="rId9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19.png"/><Relationship Id="rId7" Type="http://schemas.openxmlformats.org/officeDocument/2006/relationships/image" Target="../media/image11.png"/><Relationship Id="rId8" Type="http://schemas.openxmlformats.org/officeDocument/2006/relationships/image" Target="../media/image6.png"/><Relationship Id="rId9" Type="http://schemas.openxmlformats.org/officeDocument/2006/relationships/image" Target="../media/image3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0F766E"/>
                </a:solidFill>
                <a:latin typeface="Dreaming Outloud Pro"/>
              </a:rPr>
              <a:t>Year 4 · Spring · Multiplication and division B · Step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Use factor pairs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511143482526640_id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62a1b5d5a010640_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0c21b00b584640_trophy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Factor pairs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Write </a:t>
            </a:r>
            <a:r>
              <a:rPr sz="2000" b="1">
                <a:solidFill>
                  <a:srgbClr val="B4237A"/>
                </a:solidFill>
                <a:latin typeface="Arial"/>
              </a:rPr>
              <a:t>all the factors</a:t>
            </a:r>
            <a:r>
              <a:rPr sz="2000" b="0">
                <a:solidFill>
                  <a:srgbClr val="17213A"/>
                </a:solidFill>
                <a:latin typeface="Arial"/>
              </a:rPr>
              <a:t> of each number.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a) 12: ____________________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b) 30: ____________________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C00000"/>
                </a:solidFill>
                <a:latin typeface="Arial"/>
              </a:rPr>
              <a:t>a) 1, 2, 3, 4, 6, 12   b) 1, 2, 3, 5, 6, 10, 15, 30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2.  Circle the </a:t>
            </a:r>
            <a:r>
              <a:rPr sz="1600" b="1">
                <a:solidFill>
                  <a:srgbClr val="B4237A"/>
                </a:solidFill>
                <a:latin typeface="Arial"/>
              </a:rPr>
              <a:t>factors of 40</a:t>
            </a:r>
            <a:r>
              <a:rPr sz="1600" b="0">
                <a:solidFill>
                  <a:srgbClr val="17213A"/>
                </a:solidFill>
                <a:latin typeface="Arial"/>
              </a:rPr>
              <a:t>. Write them below.</a:t>
            </a:r>
          </a:p>
          <a:p>
            <a:pPr algn="l">
              <a:lnSpc>
                <a:spcPct val="112000"/>
              </a:lnSpc>
            </a:pPr>
            <a:r>
              <a:rPr sz="1600" b="1">
                <a:solidFill>
                  <a:srgbClr val="B4237A"/>
                </a:solidFill>
                <a:latin typeface="Arial"/>
              </a:rPr>
              <a:t>8     20     39     31     10     3     1     12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____________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1, 8, 10, 20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3.  Write </a:t>
            </a:r>
            <a:r>
              <a:rPr sz="1600" b="1">
                <a:solidFill>
                  <a:srgbClr val="B4237A"/>
                </a:solidFill>
                <a:latin typeface="Arial"/>
              </a:rPr>
              <a:t>how many factors</a:t>
            </a:r>
            <a:r>
              <a:rPr sz="1600" b="0">
                <a:solidFill>
                  <a:srgbClr val="17213A"/>
                </a:solidFill>
                <a:latin typeface="Arial"/>
              </a:rPr>
              <a:t> each number has.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25: 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20: 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16: 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3   b) 6   c) 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Which number has </a:t>
            </a:r>
            <a:r>
              <a:rPr sz="2000" b="1">
                <a:solidFill>
                  <a:srgbClr val="B4237A"/>
                </a:solidFill>
                <a:latin typeface="Arial"/>
              </a:rPr>
              <a:t>more factors</a:t>
            </a:r>
            <a:r>
              <a:rPr sz="2000" b="0">
                <a:solidFill>
                  <a:srgbClr val="17213A"/>
                </a:solidFill>
                <a:latin typeface="Arial"/>
              </a:rPr>
              <a:t>? Write the number.</a:t>
            </a:r>
          </a:p>
          <a:p>
            <a:pPr algn="l">
              <a:lnSpc>
                <a:spcPct val="112000"/>
              </a:lnSpc>
            </a:pPr>
            <a:r>
              <a:rPr sz="2000" b="1">
                <a:solidFill>
                  <a:srgbClr val="B4237A"/>
                </a:solidFill>
                <a:latin typeface="Arial"/>
              </a:rPr>
              <a:t>24</a:t>
            </a:r>
            <a:r>
              <a:rPr sz="2000" b="0">
                <a:solidFill>
                  <a:srgbClr val="17213A"/>
                </a:solidFill>
                <a:latin typeface="Arial"/>
              </a:rPr>
              <a:t>     </a:t>
            </a:r>
            <a:r>
              <a:rPr sz="2000" b="1">
                <a:solidFill>
                  <a:srgbClr val="B4237A"/>
                </a:solidFill>
                <a:latin typeface="Arial"/>
              </a:rPr>
              <a:t>32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_____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use factor pairs to multiply.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split a factor into a factor pair to multiply in steps.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complete working like 13 × 6 = 13 × 3 × 2.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use a known fact to work out a harder multiplication.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spot a mistake when a number is split wrongly.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factor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factor pair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multiply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step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product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known fact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Split one number into a factor pair: 6 = 3 × 2, so 7 × 6 = 7 × 3 × 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Multiply in steps: 13 × 3 = 39, then 39 × 2 = 78.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0356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 factor pair multiplies to make the number exactly. 10 + 8 is not a factor pair of 18.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the factor pair really multiplies to the number.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Multiply one factor at a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with another factor pair.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12 has the factor pair 3 and 4. Work out the three multiplications.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 × 12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5 × 3 × 4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15 × 4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10 has the factor pair 2 and 5. Work out the three multiplications.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3 × 10 = 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 × 2 × 5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6 × 5 =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60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60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60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30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30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Dani works out 12 × 6 using the factor pair 2 and 3. Complete the multiplication.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12 × 6 = 12 × 2 × 3 = 24 × 3 =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Dani works out 15 × 6 using the factor pair 2 and 3. Complete the multiplication.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15 × 6 = 15 × 2 × 3 = 30 × 3 = 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72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90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box of crayons contains </a:t>
            </a:r>
            <a:r>
              <a:rPr sz="2600" b="1">
                <a:solidFill>
                  <a:srgbClr val="B4237A"/>
                </a:solidFill>
                <a:latin typeface="Arial"/>
              </a:rPr>
              <a:t>15</a:t>
            </a:r>
            <a:r>
              <a:rPr sz="2600" b="0">
                <a:solidFill>
                  <a:srgbClr val="17213A"/>
                </a:solidFill>
                <a:latin typeface="Arial"/>
              </a:rPr>
              <a:t> crayons.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How many crayons are there in 6 boxes?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box of crayons contains </a:t>
            </a:r>
            <a:r>
              <a:rPr sz="2600" b="1">
                <a:solidFill>
                  <a:srgbClr val="B4237A"/>
                </a:solidFill>
                <a:latin typeface="Arial"/>
              </a:rPr>
              <a:t>12</a:t>
            </a:r>
            <a:r>
              <a:rPr sz="2600" b="0">
                <a:solidFill>
                  <a:srgbClr val="17213A"/>
                </a:solidFill>
                <a:latin typeface="Arial"/>
              </a:rPr>
              <a:t> crayons.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How many crayons are there in 8 boxes?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90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Use the factor pair 2 and 3 to work out 7 × 6. Complete the working.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7 × 6 = 7 × 2 × 3 = ____ × 3 =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Use the factor pair 3 and 3 to work out 5 × 9. Complete the working.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5 × 9 = 5 × 3 × 3 = ____ × 3 = 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14, 42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15, 45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“Dani is working out 16 × 7.  16 × 7 = 10 × 6 × 7 = 10 × 42 = 420”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a)  What </a:t>
            </a:r>
            <a:r>
              <a:rPr sz="1300" b="1">
                <a:solidFill>
                  <a:srgbClr val="B4237A"/>
                </a:solidFill>
                <a:latin typeface="Arial"/>
              </a:rPr>
              <a:t>mistake</a:t>
            </a:r>
            <a:r>
              <a:rPr sz="1300" b="0">
                <a:solidFill>
                  <a:srgbClr val="17213A"/>
                </a:solidFill>
                <a:latin typeface="Arial"/>
              </a:rPr>
              <a:t> has Dani made?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3674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72452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b) Use a factor pair to work out 16 × 7: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“Dani is working out 19 × 7.  19 × 7 = 10 × 9 × 7 = 10 × 63 = 630”</a:t>
            </a:r>
          </a:p>
        </p:txBody>
      </p:sp>
      <p:pic>
        <p:nvPicPr>
          <p:cNvPr id="20" name="Picture 19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09360" y="314896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a)  What </a:t>
            </a:r>
            <a:r>
              <a:rPr sz="1300" b="1">
                <a:solidFill>
                  <a:srgbClr val="B4237A"/>
                </a:solidFill>
                <a:latin typeface="Arial"/>
              </a:rPr>
              <a:t>mistake</a:t>
            </a:r>
            <a:r>
              <a:rPr sz="1300" b="0">
                <a:solidFill>
                  <a:srgbClr val="17213A"/>
                </a:solidFill>
                <a:latin typeface="Arial"/>
              </a:rPr>
              <a:t> has Dani made?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43674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72452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b) Use a factor pair to work out 19 × 7: ________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8030"/>
            <a:ext cx="5257800" cy="1714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Dani has split 16 into 10 + 6 and multiplied the parts, instead of using a factor pair of 16. 10 × 6 is not 16.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112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58030"/>
            <a:ext cx="5257800" cy="1714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Dani has split 19 into 10 + 9 and multiplied the parts, instead of using a factor pair of 19. 10 × 9 is not 19.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133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used a factor pair to work out a multiplication: 6 × 2 × 3.”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two different</a:t>
            </a:r>
            <a:r>
              <a:rPr sz="2600" b="0">
                <a:solidFill>
                  <a:srgbClr val="17213A"/>
                </a:solidFill>
                <a:latin typeface="Arial"/>
              </a:rPr>
              <a:t> multiplications of two numbers that I could have been working out.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used a factor pair to work out a multiplication: 2 × 3 × 4.”</a:t>
            </a:r>
          </a:p>
        </p:txBody>
      </p:sp>
      <p:pic>
        <p:nvPicPr>
          <p:cNvPr id="18" name="Picture 17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0" y="3148964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two different</a:t>
            </a:r>
            <a:r>
              <a:rPr sz="2600" b="0">
                <a:solidFill>
                  <a:srgbClr val="17213A"/>
                </a:solidFill>
                <a:latin typeface="Arial"/>
              </a:rPr>
              <a:t> multiplications of two numbers that I could have been working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556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for example 12 × 3; 18 × 2; 6 × 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556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for example 6 × 4; 8 × 3; 12 ×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 work out 18 × 9, I do 18 × 2 × 7.”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 work out 19 × 8, I do 19 × 2 × 6.”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No. 2 × 7 = 14, not 9, so 2 and 7 are not a factor pair of 9.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No. 2 × 6 = 12, not 8, so 2 and 6 are not a factor pair of 8.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“A baker puts </a:t>
            </a:r>
            <a:r>
              <a:rPr sz="2100" b="1">
                <a:solidFill>
                  <a:srgbClr val="B4237A"/>
                </a:solidFill>
                <a:latin typeface="Arial"/>
              </a:rPr>
              <a:t>18</a:t>
            </a:r>
            <a:r>
              <a:rPr sz="2100" b="0">
                <a:solidFill>
                  <a:srgbClr val="17213A"/>
                </a:solidFill>
                <a:latin typeface="Arial"/>
              </a:rPr>
              <a:t> buns in every tray. The baker fills </a:t>
            </a:r>
            <a:r>
              <a:rPr sz="2100" b="1">
                <a:solidFill>
                  <a:srgbClr val="B4237A"/>
                </a:solidFill>
                <a:latin typeface="Arial"/>
              </a:rPr>
              <a:t>9</a:t>
            </a:r>
            <a:r>
              <a:rPr sz="2100" b="0">
                <a:solidFill>
                  <a:srgbClr val="17213A"/>
                </a:solidFill>
                <a:latin typeface="Arial"/>
              </a:rPr>
              <a:t> trays.”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buns is that?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4855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37 buns are sold. How many buns are left? 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“A baker puts </a:t>
            </a:r>
            <a:r>
              <a:rPr sz="2100" b="1">
                <a:solidFill>
                  <a:srgbClr val="B4237A"/>
                </a:solidFill>
                <a:latin typeface="Arial"/>
              </a:rPr>
              <a:t>15</a:t>
            </a:r>
            <a:r>
              <a:rPr sz="2100" b="0">
                <a:solidFill>
                  <a:srgbClr val="17213A"/>
                </a:solidFill>
                <a:latin typeface="Arial"/>
              </a:rPr>
              <a:t> buns in every tray. The baker fills </a:t>
            </a:r>
            <a:r>
              <a:rPr sz="2100" b="1">
                <a:solidFill>
                  <a:srgbClr val="B4237A"/>
                </a:solidFill>
                <a:latin typeface="Arial"/>
              </a:rPr>
              <a:t>8</a:t>
            </a:r>
            <a:r>
              <a:rPr sz="2100" b="0">
                <a:solidFill>
                  <a:srgbClr val="17213A"/>
                </a:solidFill>
                <a:latin typeface="Arial"/>
              </a:rPr>
              <a:t> trays.”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314896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buns is that?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94855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22 buns are sold. How many buns are left?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93868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162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125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793868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120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2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Is Tiara </a:t>
            </a:r>
            <a:r>
              <a:rPr sz="2000" b="1">
                <a:solidFill>
                  <a:srgbClr val="B4237A"/>
                </a:solidFill>
                <a:latin typeface="Arial"/>
              </a:rPr>
              <a:t>correct</a:t>
            </a:r>
            <a:r>
              <a:rPr sz="2000" b="0">
                <a:solidFill>
                  <a:srgbClr val="17213A"/>
                </a:solidFill>
                <a:latin typeface="Arial"/>
              </a:rPr>
              <a:t>? Circle yes or no.</a:t>
            </a:r>
          </a:p>
          <a:p>
            <a:pPr algn="l">
              <a:lnSpc>
                <a:spcPct val="112000"/>
              </a:lnSpc>
            </a:pPr>
            <a:r>
              <a:rPr sz="2000" b="1">
                <a:solidFill>
                  <a:srgbClr val="B4237A"/>
                </a:solidFill>
                <a:latin typeface="Arial"/>
              </a:rPr>
              <a:t>Explain</a:t>
            </a:r>
            <a:r>
              <a:rPr sz="20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9779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   No. 7 × 2 × 4 = 56 and 7 × 4 × 2 = 56, so they are equal.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