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Bobas are sitting at their desks, floating up and down, ready to learn. Click a timer in slideshow mode to start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Starter: four quick questions to bring back last lesson (Divide by 100). Click the timer, let pupils answer on their whiteboards, then click to show each answer in turn.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aloud. Then ask: where might we need this outside school? The success criteria can be turned into a quick check at the end of the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about today's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the picture first: ask pupils what they notice. Then click to bring in each statement, and the words under the picture,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the picture first: ask pupils what they notice. Then click to bring in each statement, and the words under the picture,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8. I DO: model it out loud, thinking through each step. YOU DO: click the timer (1:00,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20, 20 | b) 20, 2,000.  You do: a) 72, 720 | b) 15, 1,500.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8. I DO: model it out loud, thinking through each step. YOU DO: click the timer (1:00,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8 | b) 80 | c) 800.  You do: a) 7 | b) 70 | c) 700.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8. I DO: model it out loud, thinking through each step. YOU DO: click the timer (1:30,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54 | b) 540 | c) 5,400 | d) 540.  You do: a) 42 | b) 420 | c) 4,200 | d) 420.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8. I DO: model it out loud, thinking through each step. YOU DO: click the timer (1:30,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= | b) = | c) &lt; | d) &gt;.  You do: a) = | b) = | c) &lt; | d) &gt;.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8. I DO: model it out loud, thinking through each step. YOU DO: click the timer (2:00,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No | No. 4 × 800 = 3,200 and 8 × 400 = 3,200, so they are equal..  You do: No | No. 5 × 500 = 2,500 and 5 × 500 = 2,500, so they are equal..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8. I DO: model it out loud, thinking through each step. YOU DO: click the timer (2:30,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200.  You do: 150.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8. I DO: model it out loud, thinking through each step. YOU DO: click the timer (3:00,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900 | b) 4,800 | c) 500.  You do: a) 300 | b) 2,800 | c) 400.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8. I DO: model it out loud, thinking through each step. YOU DO: click the timer (4:00,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No | No. 70 × 3 = 210, not 2,100..  You do: No | No. 80 × 8 = 640, not 6,400..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now work on their own on the Step 7 worksheet from the website (scaffolded or not scaffolded). Click the 20 minute timer to start it. Pupils who finish try the challenge: click to show its answer. The Bobas bounce on their own while the slide is showing. Challenge answers: for example 2 × 1200; 3 × 800; 4 × 600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2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1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7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7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7.png"/><Relationship Id="rId5" Type="http://schemas.openxmlformats.org/officeDocument/2006/relationships/image" Target="../media/image13.png"/><Relationship Id="rId6" Type="http://schemas.microsoft.com/office/2007/relationships/media" Target="../media/media3.mp4"/><Relationship Id="rId7" Type="http://schemas.openxmlformats.org/officeDocument/2006/relationships/video" Target="../media/media3.mp4"/><Relationship Id="rId8" Type="http://schemas.openxmlformats.org/officeDocument/2006/relationships/image" Target="../media/image1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7.png"/><Relationship Id="rId5" Type="http://schemas.openxmlformats.org/officeDocument/2006/relationships/image" Target="../media/image13.png"/><Relationship Id="rId6" Type="http://schemas.microsoft.com/office/2007/relationships/media" Target="../media/media3.mp4"/><Relationship Id="rId7" Type="http://schemas.openxmlformats.org/officeDocument/2006/relationships/video" Target="../media/media3.mp4"/><Relationship Id="rId8" Type="http://schemas.openxmlformats.org/officeDocument/2006/relationships/image" Target="../media/image1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7.png"/><Relationship Id="rId5" Type="http://schemas.openxmlformats.org/officeDocument/2006/relationships/image" Target="../media/image13.png"/><Relationship Id="rId6" Type="http://schemas.microsoft.com/office/2007/relationships/media" Target="../media/media4.mp4"/><Relationship Id="rId7" Type="http://schemas.openxmlformats.org/officeDocument/2006/relationships/video" Target="../media/media4.mp4"/><Relationship Id="rId8" Type="http://schemas.openxmlformats.org/officeDocument/2006/relationships/image" Target="../media/image16.png"/><Relationship Id="rId9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7.png"/><Relationship Id="rId5" Type="http://schemas.openxmlformats.org/officeDocument/2006/relationships/image" Target="../media/image13.png"/><Relationship Id="rId6" Type="http://schemas.microsoft.com/office/2007/relationships/media" Target="../media/media5.mp4"/><Relationship Id="rId7" Type="http://schemas.openxmlformats.org/officeDocument/2006/relationships/video" Target="../media/media5.mp4"/><Relationship Id="rId8" Type="http://schemas.openxmlformats.org/officeDocument/2006/relationships/image" Target="../media/image1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7.png"/><Relationship Id="rId5" Type="http://schemas.openxmlformats.org/officeDocument/2006/relationships/image" Target="../media/image13.png"/><Relationship Id="rId6" Type="http://schemas.microsoft.com/office/2007/relationships/media" Target="../media/media6.mp4"/><Relationship Id="rId7" Type="http://schemas.openxmlformats.org/officeDocument/2006/relationships/video" Target="../media/media6.mp4"/><Relationship Id="rId8" Type="http://schemas.openxmlformats.org/officeDocument/2006/relationships/image" Target="../media/image18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7.png"/><Relationship Id="rId5" Type="http://schemas.openxmlformats.org/officeDocument/2006/relationships/image" Target="../media/image13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Relationship Id="rId9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5.xml"/><Relationship Id="rId4" Type="http://schemas.microsoft.com/office/2007/relationships/media" Target="../media/media7.mp4"/><Relationship Id="rId5" Type="http://schemas.openxmlformats.org/officeDocument/2006/relationships/video" Target="../media/media7.mp4"/><Relationship Id="rId6" Type="http://schemas.openxmlformats.org/officeDocument/2006/relationships/image" Target="../media/image19.png"/><Relationship Id="rId7" Type="http://schemas.openxmlformats.org/officeDocument/2006/relationships/image" Target="../media/image7.png"/><Relationship Id="rId8" Type="http://schemas.openxmlformats.org/officeDocument/2006/relationships/image" Target="../media/image13.png"/><Relationship Id="rId9" Type="http://schemas.openxmlformats.org/officeDocument/2006/relationships/image" Target="../media/image20.png"/><Relationship Id="rId10" Type="http://schemas.openxmlformats.org/officeDocument/2006/relationships/image" Target="../media/image6.png"/><Relationship Id="rId11" Type="http://schemas.openxmlformats.org/officeDocument/2006/relationships/image" Target="../media/image21.png"/><Relationship Id="rId1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3ed0379819b1600_fram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78992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1">
                <a:solidFill>
                  <a:srgbClr val="0F766E"/>
                </a:solidFill>
                <a:latin typeface="Dreaming Outloud Pro"/>
              </a:rPr>
              <a:t>Year 4 · Spring · Multiplication and division B · Step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515600" cy="13716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3800" b="1">
                <a:solidFill>
                  <a:srgbClr val="17213A"/>
                </a:solidFill>
                <a:latin typeface="Dreaming Outloud Pro"/>
              </a:rPr>
              <a:t>Related facts (multiplication and division)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788920"/>
            <a:ext cx="8229600" cy="8229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1d31c2d636db640_tir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1a2481504b9640_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0d0600613f90640_writin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01230816a843640_teach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87487" y="4358670"/>
            <a:ext cx="864108" cy="881938"/>
          </a:xfrm>
          <a:prstGeom prst="rect">
            <a:avLst/>
          </a:prstGeom>
        </p:spPr>
      </p:pic>
      <p:pic>
        <p:nvPicPr>
          <p:cNvPr id="17" name="Picture 16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62a1b5d5a010640_student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90607" y="4360042"/>
            <a:ext cx="846277" cy="880567"/>
          </a:xfrm>
          <a:prstGeom prst="rect">
            <a:avLst/>
          </a:prstGeom>
        </p:spPr>
      </p:pic>
      <p:pic>
        <p:nvPicPr>
          <p:cNvPr id="20" name="Picture 19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utoRev="1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utoRev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utoRev="1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7772400" cy="7315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800" b="1">
                <a:solidFill>
                  <a:srgbClr val="0F766E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389888"/>
            <a:ext cx="8686800" cy="3657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6B7280"/>
                </a:solidFill>
                <a:latin typeface="Dreaming Outloud Pro"/>
              </a:rPr>
              <a:t>Last lesson: Divide by 100</a:t>
            </a:r>
          </a:p>
        </p:txBody>
      </p:sp>
      <p:pic>
        <p:nvPicPr>
          <p:cNvPr id="7" name="timer_240.mp4" descr="Countdown timer, 4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02920" y="182880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90195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1.  Complete the divisions. Think about what happens to the digits.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a) 300 ÷ 100 = ________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b) 2,500 ÷ 100 = ________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c) 4,300 ÷ 100 = ________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33756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a) 3   b) 25   c) 43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82880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09360" y="190195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2.  Complete the divisions. Think about what happens to the digits.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a) 500 ÷ 100 = ________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b) 5,800 ÷ 100 = ________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c) 6,700 ÷ 100 = ________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333756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a) 5   b) 58   c) 67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406908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14223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3.  Use place value to complete the calculations.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900 = ____ groups of 100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900 ÷ 100 = 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57784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9   9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406908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09360" y="414223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4.  Write the </a:t>
            </a:r>
            <a:r>
              <a:rPr sz="2000" b="1">
                <a:solidFill>
                  <a:srgbClr val="B4237A"/>
                </a:solidFill>
                <a:latin typeface="Arial"/>
              </a:rPr>
              <a:t>missing number</a:t>
            </a:r>
            <a:r>
              <a:rPr sz="2000" b="0">
                <a:solidFill>
                  <a:srgbClr val="17213A"/>
                </a:solidFill>
                <a:latin typeface="Arial"/>
              </a:rPr>
              <a:t>.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a) ________ ÷ 100 = 41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b) 7,600 ÷ 100 = ________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c) ________ ÷ 100 = 96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557784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a) 4,100   b) 76   c) 9,600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10972800" cy="4572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1">
                <a:solidFill>
                  <a:srgbClr val="0F766E"/>
                </a:solidFill>
                <a:latin typeface="Dreaming Outloud Pro"/>
              </a:rPr>
              <a:t>Today we are learning…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371600"/>
            <a:ext cx="10881360" cy="12344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508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371600"/>
            <a:ext cx="10515600" cy="12344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17213A"/>
                </a:solidFill>
                <a:latin typeface="Dreaming Outloud Pro"/>
              </a:rPr>
              <a:t>To use a known fact to work out related facts with tens and hundreds.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34640"/>
            <a:ext cx="8229600" cy="4572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1">
                <a:solidFill>
                  <a:srgbClr val="0F766E"/>
                </a:solidFill>
                <a:latin typeface="Dreaming Outloud Pro"/>
              </a:rPr>
              <a:t>I can…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337560"/>
            <a:ext cx="8595360" cy="2834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use 3 × 4 = 12 to work out 3 × 40.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use a division fact to work out 120 ÷ 3.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say how the facts are related.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solve problems.</a:t>
            </a:r>
          </a:p>
        </p:txBody>
      </p:sp>
      <p:pic>
        <p:nvPicPr>
          <p:cNvPr id="10" name="Picture 9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0" y="4025641"/>
            <a:ext cx="2282342" cy="23294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10972800" cy="64008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200" b="1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related fact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290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multiply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divide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tens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90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hundreds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product</a:t>
            </a:r>
          </a:p>
        </p:txBody>
      </p:sp>
      <p:pic>
        <p:nvPicPr>
          <p:cNvPr id="12" name="Picture 11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3711140"/>
            <a:ext cx="2545689" cy="25982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1088136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000" b="1">
                <a:solidFill>
                  <a:srgbClr val="0F766E"/>
                </a:solidFill>
                <a:latin typeface="Dreaming Outloud Pro"/>
              </a:rPr>
              <a:t>The 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7315200" cy="867918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3 × 4 = 12 means 3 × 40 = 120 and 3 × 400 = 1,200.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742438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12 ÷ 3 = 4 means 120 ÷ 3 = 40.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276981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Count in tens or hundreds to help.</a:t>
            </a:r>
          </a:p>
        </p:txBody>
      </p:sp>
      <p:pic>
        <p:nvPicPr>
          <p:cNvPr id="9" name="Picture 8" descr="9d7b100d22bb640_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2924835"/>
            <a:ext cx="2633472" cy="2744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1088136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000" b="1">
                <a:solidFill>
                  <a:srgbClr val="0F766E"/>
                </a:solidFill>
                <a:latin typeface="Dreaming Outloud Pro"/>
              </a:rPr>
              <a:t>Look out for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Count how many zeros change.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409062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Use the same fact.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43605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Check the size of the answer.</a:t>
            </a:r>
          </a:p>
        </p:txBody>
      </p:sp>
      <p:pic>
        <p:nvPicPr>
          <p:cNvPr id="9" name="Picture 8" descr="7a7b90e5f56e640_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2775448"/>
            <a:ext cx="2633472" cy="28938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7 · question 1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1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Complete the number sentences.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669032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4 × 5 ones = ____ ones =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600704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4 × 5 hundreds = ____ hundreds = 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Complete the number sentences.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2669032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9 × 8 tens = ____ tens = ________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3600704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3 × 5 hundreds = ____ hundreds = ________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78096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20, 20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20, 2,000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4578096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72, 720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15, 1,500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7 · question 2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2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Use the </a:t>
            </a:r>
            <a:r>
              <a:rPr sz="2600" b="1">
                <a:solidFill>
                  <a:srgbClr val="B4237A"/>
                </a:solidFill>
                <a:latin typeface="Arial"/>
              </a:rPr>
              <a:t>first fact</a:t>
            </a:r>
            <a:r>
              <a:rPr sz="2600" b="0">
                <a:solidFill>
                  <a:srgbClr val="17213A"/>
                </a:solidFill>
                <a:latin typeface="Arial"/>
              </a:rPr>
              <a:t> to help you with the others.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64 ÷ 8 =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17144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640 ÷ 8 = 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673856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c) 6,400 ÷ 8 = ________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Use the </a:t>
            </a:r>
            <a:r>
              <a:rPr sz="2600" b="1">
                <a:solidFill>
                  <a:srgbClr val="B4237A"/>
                </a:solidFill>
                <a:latin typeface="Arial"/>
              </a:rPr>
              <a:t>first fact</a:t>
            </a:r>
            <a:r>
              <a:rPr sz="2600" b="0">
                <a:solidFill>
                  <a:srgbClr val="17213A"/>
                </a:solidFill>
                <a:latin typeface="Arial"/>
              </a:rPr>
              <a:t> to help you with the others.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49 ÷ 7 = ________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317144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490 ÷ 7 = ________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3673856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c) 4,900 ÷ 7 = ________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21988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8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80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800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221988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7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70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700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7 · question 3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90.mp4" descr="Countdown timer, 1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3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Work out the multiplications.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173732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6 × 9 =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2610104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60 × 9 = 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046476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c) 600 × 9 = ________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482848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d) 6 × 90 = ________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1737360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Work out the multiplications.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2173732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7 × 6 = ________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2610104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70 × 6 = ________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3046476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c) 700 × 6 = ________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3482848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d) 7 × 60 = ________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3964940"/>
            <a:ext cx="5257800" cy="18135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54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540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5,400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d) 540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964940"/>
            <a:ext cx="5257800" cy="18135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42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420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4,200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d) 420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7 · question 4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90.mp4" descr="Countdown timer, 1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4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Write </a:t>
            </a:r>
            <a:r>
              <a:rPr sz="2200" b="1">
                <a:solidFill>
                  <a:srgbClr val="B4237A"/>
                </a:solidFill>
                <a:latin typeface="Arial"/>
              </a:rPr>
              <a:t>&lt;</a:t>
            </a:r>
            <a:r>
              <a:rPr sz="2200" b="0">
                <a:solidFill>
                  <a:srgbClr val="17213A"/>
                </a:solidFill>
                <a:latin typeface="Arial"/>
              </a:rPr>
              <a:t>, </a:t>
            </a:r>
            <a:r>
              <a:rPr sz="2200" b="1">
                <a:solidFill>
                  <a:srgbClr val="B4237A"/>
                </a:solidFill>
                <a:latin typeface="Arial"/>
              </a:rPr>
              <a:t>&gt;</a:t>
            </a:r>
            <a:r>
              <a:rPr sz="2200" b="0">
                <a:solidFill>
                  <a:srgbClr val="17213A"/>
                </a:solidFill>
                <a:latin typeface="Arial"/>
              </a:rPr>
              <a:t> or </a:t>
            </a:r>
            <a:r>
              <a:rPr sz="2200" b="1">
                <a:solidFill>
                  <a:srgbClr val="B4237A"/>
                </a:solidFill>
                <a:latin typeface="Arial"/>
              </a:rPr>
              <a:t>=</a:t>
            </a:r>
            <a:r>
              <a:rPr sz="2200" b="0">
                <a:solidFill>
                  <a:srgbClr val="17213A"/>
                </a:solidFill>
                <a:latin typeface="Arial"/>
              </a:rPr>
              <a:t> in each box.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173732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800 × 4 ____ 8 × 400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2610104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4 × 300 ____ 400 ×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046476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c) 320 ÷ 4 ____ 3,200 ÷ 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482848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d) 3,200 ÷ 8 ____ 3,200 ÷ 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1737360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Write </a:t>
            </a:r>
            <a:r>
              <a:rPr sz="2200" b="1">
                <a:solidFill>
                  <a:srgbClr val="B4237A"/>
                </a:solidFill>
                <a:latin typeface="Arial"/>
              </a:rPr>
              <a:t>&lt;</a:t>
            </a:r>
            <a:r>
              <a:rPr sz="2200" b="0">
                <a:solidFill>
                  <a:srgbClr val="17213A"/>
                </a:solidFill>
                <a:latin typeface="Arial"/>
              </a:rPr>
              <a:t>, </a:t>
            </a:r>
            <a:r>
              <a:rPr sz="2200" b="1">
                <a:solidFill>
                  <a:srgbClr val="B4237A"/>
                </a:solidFill>
                <a:latin typeface="Arial"/>
              </a:rPr>
              <a:t>&gt;</a:t>
            </a:r>
            <a:r>
              <a:rPr sz="2200" b="0">
                <a:solidFill>
                  <a:srgbClr val="17213A"/>
                </a:solidFill>
                <a:latin typeface="Arial"/>
              </a:rPr>
              <a:t> or </a:t>
            </a:r>
            <a:r>
              <a:rPr sz="2200" b="1">
                <a:solidFill>
                  <a:srgbClr val="B4237A"/>
                </a:solidFill>
                <a:latin typeface="Arial"/>
              </a:rPr>
              <a:t>=</a:t>
            </a:r>
            <a:r>
              <a:rPr sz="2200" b="0">
                <a:solidFill>
                  <a:srgbClr val="17213A"/>
                </a:solidFill>
                <a:latin typeface="Arial"/>
              </a:rPr>
              <a:t> in each box.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2173732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300 × 4 ____ 3 × 400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2610104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3 × 300 ____ 300 ×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3046476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c) 90 ÷ 3 ____ 900 ÷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3482848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d) 900 ÷ 3 ____ 900 ÷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3964940"/>
            <a:ext cx="5257800" cy="18135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=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=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&lt;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d) &gt;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964940"/>
            <a:ext cx="5257800" cy="18135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=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=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&lt;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d) 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7 · question 5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5 of 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1737360"/>
            <a:ext cx="4251960" cy="1274445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91640" y="1737360"/>
            <a:ext cx="3977639" cy="1274445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“4 × 800 is less than 8 × 400 because the numbers have been swapped.”</a:t>
            </a:r>
          </a:p>
        </p:txBody>
      </p:sp>
      <p:pic>
        <p:nvPicPr>
          <p:cNvPr id="14" name="Picture 13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1659717"/>
            <a:ext cx="877824" cy="9646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3148964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Is Boba </a:t>
            </a:r>
            <a:r>
              <a:rPr sz="2600" b="1">
                <a:solidFill>
                  <a:srgbClr val="B4237A"/>
                </a:solidFill>
                <a:latin typeface="Arial"/>
              </a:rPr>
              <a:t>correct</a:t>
            </a:r>
            <a:r>
              <a:rPr sz="2600" b="0">
                <a:solidFill>
                  <a:srgbClr val="17213A"/>
                </a:solidFill>
                <a:latin typeface="Arial"/>
              </a:rPr>
              <a:t>? Circle yes or no.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4080637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1">
                <a:solidFill>
                  <a:srgbClr val="B4237A"/>
                </a:solidFill>
                <a:latin typeface="Arial"/>
              </a:rPr>
              <a:t>Explain</a:t>
            </a:r>
            <a:r>
              <a:rPr sz="2600" b="0">
                <a:solidFill>
                  <a:srgbClr val="17213A"/>
                </a:solidFill>
                <a:latin typeface="Arial"/>
              </a:rPr>
              <a:t> how you know.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0" y="1737360"/>
            <a:ext cx="4251960" cy="1274445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52360" y="1737360"/>
            <a:ext cx="3977639" cy="1274445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“5 × 500 is less than 5 × 500 because the numbers have been swapped.”</a:t>
            </a:r>
          </a:p>
        </p:txBody>
      </p:sp>
      <p:pic>
        <p:nvPicPr>
          <p:cNvPr id="19" name="Picture 18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60" y="1659717"/>
            <a:ext cx="877824" cy="96461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309360" y="3148964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Is Boba </a:t>
            </a:r>
            <a:r>
              <a:rPr sz="2600" b="1">
                <a:solidFill>
                  <a:srgbClr val="B4237A"/>
                </a:solidFill>
                <a:latin typeface="Arial"/>
              </a:rPr>
              <a:t>correct</a:t>
            </a:r>
            <a:r>
              <a:rPr sz="2600" b="0">
                <a:solidFill>
                  <a:srgbClr val="17213A"/>
                </a:solidFill>
                <a:latin typeface="Arial"/>
              </a:rPr>
              <a:t>? Circle yes or no.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4080637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1">
                <a:solidFill>
                  <a:srgbClr val="B4237A"/>
                </a:solidFill>
                <a:latin typeface="Arial"/>
              </a:rPr>
              <a:t>Explain</a:t>
            </a:r>
            <a:r>
              <a:rPr sz="2600" b="0">
                <a:solidFill>
                  <a:srgbClr val="17213A"/>
                </a:solidFill>
                <a:latin typeface="Arial"/>
              </a:rPr>
              <a:t> how you know.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628769"/>
            <a:ext cx="5257800" cy="12192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No. 4 × 800 = 3,200 and 8 × 400 = 3,200, so they are equal.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4628769"/>
            <a:ext cx="5257800" cy="12192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No. 5 × 500 = 2,500 and 5 × 500 = 2,500, so they are equal.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7 · question 6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50.mp4" descr="Countdown timer, 2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6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152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There are </a:t>
            </a:r>
            <a:r>
              <a:rPr sz="2200" b="1">
                <a:solidFill>
                  <a:srgbClr val="B4237A"/>
                </a:solidFill>
                <a:latin typeface="Arial"/>
              </a:rPr>
              <a:t>4</a:t>
            </a:r>
            <a:r>
              <a:rPr sz="2200" b="0">
                <a:solidFill>
                  <a:srgbClr val="17213A"/>
                </a:solidFill>
                <a:latin typeface="Arial"/>
              </a:rPr>
              <a:t> machines making toys in a factory. Each machine makes </a:t>
            </a:r>
            <a:r>
              <a:rPr sz="2200" b="1">
                <a:solidFill>
                  <a:srgbClr val="B4237A"/>
                </a:solidFill>
                <a:latin typeface="Arial"/>
              </a:rPr>
              <a:t>400</a:t>
            </a:r>
            <a:r>
              <a:rPr sz="2200" b="0">
                <a:solidFill>
                  <a:srgbClr val="17213A"/>
                </a:solidFill>
                <a:latin typeface="Arial"/>
              </a:rPr>
              <a:t> toys in a day. The toys are packed equally into </a:t>
            </a:r>
            <a:r>
              <a:rPr sz="2200" b="1">
                <a:solidFill>
                  <a:srgbClr val="B4237A"/>
                </a:solidFill>
                <a:latin typeface="Arial"/>
              </a:rPr>
              <a:t>8</a:t>
            </a:r>
            <a:r>
              <a:rPr sz="2200" b="0">
                <a:solidFill>
                  <a:srgbClr val="17213A"/>
                </a:solidFill>
                <a:latin typeface="Arial"/>
              </a:rPr>
              <a:t> containers.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326339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How many toys are in each container?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1737360"/>
            <a:ext cx="5257800" cy="152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There are </a:t>
            </a:r>
            <a:r>
              <a:rPr sz="2200" b="1">
                <a:solidFill>
                  <a:srgbClr val="B4237A"/>
                </a:solidFill>
                <a:latin typeface="Arial"/>
              </a:rPr>
              <a:t>3</a:t>
            </a:r>
            <a:r>
              <a:rPr sz="2200" b="0">
                <a:solidFill>
                  <a:srgbClr val="17213A"/>
                </a:solidFill>
                <a:latin typeface="Arial"/>
              </a:rPr>
              <a:t> machines making toys in a factory. Each machine makes </a:t>
            </a:r>
            <a:r>
              <a:rPr sz="2200" b="1">
                <a:solidFill>
                  <a:srgbClr val="B4237A"/>
                </a:solidFill>
                <a:latin typeface="Arial"/>
              </a:rPr>
              <a:t>400</a:t>
            </a:r>
            <a:r>
              <a:rPr sz="2200" b="0">
                <a:solidFill>
                  <a:srgbClr val="17213A"/>
                </a:solidFill>
                <a:latin typeface="Arial"/>
              </a:rPr>
              <a:t> toys in a day. The toys are packed equally into </a:t>
            </a:r>
            <a:r>
              <a:rPr sz="2200" b="1">
                <a:solidFill>
                  <a:srgbClr val="B4237A"/>
                </a:solidFill>
                <a:latin typeface="Arial"/>
              </a:rPr>
              <a:t>8</a:t>
            </a:r>
            <a:r>
              <a:rPr sz="2200" b="0">
                <a:solidFill>
                  <a:srgbClr val="17213A"/>
                </a:solidFill>
                <a:latin typeface="Arial"/>
              </a:rPr>
              <a:t> containers.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326339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How many toys are in each container? ________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8704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200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4108704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150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7 · question 7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80.mp4" descr="Countdown timer, 3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7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Write the </a:t>
            </a:r>
            <a:r>
              <a:rPr sz="2600" b="1">
                <a:solidFill>
                  <a:srgbClr val="B4237A"/>
                </a:solidFill>
                <a:latin typeface="Arial"/>
              </a:rPr>
              <a:t>missing number</a:t>
            </a:r>
            <a:r>
              <a:rPr sz="2600" b="0">
                <a:solidFill>
                  <a:srgbClr val="17213A"/>
                </a:solidFill>
                <a:latin typeface="Arial"/>
              </a:rPr>
              <a:t> in each calculation.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6 × ________ = 5,400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17144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________ ÷ 8 = 600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673856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c) ________ × 4 = 2,000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Write the </a:t>
            </a:r>
            <a:r>
              <a:rPr sz="2600" b="1">
                <a:solidFill>
                  <a:srgbClr val="B4237A"/>
                </a:solidFill>
                <a:latin typeface="Arial"/>
              </a:rPr>
              <a:t>missing number</a:t>
            </a:r>
            <a:r>
              <a:rPr sz="2600" b="0">
                <a:solidFill>
                  <a:srgbClr val="17213A"/>
                </a:solidFill>
                <a:latin typeface="Arial"/>
              </a:rPr>
              <a:t> in each calculation.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5 × ________ = 1,500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317144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________ ÷ 4 = 700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3673856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c) ________ × 5 = 2,000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21988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900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4,800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500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221988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300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2,800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400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7 · question 8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240.mp4" descr="Countdown timer, 4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8 of 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9164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“7 × 3 = 21, so 70 × 3 = 2,100.”</a:t>
            </a:r>
          </a:p>
        </p:txBody>
      </p:sp>
      <p:pic>
        <p:nvPicPr>
          <p:cNvPr id="14" name="Picture 13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1659717"/>
            <a:ext cx="877824" cy="9646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281559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Is Boba </a:t>
            </a:r>
            <a:r>
              <a:rPr sz="2600" b="1">
                <a:solidFill>
                  <a:srgbClr val="B4237A"/>
                </a:solidFill>
                <a:latin typeface="Arial"/>
              </a:rPr>
              <a:t>correct</a:t>
            </a:r>
            <a:r>
              <a:rPr sz="2600" b="0">
                <a:solidFill>
                  <a:srgbClr val="17213A"/>
                </a:solidFill>
                <a:latin typeface="Arial"/>
              </a:rPr>
              <a:t>? Circle yes or no.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74726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1">
                <a:solidFill>
                  <a:srgbClr val="B4237A"/>
                </a:solidFill>
                <a:latin typeface="Arial"/>
              </a:rPr>
              <a:t>Explain</a:t>
            </a:r>
            <a:r>
              <a:rPr sz="2600" b="0">
                <a:solidFill>
                  <a:srgbClr val="17213A"/>
                </a:solidFill>
                <a:latin typeface="Arial"/>
              </a:rPr>
              <a:t> how you know.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5236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“8 × 8 = 64, so 80 × 8 = 6,400.”</a:t>
            </a:r>
          </a:p>
        </p:txBody>
      </p:sp>
      <p:pic>
        <p:nvPicPr>
          <p:cNvPr id="19" name="Picture 18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60" y="1659717"/>
            <a:ext cx="877824" cy="96461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309360" y="281559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Is Boba </a:t>
            </a:r>
            <a:r>
              <a:rPr sz="2600" b="1">
                <a:solidFill>
                  <a:srgbClr val="B4237A"/>
                </a:solidFill>
                <a:latin typeface="Arial"/>
              </a:rPr>
              <a:t>correct</a:t>
            </a:r>
            <a:r>
              <a:rPr sz="2600" b="0">
                <a:solidFill>
                  <a:srgbClr val="17213A"/>
                </a:solidFill>
                <a:latin typeface="Arial"/>
              </a:rPr>
              <a:t>? Circle yes or no.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374726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1">
                <a:solidFill>
                  <a:srgbClr val="B4237A"/>
                </a:solidFill>
                <a:latin typeface="Arial"/>
              </a:rPr>
              <a:t>Explain</a:t>
            </a:r>
            <a:r>
              <a:rPr sz="2600" b="0">
                <a:solidFill>
                  <a:srgbClr val="17213A"/>
                </a:solidFill>
                <a:latin typeface="Arial"/>
              </a:rPr>
              <a:t> how you know.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295394"/>
            <a:ext cx="5257800" cy="15163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No. 70 × 3 = 210, not 2,100.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4295394"/>
            <a:ext cx="5257800" cy="15163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No. 80 × 8 = 640, not 6,400.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10972800" cy="7315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800" b="1">
                <a:solidFill>
                  <a:srgbClr val="0F766E"/>
                </a:solidFill>
                <a:latin typeface="Dreaming Outloud Pro"/>
              </a:rPr>
              <a:t>Independent application</a:t>
            </a:r>
          </a:p>
        </p:txBody>
      </p:sp>
      <p:pic>
        <p:nvPicPr>
          <p:cNvPr id="6" name="timer_1200.mp4" descr="Countdown timer, 2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1520" y="1691640"/>
            <a:ext cx="4937760" cy="17282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3520440"/>
            <a:ext cx="512064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0">
                <a:solidFill>
                  <a:srgbClr val="17213A"/>
                </a:solidFill>
                <a:latin typeface="Dreaming Outloud Pro"/>
              </a:rPr>
              <a:t>Use the Step 7 worksheet.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069080"/>
            <a:ext cx="512064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1">
                <a:solidFill>
                  <a:srgbClr val="B4237A"/>
                </a:solidFill>
                <a:latin typeface="Dreaming Outloud Pro"/>
              </a:rPr>
              <a:t>Finished? Try the challenge.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35040" y="1554480"/>
            <a:ext cx="5577840" cy="251460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645920"/>
            <a:ext cx="1920240" cy="5029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Dreaming Outloud Pro"/>
              </a:rPr>
              <a:t>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0" y="2148840"/>
            <a:ext cx="5303520" cy="187451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Write </a:t>
            </a:r>
            <a:r>
              <a:rPr sz="2000" b="1">
                <a:solidFill>
                  <a:srgbClr val="B4237A"/>
                </a:solidFill>
                <a:latin typeface="Arial"/>
              </a:rPr>
              <a:t>three different</a:t>
            </a:r>
            <a:r>
              <a:rPr sz="2000" b="0">
                <a:solidFill>
                  <a:srgbClr val="17213A"/>
                </a:solidFill>
                <a:latin typeface="Arial"/>
              </a:rPr>
              <a:t> multiplications that each make </a:t>
            </a:r>
            <a:r>
              <a:rPr sz="2000" b="1">
                <a:solidFill>
                  <a:srgbClr val="B4237A"/>
                </a:solidFill>
                <a:latin typeface="Arial"/>
              </a:rPr>
              <a:t>2,400</a:t>
            </a:r>
            <a:r>
              <a:rPr sz="2000" b="0">
                <a:solidFill>
                  <a:srgbClr val="17213A"/>
                </a:solidFill>
                <a:latin typeface="Arial"/>
              </a:rPr>
              <a:t>. Use a single-digit number and a multiple of 100.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35040" y="4206240"/>
            <a:ext cx="5577840" cy="9779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for example 2 × 1200; 3 × 800; 4 × 600</a:t>
            </a:r>
          </a:p>
        </p:txBody>
      </p:sp>
      <p:pic>
        <p:nvPicPr>
          <p:cNvPr id="13" name="Picture 12" descr="01230816a843640_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" y="5369548"/>
            <a:ext cx="965606" cy="985531"/>
          </a:xfrm>
          <a:prstGeom prst="rect">
            <a:avLst/>
          </a:prstGeom>
        </p:spPr>
      </p:pic>
      <p:pic>
        <p:nvPicPr>
          <p:cNvPr id="14" name="Picture 13" descr="b9d4aa0cabc8640_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7440" y="5179763"/>
            <a:ext cx="965606" cy="1175316"/>
          </a:xfrm>
          <a:prstGeom prst="rect">
            <a:avLst/>
          </a:prstGeom>
        </p:spPr>
      </p:pic>
      <p:pic>
        <p:nvPicPr>
          <p:cNvPr id="15" name="Picture 14" descr="511143482526640_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97680" y="5348783"/>
            <a:ext cx="965606" cy="1006296"/>
          </a:xfrm>
          <a:prstGeom prst="rect">
            <a:avLst/>
          </a:prstGeom>
        </p:spPr>
      </p:pic>
      <p:pic>
        <p:nvPicPr>
          <p:cNvPr id="16" name="Picture 15" descr="0d0600613f90640_writing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800" y="5365998"/>
            <a:ext cx="965606" cy="989081"/>
          </a:xfrm>
          <a:prstGeom prst="rect">
            <a:avLst/>
          </a:prstGeom>
        </p:spPr>
      </p:pic>
      <p:pic>
        <p:nvPicPr>
          <p:cNvPr id="17" name="Picture 16" descr="d0c21b00b584640_trophy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21040" y="5348783"/>
            <a:ext cx="965606" cy="1006296"/>
          </a:xfrm>
          <a:prstGeom prst="rect">
            <a:avLst/>
          </a:prstGeom>
        </p:spPr>
      </p:pic>
      <p:pic>
        <p:nvPicPr>
          <p:cNvPr id="18" name="Picture 17" descr="d1a2481504b9640_stopwatch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58400" y="5348783"/>
            <a:ext cx="965606" cy="1006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0 -0.070 0.090 -0.070 0.120 0 E" pathEditMode="relative" ptsTypes="AAAA">
                                      <p:cBhvr>
                                        <p:cTn id="102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utoRev="1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Motion origin="layout" path="M 0 0 C 0.035 -0.070 0.105 -0.070 0.140 0 E" pathEditMode="relative" ptsTypes="AAAA">
                                      <p:cBhvr>
                                        <p:cTn id="104" dur="1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Motion origin="layout" path="M 0 0 C 0.030 -0.080 0.090 -0.080 0.120 0 E" pathEditMode="relative" ptsTypes="AAAA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utoRev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Motion origin="layout" path="M 0 0 C 0.035 -0.070 0.105 -0.070 0.140 0 E" pathEditMode="relative" ptsTypes="AAAA">
                                      <p:cBhvr>
                                        <p:cTn id="108" dur="1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utoRev="1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Motion origin="layout" path="M 0 0 C 0.025 -0.080 0.075 -0.080 0.100 0 E" pathEditMode="relative" ptsTypes="AAAA">
                                      <p:cBhvr>
                                        <p:cTn id="110" dur="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repeatCount="indefinite" autoRev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 0 C 0.020 -0.070 0.060 -0.070 0.080 0 E" pathEditMode="relative" ptsTypes="AAAA">
                                      <p:cBhvr>
                                        <p:cTn id="112" dur="10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