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Bobas are sitting at their desks, floating up and down, ready to learn. Click a timer in slideshow mode to start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Starter: four quick questions to bring back last lesson (Related facts (multiplication and division)). Click the timer, let pupils answer on their whiteboards, then click to show each answer in turn.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aloud. Then ask: where might we need this outside school? The success criteria can be turned into a quick check at the end of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about today's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56.  You do: 396.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120 | b) 252 | c) 185.  You do: a) 161 | b) 369 | c) 440.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5 | b) 19.  You do: a) 3 | b) 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84 | b) 210 | c) 472.  You do: a) 324 | b) 747 | c) 360.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8. I DO: model it out loud, thinking through each step. YOU DO: click the timer (2:00,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No | 231 | 77 × 3: 70 × 3 = 210 and 7 × 3 = 21, so the answer is 231. Boba did not count all of the tens..  You do: No | 522 | 58 × 9: 50 × 9 = 450 and 8 × 9 = 72, so the answer is 522. Boba did not count all of the tens..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8. I DO: model it out loud, thinking through each step. YOU DO: click the timer (2:30,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60.  You do: 35.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8. I DO: model it out loud, thinking through each step. YOU DO: click the timer (3:00,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5 | b) 12.  You do: a) 5 | b) 45.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8. I DO: model it out loud, thinking through each step. YOU DO: click the timer (4:00,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60 | b) 5.  You do: a) 48 | b)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now work on their own on the Step 8 worksheet from the website (scaffolded or not scaffolded). Click the 20 minute timer to start it. Pupils who finish try the challenge: click to show its answer. The Bobas bounce on their own while the slide is showing. Challenge answers: No | 224 | 32 × 7: 30 × 7 = 210 and 2 × 7 = 14, so the answer is 224. Boba did not count all of the tens.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2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microsoft.com/office/2007/relationships/media" Target="../media/media4.mp4"/><Relationship Id="rId7" Type="http://schemas.openxmlformats.org/officeDocument/2006/relationships/video" Target="../media/media4.mp4"/><Relationship Id="rId8" Type="http://schemas.openxmlformats.org/officeDocument/2006/relationships/image" Target="../media/image19.png"/><Relationship Id="rId9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microsoft.com/office/2007/relationships/media" Target="../media/media5.mp4"/><Relationship Id="rId7" Type="http://schemas.openxmlformats.org/officeDocument/2006/relationships/video" Target="../media/media5.mp4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Relationship Id="rId11" Type="http://schemas.openxmlformats.org/officeDocument/2006/relationships/image" Target="../media/image23.png"/><Relationship Id="rId12" Type="http://schemas.openxmlformats.org/officeDocument/2006/relationships/image" Target="../media/image2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microsoft.com/office/2007/relationships/media" Target="../media/media6.mp4"/><Relationship Id="rId7" Type="http://schemas.openxmlformats.org/officeDocument/2006/relationships/video" Target="../media/media6.mp4"/><Relationship Id="rId8" Type="http://schemas.openxmlformats.org/officeDocument/2006/relationships/image" Target="../media/image2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5.xml"/><Relationship Id="rId4" Type="http://schemas.microsoft.com/office/2007/relationships/media" Target="../media/media7.mp4"/><Relationship Id="rId5" Type="http://schemas.openxmlformats.org/officeDocument/2006/relationships/video" Target="../media/media7.mp4"/><Relationship Id="rId6" Type="http://schemas.openxmlformats.org/officeDocument/2006/relationships/image" Target="../media/image26.png"/><Relationship Id="rId7" Type="http://schemas.openxmlformats.org/officeDocument/2006/relationships/image" Target="../media/image11.png"/><Relationship Id="rId8" Type="http://schemas.openxmlformats.org/officeDocument/2006/relationships/image" Target="../media/image3.png"/><Relationship Id="rId9" Type="http://schemas.openxmlformats.org/officeDocument/2006/relationships/image" Target="../media/image5.png"/><Relationship Id="rId10" Type="http://schemas.openxmlformats.org/officeDocument/2006/relationships/image" Target="../media/image7.png"/><Relationship Id="rId11" Type="http://schemas.openxmlformats.org/officeDocument/2006/relationships/image" Target="../media/image8.png"/><Relationship Id="rId1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3ed0379819b1600_fr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78992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1">
                <a:solidFill>
                  <a:srgbClr val="0F766E"/>
                </a:solidFill>
                <a:latin typeface="Dreaming Outloud Pro"/>
              </a:rPr>
              <a:t>Year 4 · Spring · Multiplication and division B · Step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515600" cy="13716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3800" b="1">
                <a:solidFill>
                  <a:srgbClr val="17213A"/>
                </a:solidFill>
                <a:latin typeface="Dreaming Outloud Pro"/>
              </a:rPr>
              <a:t>Informal written methods for multiplication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8229600" cy="8229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511143482526640_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7a7b90e5f56e640_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0d0600613f90640_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0c21b00b584640_trophy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77724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389888"/>
            <a:ext cx="8686800" cy="3657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6B7280"/>
                </a:solidFill>
                <a:latin typeface="Dreaming Outloud Pro"/>
              </a:rPr>
              <a:t>Last lesson: Related facts (multiplication and division)</a:t>
            </a:r>
          </a:p>
        </p:txBody>
      </p:sp>
      <p:pic>
        <p:nvPicPr>
          <p:cNvPr id="7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0292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1.  Use the </a:t>
            </a:r>
            <a:r>
              <a:rPr sz="1600" b="1">
                <a:solidFill>
                  <a:srgbClr val="B4237A"/>
                </a:solidFill>
                <a:latin typeface="Arial"/>
              </a:rPr>
              <a:t>first fact</a:t>
            </a:r>
            <a:r>
              <a:rPr sz="1600" b="0">
                <a:solidFill>
                  <a:srgbClr val="17213A"/>
                </a:solidFill>
                <a:latin typeface="Arial"/>
              </a:rPr>
              <a:t> to help you with the others.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a) 3 × 9 = ________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b) 3 × 90 = ________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c) 3 × 900 = ________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27   b) 270   c) 2,700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0936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2.  Complete the number sentences.</a:t>
            </a:r>
          </a:p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a) 9 × 9 tens = ____ tens = ________</a:t>
            </a:r>
          </a:p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b) 4 × 5 tens = ____ tens = ________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81, 810   b) 20, 200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14223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3.  Use the </a:t>
            </a:r>
            <a:r>
              <a:rPr sz="1600" b="1">
                <a:solidFill>
                  <a:srgbClr val="B4237A"/>
                </a:solidFill>
                <a:latin typeface="Arial"/>
              </a:rPr>
              <a:t>first fact</a:t>
            </a:r>
            <a:r>
              <a:rPr sz="1600" b="0">
                <a:solidFill>
                  <a:srgbClr val="17213A"/>
                </a:solidFill>
                <a:latin typeface="Arial"/>
              </a:rPr>
              <a:t> to help you with the others.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a) 49 ÷ 7 = ________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b) 490 ÷ 7 = ________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c) 4,900 ÷ 7 = ________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7   b) 70   c) 700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09360" y="414223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800" b="0">
                <a:solidFill>
                  <a:srgbClr val="17213A"/>
                </a:solidFill>
                <a:latin typeface="Arial"/>
              </a:rPr>
              <a:t>4.  Complete the number sentences.</a:t>
            </a:r>
          </a:p>
          <a:p>
            <a:pPr algn="l">
              <a:lnSpc>
                <a:spcPct val="112000"/>
              </a:lnSpc>
            </a:pPr>
            <a:r>
              <a:rPr sz="1800" b="0">
                <a:solidFill>
                  <a:srgbClr val="17213A"/>
                </a:solidFill>
                <a:latin typeface="Arial"/>
              </a:rPr>
              <a:t>a) 72 tens ÷ 9 = ____ tens = ________</a:t>
            </a:r>
          </a:p>
          <a:p>
            <a:pPr algn="l">
              <a:lnSpc>
                <a:spcPct val="112000"/>
              </a:lnSpc>
            </a:pPr>
            <a:r>
              <a:rPr sz="1800" b="0">
                <a:solidFill>
                  <a:srgbClr val="17213A"/>
                </a:solidFill>
                <a:latin typeface="Arial"/>
              </a:rPr>
              <a:t>b) 32 tens ÷ 8 = ____ tens = ________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8, 80   b) 4, 40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Today we are learning…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10881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371600"/>
            <a:ext cx="10515600" cy="12344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17213A"/>
                </a:solidFill>
                <a:latin typeface="Dreaming Outloud Pro"/>
              </a:rPr>
              <a:t>To multiply a 2-digit number by a 1-digit number by partitioning.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34640"/>
            <a:ext cx="82296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I can…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37560"/>
            <a:ext cx="8595360" cy="2834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partition the 2-digit number into tens and ones.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multiply each part.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add the parts.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use an area model.</a:t>
            </a:r>
          </a:p>
        </p:txBody>
      </p:sp>
      <p:pic>
        <p:nvPicPr>
          <p:cNvPr id="10" name="Picture 9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0" y="4025641"/>
            <a:ext cx="2282342" cy="23294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200" b="1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partition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tens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ones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area model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multiply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add</a:t>
            </a:r>
          </a:p>
        </p:txBody>
      </p:sp>
      <p:pic>
        <p:nvPicPr>
          <p:cNvPr id="12" name="Picture 11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3711140"/>
            <a:ext cx="2545689" cy="25982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The 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Split 24 × 3 into 20 × 3 and 4 × 3.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Multiply the tens and then the ones: 60 + 12.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43605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Add the two answers to find the product.</a:t>
            </a:r>
          </a:p>
        </p:txBody>
      </p:sp>
      <p:pic>
        <p:nvPicPr>
          <p:cNvPr id="9" name="Picture 8" descr="9d7b100d22bb640_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924835"/>
            <a:ext cx="2633472" cy="2744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Look out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Multiply both parts.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Write both calculations.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43605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Add at the end.</a:t>
            </a:r>
          </a:p>
        </p:txBody>
      </p:sp>
      <p:pic>
        <p:nvPicPr>
          <p:cNvPr id="9" name="Picture 8" descr="7a7b90e5f56e640_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775448"/>
            <a:ext cx="2633472" cy="2893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8 · question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1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Complete the area model for 14 × 4.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So 14 × 4 =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Complete the area model for 44 × 9.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So 44 × 9 = ________</a:t>
            </a:r>
          </a:p>
        </p:txBody>
      </p:sp>
      <p:pic>
        <p:nvPicPr>
          <p:cNvPr id="16" name="Picture 15" descr="Table. × | 10 | 4; 4 | (empty) | (empty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3226308"/>
            <a:ext cx="5257800" cy="179111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7" name="Picture 16" descr="Table. × | 10 | 4; 4 | 40 |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" y="3226308"/>
            <a:ext cx="5257800" cy="179111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8" name="Picture 17" descr="Table. × | 40 | 4; 9 | (empty) | (empty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09360" y="3226308"/>
            <a:ext cx="5257800" cy="179111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9" name="Picture 18" descr="Table. × | 40 | 4; 9 | 360 | 3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09360" y="3226308"/>
            <a:ext cx="5257800" cy="179111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0" name="Rounded Rectangle 19"/>
          <p:cNvSpPr/>
          <p:nvPr/>
        </p:nvSpPr>
        <p:spPr>
          <a:xfrm>
            <a:off x="548640" y="5246026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56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5246026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396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8 · question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2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Work out the multiplications. Use any method you like.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15 × 8 =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63 × 4 =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673856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37 × 5 =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Work out the multiplications. Use any method you like.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23 × 7 = 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41 × 9 = 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673856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88 × 5 = ________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219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120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252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185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2219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161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369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440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8 · question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3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the </a:t>
            </a:r>
            <a:r>
              <a:rPr sz="2600" b="1">
                <a:solidFill>
                  <a:srgbClr val="B4237A"/>
                </a:solidFill>
                <a:latin typeface="Arial"/>
              </a:rPr>
              <a:t>missing number</a:t>
            </a:r>
            <a:r>
              <a:rPr sz="26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23977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19 × ________ = 95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74218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________ × 5 = 95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the </a:t>
            </a:r>
            <a:r>
              <a:rPr sz="2600" b="1">
                <a:solidFill>
                  <a:srgbClr val="B4237A"/>
                </a:solidFill>
                <a:latin typeface="Arial"/>
              </a:rPr>
              <a:t>missing number</a:t>
            </a:r>
            <a:r>
              <a:rPr sz="26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23977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20 × ________ = 60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74218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________ × 3 = 60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9031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5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19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329031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3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8 · question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4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Work out the multiplications. Use any method you like.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12 × 7 =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42 × 5 =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673856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59 × 8 =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Work out the multiplications. Use any method you like.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36 × 9 = 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83 × 9 = 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673856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90 × 4 = ________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219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84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210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472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2219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324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747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360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8 · question 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5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86868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“77 × 3 = 201.”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743200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Is Boba </a:t>
            </a:r>
            <a:r>
              <a:rPr sz="1900" b="1">
                <a:solidFill>
                  <a:srgbClr val="B4237A"/>
                </a:solidFill>
                <a:latin typeface="Arial"/>
              </a:rPr>
              <a:t>correct</a:t>
            </a:r>
            <a:r>
              <a:rPr sz="19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130042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What is the </a:t>
            </a:r>
            <a:r>
              <a:rPr sz="1900" b="1">
                <a:solidFill>
                  <a:srgbClr val="B4237A"/>
                </a:solidFill>
                <a:latin typeface="Arial"/>
              </a:rPr>
              <a:t>correct</a:t>
            </a:r>
            <a:r>
              <a:rPr sz="1900" b="0">
                <a:solidFill>
                  <a:srgbClr val="17213A"/>
                </a:solidFill>
                <a:latin typeface="Arial"/>
              </a:rPr>
              <a:t> answer?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3516884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1">
                <a:solidFill>
                  <a:srgbClr val="B4237A"/>
                </a:solidFill>
                <a:latin typeface="Arial"/>
              </a:rPr>
              <a:t>Explain</a:t>
            </a:r>
            <a:r>
              <a:rPr sz="1900" b="0">
                <a:solidFill>
                  <a:srgbClr val="17213A"/>
                </a:solidFill>
                <a:latin typeface="Arial"/>
              </a:rPr>
              <a:t> Boba’s mistake.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0" y="1737360"/>
            <a:ext cx="425196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52360" y="1737360"/>
            <a:ext cx="3977639" cy="86868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“58 × 9 = 432.”</a:t>
            </a:r>
          </a:p>
        </p:txBody>
      </p:sp>
      <p:pic>
        <p:nvPicPr>
          <p:cNvPr id="20" name="Picture 19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309360" y="2743200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Is Boba </a:t>
            </a:r>
            <a:r>
              <a:rPr sz="1900" b="1">
                <a:solidFill>
                  <a:srgbClr val="B4237A"/>
                </a:solidFill>
                <a:latin typeface="Arial"/>
              </a:rPr>
              <a:t>correct</a:t>
            </a:r>
            <a:r>
              <a:rPr sz="19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3130042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What is the </a:t>
            </a:r>
            <a:r>
              <a:rPr sz="1900" b="1">
                <a:solidFill>
                  <a:srgbClr val="B4237A"/>
                </a:solidFill>
                <a:latin typeface="Arial"/>
              </a:rPr>
              <a:t>correct</a:t>
            </a:r>
            <a:r>
              <a:rPr sz="1900" b="0">
                <a:solidFill>
                  <a:srgbClr val="17213A"/>
                </a:solidFill>
                <a:latin typeface="Arial"/>
              </a:rPr>
              <a:t> answer? ________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3516884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1">
                <a:solidFill>
                  <a:srgbClr val="B4237A"/>
                </a:solidFill>
                <a:latin typeface="Arial"/>
              </a:rPr>
              <a:t>Explain</a:t>
            </a:r>
            <a:r>
              <a:rPr sz="1900" b="0">
                <a:solidFill>
                  <a:srgbClr val="17213A"/>
                </a:solidFill>
                <a:latin typeface="Arial"/>
              </a:rPr>
              <a:t> Boba’s mistake.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3949446"/>
            <a:ext cx="5257800" cy="1879599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231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77 × 3: 70 × 3 = 210 and 7 × 3 = 21, so the answer is 231. Boba did not count all of the tens.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949446"/>
            <a:ext cx="5257800" cy="1879599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522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58 × 9: 50 × 9 = 450 and 8 × 9 = 72, so the answer is 522. Boba did not count all of the tens.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8 · question 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50.mp4" descr="Countdown timer, 2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6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The area model shows 16 × 6 = 96. Write the </a:t>
            </a:r>
            <a:r>
              <a:rPr sz="2200" b="1">
                <a:solidFill>
                  <a:srgbClr val="B4237A"/>
                </a:solidFill>
                <a:latin typeface="Arial"/>
              </a:rPr>
              <a:t>missing number</a:t>
            </a:r>
            <a:r>
              <a:rPr sz="22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53695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Missing number: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The area model shows 47 × 5 = 235. Write the </a:t>
            </a:r>
            <a:r>
              <a:rPr sz="2200" b="1">
                <a:solidFill>
                  <a:srgbClr val="B4237A"/>
                </a:solidFill>
                <a:latin typeface="Arial"/>
              </a:rPr>
              <a:t>missing number</a:t>
            </a:r>
            <a:r>
              <a:rPr sz="22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53695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Missing number: ________</a:t>
            </a:r>
          </a:p>
        </p:txBody>
      </p:sp>
      <p:pic>
        <p:nvPicPr>
          <p:cNvPr id="16" name="Picture 15" descr="Table. × | 10 | 6; 6 | (empty) |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3028188"/>
            <a:ext cx="5257800" cy="179111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7" name="Picture 16" descr="Table. × | 10 | 6; 6 | 60 | 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" y="3028188"/>
            <a:ext cx="5257800" cy="179111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8" name="Picture 17" descr="Table. × | 40 | 7; 5 | 200 | (empty)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09360" y="3028188"/>
            <a:ext cx="5257800" cy="179111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9" name="Picture 18" descr="Table. × | 40 | 7; 5 | 200 | 3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09360" y="3028188"/>
            <a:ext cx="5257800" cy="179111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0" name="Rounded Rectangle 19"/>
          <p:cNvSpPr/>
          <p:nvPr/>
        </p:nvSpPr>
        <p:spPr>
          <a:xfrm>
            <a:off x="548640" y="5047906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60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5047906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35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8 ·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80.mp4" descr="Countdown timer, 3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7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the </a:t>
            </a:r>
            <a:r>
              <a:rPr sz="2600" b="1">
                <a:solidFill>
                  <a:srgbClr val="B4237A"/>
                </a:solidFill>
                <a:latin typeface="Arial"/>
              </a:rPr>
              <a:t>missing number</a:t>
            </a:r>
            <a:r>
              <a:rPr sz="26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23977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12 × ________ = 60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74218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________ × 5 = 60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the </a:t>
            </a:r>
            <a:r>
              <a:rPr sz="2600" b="1">
                <a:solidFill>
                  <a:srgbClr val="B4237A"/>
                </a:solidFill>
                <a:latin typeface="Arial"/>
              </a:rPr>
              <a:t>missing number</a:t>
            </a:r>
            <a:r>
              <a:rPr sz="26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23977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45 × ________ = 225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74218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________ × 5 = 225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9031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5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12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329031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5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45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8 ·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8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There are </a:t>
            </a:r>
            <a:r>
              <a:rPr sz="2200" b="1">
                <a:solidFill>
                  <a:srgbClr val="B4237A"/>
                </a:solidFill>
                <a:latin typeface="Arial"/>
              </a:rPr>
              <a:t>12</a:t>
            </a:r>
            <a:r>
              <a:rPr sz="2200" b="0">
                <a:solidFill>
                  <a:srgbClr val="17213A"/>
                </a:solidFill>
                <a:latin typeface="Arial"/>
              </a:rPr>
              <a:t> players in a team. </a:t>
            </a:r>
            <a:r>
              <a:rPr sz="2200" b="1">
                <a:solidFill>
                  <a:srgbClr val="B4237A"/>
                </a:solidFill>
                <a:latin typeface="Arial"/>
              </a:rPr>
              <a:t>5</a:t>
            </a:r>
            <a:r>
              <a:rPr sz="2200" b="0">
                <a:solidFill>
                  <a:srgbClr val="17213A"/>
                </a:solidFill>
                <a:latin typeface="Arial"/>
              </a:rPr>
              <a:t> teams have signed up for a tournament.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90017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How many players have signed up?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699764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The tournament needs 120 players. How many </a:t>
            </a:r>
            <a:r>
              <a:rPr sz="2200" b="1">
                <a:solidFill>
                  <a:srgbClr val="B4237A"/>
                </a:solidFill>
                <a:latin typeface="Arial"/>
              </a:rPr>
              <a:t>more</a:t>
            </a:r>
            <a:r>
              <a:rPr sz="2200" b="0">
                <a:solidFill>
                  <a:srgbClr val="17213A"/>
                </a:solidFill>
                <a:latin typeface="Arial"/>
              </a:rPr>
              <a:t> teams are needed? 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There are </a:t>
            </a:r>
            <a:r>
              <a:rPr sz="2200" b="1">
                <a:solidFill>
                  <a:srgbClr val="B4237A"/>
                </a:solidFill>
                <a:latin typeface="Arial"/>
              </a:rPr>
              <a:t>12</a:t>
            </a:r>
            <a:r>
              <a:rPr sz="2200" b="0">
                <a:solidFill>
                  <a:srgbClr val="17213A"/>
                </a:solidFill>
                <a:latin typeface="Arial"/>
              </a:rPr>
              <a:t> players in a team. </a:t>
            </a:r>
            <a:r>
              <a:rPr sz="2200" b="1">
                <a:solidFill>
                  <a:srgbClr val="B4237A"/>
                </a:solidFill>
                <a:latin typeface="Arial"/>
              </a:rPr>
              <a:t>4</a:t>
            </a:r>
            <a:r>
              <a:rPr sz="2200" b="0">
                <a:solidFill>
                  <a:srgbClr val="17213A"/>
                </a:solidFill>
                <a:latin typeface="Arial"/>
              </a:rPr>
              <a:t> teams have signed up for a tournament.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90017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How many players have signed up?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699764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The tournament needs 84 players. How many </a:t>
            </a:r>
            <a:r>
              <a:rPr sz="2200" b="1">
                <a:solidFill>
                  <a:srgbClr val="B4237A"/>
                </a:solidFill>
                <a:latin typeface="Arial"/>
              </a:rPr>
              <a:t>more</a:t>
            </a:r>
            <a:r>
              <a:rPr sz="2200" b="0">
                <a:solidFill>
                  <a:srgbClr val="17213A"/>
                </a:solidFill>
                <a:latin typeface="Arial"/>
              </a:rPr>
              <a:t> teams are needed? _____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908296"/>
            <a:ext cx="5257800" cy="889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60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b) 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4908296"/>
            <a:ext cx="5257800" cy="889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48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b)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109728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Independent application</a:t>
            </a:r>
          </a:p>
        </p:txBody>
      </p:sp>
      <p:pic>
        <p:nvPicPr>
          <p:cNvPr id="6" name="timer_1200.mp4" descr="Countdown timer, 2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" y="1691640"/>
            <a:ext cx="4937760" cy="17282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352044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0">
                <a:solidFill>
                  <a:srgbClr val="17213A"/>
                </a:solidFill>
                <a:latin typeface="Dreaming Outloud Pro"/>
              </a:rPr>
              <a:t>Use the Step 8 worksheet.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6908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B4237A"/>
                </a:solidFill>
                <a:latin typeface="Dreaming Outloud Pro"/>
              </a:rPr>
              <a:t>Finished? Try the challenge.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1554480"/>
            <a:ext cx="5577840" cy="251460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645920"/>
            <a:ext cx="1920240" cy="5029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Dreaming Outloud Pro"/>
              </a:rPr>
              <a:t>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2148840"/>
            <a:ext cx="5303520" cy="187451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Is Boba </a:t>
            </a:r>
            <a:r>
              <a:rPr sz="2000" b="1">
                <a:solidFill>
                  <a:srgbClr val="B4237A"/>
                </a:solidFill>
                <a:latin typeface="Arial"/>
              </a:rPr>
              <a:t>correct</a:t>
            </a:r>
            <a:r>
              <a:rPr sz="2000" b="0">
                <a:solidFill>
                  <a:srgbClr val="17213A"/>
                </a:solidFill>
                <a:latin typeface="Arial"/>
              </a:rPr>
              <a:t>? Circle yes or no.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What is the </a:t>
            </a:r>
            <a:r>
              <a:rPr sz="2000" b="1">
                <a:solidFill>
                  <a:srgbClr val="B4237A"/>
                </a:solidFill>
                <a:latin typeface="Arial"/>
              </a:rPr>
              <a:t>correct</a:t>
            </a:r>
            <a:r>
              <a:rPr sz="2000" b="0">
                <a:solidFill>
                  <a:srgbClr val="17213A"/>
                </a:solidFill>
                <a:latin typeface="Arial"/>
              </a:rPr>
              <a:t> answer? ________</a:t>
            </a:r>
          </a:p>
          <a:p>
            <a:pPr algn="l">
              <a:lnSpc>
                <a:spcPct val="112000"/>
              </a:lnSpc>
            </a:pPr>
            <a:r>
              <a:rPr sz="2000" b="1">
                <a:solidFill>
                  <a:srgbClr val="B4237A"/>
                </a:solidFill>
                <a:latin typeface="Arial"/>
              </a:rPr>
              <a:t>Explain</a:t>
            </a:r>
            <a:r>
              <a:rPr sz="2000" b="0">
                <a:solidFill>
                  <a:srgbClr val="17213A"/>
                </a:solidFill>
                <a:latin typeface="Arial"/>
              </a:rPr>
              <a:t> Boba’s mistake.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4206240"/>
            <a:ext cx="5577840" cy="10515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600" b="1">
                <a:solidFill>
                  <a:srgbClr val="C00000"/>
                </a:solidFill>
                <a:latin typeface="Arial"/>
              </a:rPr>
              <a:t>No   224   32 × 7: 30 × 7 = 210 and 2 × 7 = 14, so the answer is 224. Boba did not count all of the tens.</a:t>
            </a:r>
          </a:p>
        </p:txBody>
      </p:sp>
      <p:pic>
        <p:nvPicPr>
          <p:cNvPr id="13" name="Picture 12" descr="01230816a843640_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5369548"/>
            <a:ext cx="965606" cy="985531"/>
          </a:xfrm>
          <a:prstGeom prst="rect">
            <a:avLst/>
          </a:prstGeom>
        </p:spPr>
      </p:pic>
      <p:pic>
        <p:nvPicPr>
          <p:cNvPr id="14" name="Picture 13" descr="b9d4aa0cabc8640_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440" y="5179763"/>
            <a:ext cx="965606" cy="1175316"/>
          </a:xfrm>
          <a:prstGeom prst="rect">
            <a:avLst/>
          </a:prstGeom>
        </p:spPr>
      </p:pic>
      <p:pic>
        <p:nvPicPr>
          <p:cNvPr id="15" name="Picture 14" descr="511143482526640_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7680" y="5348783"/>
            <a:ext cx="965606" cy="1006296"/>
          </a:xfrm>
          <a:prstGeom prst="rect">
            <a:avLst/>
          </a:prstGeom>
        </p:spPr>
      </p:pic>
      <p:pic>
        <p:nvPicPr>
          <p:cNvPr id="16" name="Picture 15" descr="0d0600613f90640_writin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5365998"/>
            <a:ext cx="965606" cy="989081"/>
          </a:xfrm>
          <a:prstGeom prst="rect">
            <a:avLst/>
          </a:prstGeom>
        </p:spPr>
      </p:pic>
      <p:pic>
        <p:nvPicPr>
          <p:cNvPr id="17" name="Picture 16" descr="d0c21b00b584640_trophy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21040" y="5348783"/>
            <a:ext cx="965606" cy="1006296"/>
          </a:xfrm>
          <a:prstGeom prst="rect">
            <a:avLst/>
          </a:prstGeom>
        </p:spPr>
      </p:pic>
      <p:pic>
        <p:nvPicPr>
          <p:cNvPr id="18" name="Picture 17" descr="d1a2481504b9640_stopwatch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8400" y="5348783"/>
            <a:ext cx="965606" cy="1006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0 -0.070 0.090 -0.070 0.120 0 E" pathEditMode="relative" ptsTypes="AAAA">
                                      <p:cBhvr>
                                        <p:cTn id="102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4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C 0.030 -0.080 0.090 -0.080 0.120 0 E" pathEditMode="relative" ptsTypes="AAAA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8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C 0.025 -0.080 0.075 -0.080 0.100 0 E" pathEditMode="relative" ptsTypes="AAAA">
                                      <p:cBhvr>
                                        <p:cTn id="110" dur="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0 -0.070 0.060 -0.070 0.080 0 E" pathEditMode="relative" ptsTypes="AAAA">
                                      <p:cBhvr>
                                        <p:cTn id="112" dur="10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