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Bobas are sitting at their desks, floating up and down, ready to learn. Click a timer in slideshow mode to start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Starter: four quick questions to bring back last lesson (Multiply three numbers). Click the timer, let pupils answer on their whiteboards, then click to show each answer in turn.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aloud. Then ask: where might we need this outside school? The success criteria can be turned into a quick check at the end of the lesson.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about today's numbers.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the picture first: ask pupils what they notice. Then click to bring in each statement, and the words under the picture, one at a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the picture first: ask pupils what they notice. Then click to bring in each statement, and the words under the picture, one at a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8. I DO: model it out loud, thinking through each step. YOU DO: click the timer (1:00,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a) 1, 2, 3, 4, 6, 12 | b) 1, 2, 4, 5, 8, 10, 20, 40.  You do: a) 1, 2, 3, 4, 6, 12 | b) 1, 2, 3, 4, 6, 9, 12, 18, 36.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8. I DO: model it out loud, thinking through each step. YOU DO: click the timer (1:00,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2, 6, 12, 48.  You do: 1, 4, 9, 36.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8. I DO: model it out loud, thinking through each step. YOU DO: click the timer (1:30,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a) 6 | b) 3 | c) 2.  You do: a) 4 | b) 3 | c) 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8. I DO: model it out loud, thinking through each step. YOU DO: click the timer (1:30,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24.  You do: 24.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8. I DO: model it out loud, thinking through each step. YOU DO: click the timer (2:00,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31.  You do: 13.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8. I DO: model it out loud, thinking through each step. YOU DO: click the timer (2:30,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No | 20, 30, 40 are multiples of 10, not factors. The factors of 10 are 1, 2, 5, 10..  You do: No | 30, 45, 60 are multiples of 15, not factors. The factors of 15 are 1, 3, 5, 15..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8. I DO: model it out loud, thinking through each step. YOU DO: click the timer (3:00,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2, 4, 5, 8, 10.  You do: 2, 3, 4, 6, 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8. I DO: model it out loud, thinking through each step. YOU DO: click the timer (4:00,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for example 22, 33, 39.  You do: for example 46, 57, 58.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now work on their own on the Step 1 worksheet from the website (scaffolded or not scaffolded). Click the 20 minute timer to start it. Pupils who finish try the challenge: click to show its answer. The Bobas bounce on their own while the slide is showing. Challenge answers: for example 35, 38, 57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8" Type="http://schemas.openxmlformats.org/officeDocument/2006/relationships/image" Target="../media/image6.png"/><Relationship Id="rId9" Type="http://schemas.openxmlformats.org/officeDocument/2006/relationships/image" Target="../media/image7.png"/><Relationship Id="rId10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2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3.xml"/><Relationship Id="rId4" Type="http://schemas.openxmlformats.org/officeDocument/2006/relationships/image" Target="../media/image8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8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5.xml"/><Relationship Id="rId4" Type="http://schemas.openxmlformats.org/officeDocument/2006/relationships/image" Target="../media/image1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8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8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8.png"/><Relationship Id="rId5" Type="http://schemas.openxmlformats.org/officeDocument/2006/relationships/image" Target="../media/image6.png"/><Relationship Id="rId6" Type="http://schemas.microsoft.com/office/2007/relationships/media" Target="../media/media3.mp4"/><Relationship Id="rId7" Type="http://schemas.openxmlformats.org/officeDocument/2006/relationships/video" Target="../media/media3.mp4"/><Relationship Id="rId8" Type="http://schemas.openxmlformats.org/officeDocument/2006/relationships/image" Target="../media/image1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8.png"/><Relationship Id="rId5" Type="http://schemas.openxmlformats.org/officeDocument/2006/relationships/image" Target="../media/image6.png"/><Relationship Id="rId6" Type="http://schemas.microsoft.com/office/2007/relationships/media" Target="../media/media3.mp4"/><Relationship Id="rId7" Type="http://schemas.openxmlformats.org/officeDocument/2006/relationships/video" Target="../media/media3.mp4"/><Relationship Id="rId8" Type="http://schemas.openxmlformats.org/officeDocument/2006/relationships/image" Target="../media/image1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8.png"/><Relationship Id="rId5" Type="http://schemas.openxmlformats.org/officeDocument/2006/relationships/image" Target="../media/image6.png"/><Relationship Id="rId6" Type="http://schemas.microsoft.com/office/2007/relationships/media" Target="../media/media4.mp4"/><Relationship Id="rId7" Type="http://schemas.openxmlformats.org/officeDocument/2006/relationships/video" Target="../media/media4.mp4"/><Relationship Id="rId8" Type="http://schemas.openxmlformats.org/officeDocument/2006/relationships/image" Target="../media/image14.png"/><Relationship Id="rId9" Type="http://schemas.openxmlformats.org/officeDocument/2006/relationships/image" Target="../media/image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8.png"/><Relationship Id="rId5" Type="http://schemas.openxmlformats.org/officeDocument/2006/relationships/image" Target="../media/image6.png"/><Relationship Id="rId6" Type="http://schemas.microsoft.com/office/2007/relationships/media" Target="../media/media5.mp4"/><Relationship Id="rId7" Type="http://schemas.openxmlformats.org/officeDocument/2006/relationships/video" Target="../media/media5.mp4"/><Relationship Id="rId8" Type="http://schemas.openxmlformats.org/officeDocument/2006/relationships/image" Target="../media/image15.png"/><Relationship Id="rId9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8.png"/><Relationship Id="rId5" Type="http://schemas.openxmlformats.org/officeDocument/2006/relationships/image" Target="../media/image6.png"/><Relationship Id="rId6" Type="http://schemas.microsoft.com/office/2007/relationships/media" Target="../media/media6.mp4"/><Relationship Id="rId7" Type="http://schemas.openxmlformats.org/officeDocument/2006/relationships/video" Target="../media/media6.mp4"/><Relationship Id="rId8" Type="http://schemas.openxmlformats.org/officeDocument/2006/relationships/image" Target="../media/image16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8.png"/><Relationship Id="rId5" Type="http://schemas.openxmlformats.org/officeDocument/2006/relationships/image" Target="../media/image6.png"/><Relationship Id="rId6" Type="http://schemas.microsoft.com/office/2007/relationships/media" Target="../media/media1.mp4"/><Relationship Id="rId7" Type="http://schemas.openxmlformats.org/officeDocument/2006/relationships/video" Target="../media/media1.mp4"/><Relationship Id="rId8" Type="http://schemas.openxmlformats.org/officeDocument/2006/relationships/image" Target="../media/image10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15.xml"/><Relationship Id="rId4" Type="http://schemas.microsoft.com/office/2007/relationships/media" Target="../media/media7.mp4"/><Relationship Id="rId5" Type="http://schemas.openxmlformats.org/officeDocument/2006/relationships/video" Target="../media/media7.mp4"/><Relationship Id="rId6" Type="http://schemas.openxmlformats.org/officeDocument/2006/relationships/image" Target="../media/image17.png"/><Relationship Id="rId7" Type="http://schemas.openxmlformats.org/officeDocument/2006/relationships/image" Target="../media/image8.png"/><Relationship Id="rId8" Type="http://schemas.openxmlformats.org/officeDocument/2006/relationships/image" Target="../media/image6.png"/><Relationship Id="rId9" Type="http://schemas.openxmlformats.org/officeDocument/2006/relationships/image" Target="../media/image5.png"/><Relationship Id="rId10" Type="http://schemas.openxmlformats.org/officeDocument/2006/relationships/image" Target="../media/image7.png"/><Relationship Id="rId11" Type="http://schemas.openxmlformats.org/officeDocument/2006/relationships/image" Target="../media/image18.png"/><Relationship Id="rId12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13ed0379819b1600_fram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789920" cy="54864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900" b="1">
                <a:solidFill>
                  <a:srgbClr val="0F766E"/>
                </a:solidFill>
                <a:latin typeface="Dreaming Outloud Pro"/>
              </a:rPr>
              <a:t>Year 4 · Spring · Multiplication and division B · Step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17320"/>
            <a:ext cx="10515600" cy="137160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6000" b="1">
                <a:solidFill>
                  <a:srgbClr val="17213A"/>
                </a:solidFill>
                <a:latin typeface="Dreaming Outloud Pro"/>
              </a:rPr>
              <a:t>Factor pairs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788920"/>
            <a:ext cx="8229600" cy="82296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7a25558b4b75700_des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7a7b90e5f56e640_puzzl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8127" y="4310664"/>
            <a:ext cx="846277" cy="929944"/>
          </a:xfrm>
          <a:prstGeom prst="rect">
            <a:avLst/>
          </a:prstGeom>
        </p:spPr>
      </p:pic>
      <p:pic>
        <p:nvPicPr>
          <p:cNvPr id="8" name="Picture 7" descr="d4127501a949700_desk_fro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7a25558b4b75700_des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511143482526640_idea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4127501a949700_desk_fro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7a25558b4b75700_des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b9d4aa0cabc8640_cheer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84367" y="4210537"/>
            <a:ext cx="846277" cy="1030071"/>
          </a:xfrm>
          <a:prstGeom prst="rect">
            <a:avLst/>
          </a:prstGeom>
        </p:spPr>
      </p:pic>
      <p:pic>
        <p:nvPicPr>
          <p:cNvPr id="14" name="Picture 13" descr="d4127501a949700_desk_fro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7a25558b4b75700_des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0d0600613f90640_writing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87487" y="4373758"/>
            <a:ext cx="846277" cy="866851"/>
          </a:xfrm>
          <a:prstGeom prst="rect">
            <a:avLst/>
          </a:prstGeom>
        </p:spPr>
      </p:pic>
      <p:pic>
        <p:nvPicPr>
          <p:cNvPr id="17" name="Picture 16" descr="d4127501a949700_desk_fro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7a25558b4b75700_des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01230816a843640_teacher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90607" y="4358670"/>
            <a:ext cx="864108" cy="881938"/>
          </a:xfrm>
          <a:prstGeom prst="rect">
            <a:avLst/>
          </a:prstGeom>
        </p:spPr>
      </p:pic>
      <p:pic>
        <p:nvPicPr>
          <p:cNvPr id="20" name="Picture 19" descr="d4127501a949700_desk_fro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ptsTypes="AA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repeatCount="indefinite" autoRev="1" fill="hold" nodeType="withEffect">
                                  <p:stCondLst>
                                    <p:cond delay="180"/>
                                  </p:stCondLst>
                                  <p:childTnLst>
                                    <p:animMotion origin="layout" path="M 0 0 L 0 -0.014 E" pathEditMode="relative" ptsTypes="AA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repeatCount="indefinite" autoRev="1" fill="hold" nodeType="withEffect">
                                  <p:stCondLst>
                                    <p:cond delay="360"/>
                                  </p:stCondLst>
                                  <p:childTnLst>
                                    <p:animMotion origin="layout" path="M 0 0 L 0 -0.014 E" pathEditMode="relative" ptsTypes="AA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repeatCount="indefinite" autoRev="1" fill="hold" nodeType="withEffect">
                                  <p:stCondLst>
                                    <p:cond delay="540"/>
                                  </p:stCondLst>
                                  <p:childTnLst>
                                    <p:animMotion origin="layout" path="M 0 0 L 0 -0.014 E" pathEditMode="relative" ptsTypes="AA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repeatCount="indefinite" autoRev="1" fill="hold" nodeType="withEffect">
                                  <p:stCondLst>
                                    <p:cond delay="720"/>
                                  </p:stCondLst>
                                  <p:childTnLst>
                                    <p:animMotion origin="layout" path="M 0 0 L 0 -0.014 E" pathEditMode="relative" ptsTypes="AA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Multiplication and division B · Step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31520"/>
            <a:ext cx="7772400" cy="73152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3800" b="1">
                <a:solidFill>
                  <a:srgbClr val="0F766E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1389888"/>
            <a:ext cx="8686800" cy="36576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000" b="0">
                <a:solidFill>
                  <a:srgbClr val="6B7280"/>
                </a:solidFill>
                <a:latin typeface="Dreaming Outloud Pro"/>
              </a:rPr>
              <a:t>Last lesson: Multiply three numbers</a:t>
            </a:r>
          </a:p>
        </p:txBody>
      </p:sp>
      <p:pic>
        <p:nvPicPr>
          <p:cNvPr id="7" name="timer_240.mp4" descr="Countdown timer, 4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02920" y="1828800"/>
            <a:ext cx="544068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1901952"/>
            <a:ext cx="5166360" cy="1371599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7213A"/>
                </a:solidFill>
                <a:latin typeface="Arial"/>
              </a:rPr>
              <a:t>1.  Eggs are put in boxes in arrays of </a:t>
            </a:r>
            <a:r>
              <a:rPr sz="1300" b="1">
                <a:solidFill>
                  <a:srgbClr val="B4237A"/>
                </a:solidFill>
                <a:latin typeface="Arial"/>
              </a:rPr>
              <a:t>4 × 2</a:t>
            </a:r>
            <a:r>
              <a:rPr sz="1300" b="0">
                <a:solidFill>
                  <a:srgbClr val="17213A"/>
                </a:solidFill>
                <a:latin typeface="Arial"/>
              </a:rPr>
              <a:t>. Dani buys </a:t>
            </a:r>
            <a:r>
              <a:rPr sz="1300" b="1">
                <a:solidFill>
                  <a:srgbClr val="B4237A"/>
                </a:solidFill>
                <a:latin typeface="Arial"/>
              </a:rPr>
              <a:t>7</a:t>
            </a:r>
            <a:r>
              <a:rPr sz="1300" b="0">
                <a:solidFill>
                  <a:srgbClr val="17213A"/>
                </a:solidFill>
                <a:latin typeface="Arial"/>
              </a:rPr>
              <a:t> boxes.</a:t>
            </a:r>
          </a:p>
          <a:p>
            <a:pPr algn="l">
              <a:lnSpc>
                <a:spcPct val="112000"/>
              </a:lnSpc>
            </a:pPr>
            <a:r>
              <a:rPr sz="1300" b="0">
                <a:solidFill>
                  <a:srgbClr val="17213A"/>
                </a:solidFill>
                <a:latin typeface="Arial"/>
              </a:rPr>
              <a:t>a) How many eggs does she buy altogether? ________</a:t>
            </a:r>
          </a:p>
          <a:p>
            <a:pPr algn="l">
              <a:lnSpc>
                <a:spcPct val="112000"/>
              </a:lnSpc>
            </a:pPr>
            <a:r>
              <a:rPr sz="1300" b="0">
                <a:solidFill>
                  <a:srgbClr val="17213A"/>
                </a:solidFill>
                <a:latin typeface="Arial"/>
              </a:rPr>
              <a:t>Dani buys </a:t>
            </a:r>
            <a:r>
              <a:rPr sz="1300" b="1">
                <a:solidFill>
                  <a:srgbClr val="B4237A"/>
                </a:solidFill>
                <a:latin typeface="Arial"/>
              </a:rPr>
              <a:t>6</a:t>
            </a:r>
            <a:r>
              <a:rPr sz="1300" b="0">
                <a:solidFill>
                  <a:srgbClr val="17213A"/>
                </a:solidFill>
                <a:latin typeface="Arial"/>
              </a:rPr>
              <a:t> more boxes.</a:t>
            </a:r>
          </a:p>
          <a:p>
            <a:pPr algn="l">
              <a:lnSpc>
                <a:spcPct val="112000"/>
              </a:lnSpc>
            </a:pPr>
            <a:r>
              <a:rPr sz="1300" b="0">
                <a:solidFill>
                  <a:srgbClr val="17213A"/>
                </a:solidFill>
                <a:latin typeface="Arial"/>
              </a:rPr>
              <a:t>b) How many eggs does she have now? ________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337560"/>
            <a:ext cx="5166360" cy="475488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3175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1">
                <a:solidFill>
                  <a:srgbClr val="C00000"/>
                </a:solidFill>
                <a:latin typeface="Arial"/>
              </a:rPr>
              <a:t>a) 56   b) 104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72200" y="1828800"/>
            <a:ext cx="544068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309360" y="1901952"/>
            <a:ext cx="5166360" cy="1371599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600" b="0">
                <a:solidFill>
                  <a:srgbClr val="17213A"/>
                </a:solidFill>
                <a:latin typeface="Arial"/>
              </a:rPr>
              <a:t>2.  In a library there are </a:t>
            </a:r>
            <a:r>
              <a:rPr sz="1600" b="1">
                <a:solidFill>
                  <a:srgbClr val="B4237A"/>
                </a:solidFill>
                <a:latin typeface="Arial"/>
              </a:rPr>
              <a:t>3</a:t>
            </a:r>
            <a:r>
              <a:rPr sz="1600" b="0">
                <a:solidFill>
                  <a:srgbClr val="17213A"/>
                </a:solidFill>
                <a:latin typeface="Arial"/>
              </a:rPr>
              <a:t> bookcases. Each bookcase has </a:t>
            </a:r>
            <a:r>
              <a:rPr sz="1600" b="1">
                <a:solidFill>
                  <a:srgbClr val="B4237A"/>
                </a:solidFill>
                <a:latin typeface="Arial"/>
              </a:rPr>
              <a:t>5</a:t>
            </a:r>
            <a:r>
              <a:rPr sz="1600" b="0">
                <a:solidFill>
                  <a:srgbClr val="17213A"/>
                </a:solidFill>
                <a:latin typeface="Arial"/>
              </a:rPr>
              <a:t> shelves. On each shelf there are </a:t>
            </a:r>
            <a:r>
              <a:rPr sz="1600" b="1">
                <a:solidFill>
                  <a:srgbClr val="B4237A"/>
                </a:solidFill>
                <a:latin typeface="Arial"/>
              </a:rPr>
              <a:t>12</a:t>
            </a:r>
            <a:r>
              <a:rPr sz="1600" b="0">
                <a:solidFill>
                  <a:srgbClr val="17213A"/>
                </a:solidFill>
                <a:latin typeface="Arial"/>
              </a:rPr>
              <a:t> books.</a:t>
            </a:r>
          </a:p>
          <a:p>
            <a:pPr algn="l">
              <a:lnSpc>
                <a:spcPct val="112000"/>
              </a:lnSpc>
            </a:pPr>
            <a:r>
              <a:rPr sz="1600" b="0">
                <a:solidFill>
                  <a:srgbClr val="17213A"/>
                </a:solidFill>
                <a:latin typeface="Arial"/>
              </a:rPr>
              <a:t>How many books are there in the library? ________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09360" y="3337560"/>
            <a:ext cx="5166360" cy="475488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3175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1">
                <a:solidFill>
                  <a:srgbClr val="C00000"/>
                </a:solidFill>
                <a:latin typeface="Arial"/>
              </a:rPr>
              <a:t>180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Multiplication and division B · Step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868680"/>
            <a:ext cx="10972800" cy="45720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1">
                <a:solidFill>
                  <a:srgbClr val="0F766E"/>
                </a:solidFill>
                <a:latin typeface="Dreaming Outloud Pro"/>
              </a:rPr>
              <a:t>Today we are learning…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371600"/>
            <a:ext cx="10881360" cy="12344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508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1371600"/>
            <a:ext cx="10515600" cy="12344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800" b="1">
                <a:solidFill>
                  <a:srgbClr val="17213A"/>
                </a:solidFill>
                <a:latin typeface="Dreaming Outloud Pro"/>
              </a:rPr>
              <a:t>To find factor pairs and list the factors of a number.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834640"/>
            <a:ext cx="8229600" cy="45720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1">
                <a:solidFill>
                  <a:srgbClr val="0F766E"/>
                </a:solidFill>
                <a:latin typeface="Dreaming Outloud Pro"/>
              </a:rPr>
              <a:t>I can…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337560"/>
            <a:ext cx="8595360" cy="283464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0">
                <a:solidFill>
                  <a:srgbClr val="17213A"/>
                </a:solidFill>
                <a:latin typeface="Dreaming Outloud Pro"/>
              </a:rPr>
              <a:t>☐  I can say what a factor is.</a:t>
            </a:r>
          </a:p>
          <a:p>
            <a:pPr algn="l">
              <a:lnSpc>
                <a:spcPct val="130000"/>
              </a:lnSpc>
            </a:pPr>
            <a:r>
              <a:rPr sz="2200" b="0">
                <a:solidFill>
                  <a:srgbClr val="17213A"/>
                </a:solidFill>
                <a:latin typeface="Dreaming Outloud Pro"/>
              </a:rPr>
              <a:t>☐  I can find the factor pairs of a number.</a:t>
            </a:r>
          </a:p>
          <a:p>
            <a:pPr algn="l">
              <a:lnSpc>
                <a:spcPct val="130000"/>
              </a:lnSpc>
            </a:pPr>
            <a:r>
              <a:rPr sz="2200" b="0">
                <a:solidFill>
                  <a:srgbClr val="17213A"/>
                </a:solidFill>
                <a:latin typeface="Dreaming Outloud Pro"/>
              </a:rPr>
              <a:t>☐  I can list all the factors in order.</a:t>
            </a:r>
          </a:p>
          <a:p>
            <a:pPr algn="l">
              <a:lnSpc>
                <a:spcPct val="130000"/>
              </a:lnSpc>
            </a:pPr>
            <a:r>
              <a:rPr sz="2200" b="0">
                <a:solidFill>
                  <a:srgbClr val="17213A"/>
                </a:solidFill>
                <a:latin typeface="Dreaming Outloud Pro"/>
              </a:rPr>
              <a:t>☐  I can check you have found them all.</a:t>
            </a:r>
          </a:p>
        </p:txBody>
      </p:sp>
      <p:pic>
        <p:nvPicPr>
          <p:cNvPr id="10" name="Picture 9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8320" y="4025641"/>
            <a:ext cx="2282342" cy="232943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Multiplication and division B · Step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868680"/>
            <a:ext cx="10972800" cy="64008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3200" b="1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783080"/>
            <a:ext cx="2560320" cy="9601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factor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429000" y="1783080"/>
            <a:ext cx="2560320" cy="9601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factor pair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1783080"/>
            <a:ext cx="2560320" cy="9601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multiple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3108960"/>
            <a:ext cx="2560320" cy="9601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product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429000" y="3108960"/>
            <a:ext cx="2560320" cy="9601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divide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72200" y="3108960"/>
            <a:ext cx="2560320" cy="9601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list</a:t>
            </a:r>
          </a:p>
        </p:txBody>
      </p:sp>
      <p:pic>
        <p:nvPicPr>
          <p:cNvPr id="12" name="Picture 11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0" y="3711140"/>
            <a:ext cx="2545689" cy="259821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Multiplication and division B · Step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822960"/>
            <a:ext cx="10881360" cy="91440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3000" b="1">
                <a:solidFill>
                  <a:srgbClr val="0F766E"/>
                </a:solidFill>
                <a:latin typeface="Dreaming Outloud Pro"/>
              </a:rPr>
              <a:t>The 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874519"/>
            <a:ext cx="7315200" cy="534543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17213A"/>
                </a:solidFill>
                <a:latin typeface="Dreaming Outloud Pro"/>
              </a:rPr>
              <a:t>A factor divides exactly into a number.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409062"/>
            <a:ext cx="7315200" cy="867918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17213A"/>
                </a:solidFill>
                <a:latin typeface="Dreaming Outloud Pro"/>
              </a:rPr>
              <a:t>Factor pairs multiply to make the number: 3 × 4 = 12.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276981"/>
            <a:ext cx="7315200" cy="534543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17213A"/>
                </a:solidFill>
                <a:latin typeface="Dreaming Outloud Pro"/>
              </a:rPr>
              <a:t>List factors in order, starting from 1.</a:t>
            </a:r>
          </a:p>
        </p:txBody>
      </p:sp>
      <p:pic>
        <p:nvPicPr>
          <p:cNvPr id="9" name="Picture 8" descr="9d7b100d22bb640_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8240" y="2924835"/>
            <a:ext cx="2633472" cy="27444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Multiplication and division B · Step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822960"/>
            <a:ext cx="10881360" cy="91440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3000" b="1">
                <a:solidFill>
                  <a:srgbClr val="0F766E"/>
                </a:solidFill>
                <a:latin typeface="Dreaming Outloud Pro"/>
              </a:rPr>
              <a:t>Look out for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874519"/>
            <a:ext cx="7315200" cy="534543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17213A"/>
                </a:solidFill>
                <a:latin typeface="Dreaming Outloud Pro"/>
              </a:rPr>
              <a:t>Always include 1 and the number itself.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409062"/>
            <a:ext cx="7315200" cy="534543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17213A"/>
                </a:solidFill>
                <a:latin typeface="Dreaming Outloud Pro"/>
              </a:rPr>
              <a:t>Stop when the pairs meet.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943605"/>
            <a:ext cx="7315200" cy="534543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17213A"/>
                </a:solidFill>
                <a:latin typeface="Dreaming Outloud Pro"/>
              </a:rPr>
              <a:t>Check each factor divides exactly.</a:t>
            </a:r>
          </a:p>
        </p:txBody>
      </p:sp>
      <p:pic>
        <p:nvPicPr>
          <p:cNvPr id="9" name="Picture 8" descr="7a7b90e5f56e640_puzzl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8240" y="2775448"/>
            <a:ext cx="2633472" cy="28938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Multiplication and division B · Step 1 · question 1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1 of 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737360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Write </a:t>
            </a:r>
            <a:r>
              <a:rPr sz="2600" b="1">
                <a:solidFill>
                  <a:srgbClr val="B4237A"/>
                </a:solidFill>
                <a:latin typeface="Arial"/>
              </a:rPr>
              <a:t>all the factors</a:t>
            </a:r>
            <a:r>
              <a:rPr sz="2600" b="0">
                <a:solidFill>
                  <a:srgbClr val="17213A"/>
                </a:solidFill>
                <a:latin typeface="Arial"/>
              </a:rPr>
              <a:t> of each number.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669032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a) 12: ____________________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3171444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b) 40: ____________________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09360" y="1737360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Write </a:t>
            </a:r>
            <a:r>
              <a:rPr sz="2600" b="1">
                <a:solidFill>
                  <a:srgbClr val="B4237A"/>
                </a:solidFill>
                <a:latin typeface="Arial"/>
              </a:rPr>
              <a:t>all the factors</a:t>
            </a:r>
            <a:r>
              <a:rPr sz="2600" b="0">
                <a:solidFill>
                  <a:srgbClr val="17213A"/>
                </a:solidFill>
                <a:latin typeface="Arial"/>
              </a:rPr>
              <a:t> of each number.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09360" y="2669032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a) 12: ____________________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09360" y="3171444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b) 36: ____________________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719576"/>
            <a:ext cx="5257800" cy="151638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a) 1, 2, 3, 4, 6, 12</a:t>
            </a:r>
          </a:p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b) 1, 2, 4, 5, 8, 10, 20, 40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09360" y="3719576"/>
            <a:ext cx="5257800" cy="151638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a) 1, 2, 3, 4, 6, 12</a:t>
            </a:r>
          </a:p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b) 1, 2, 3, 4, 6, 9, 12, 18, 36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Multiplication and division B · Step 1 · question 2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2 of 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737360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Circle the </a:t>
            </a:r>
            <a:r>
              <a:rPr sz="2600" b="1">
                <a:solidFill>
                  <a:srgbClr val="B4237A"/>
                </a:solidFill>
                <a:latin typeface="Arial"/>
              </a:rPr>
              <a:t>factors of 48</a:t>
            </a:r>
            <a:r>
              <a:rPr sz="2600" b="0">
                <a:solidFill>
                  <a:srgbClr val="17213A"/>
                </a:solidFill>
                <a:latin typeface="Arial"/>
              </a:rPr>
              <a:t>. Write them below.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669032"/>
            <a:ext cx="5257800" cy="73355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000" b="1">
                <a:solidFill>
                  <a:srgbClr val="B4237A"/>
                </a:solidFill>
                <a:latin typeface="Arial"/>
              </a:rPr>
              <a:t>18   17   12   2   48   6   47   29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3402584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____________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09360" y="1737360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Circle the </a:t>
            </a:r>
            <a:r>
              <a:rPr sz="2600" b="1">
                <a:solidFill>
                  <a:srgbClr val="B4237A"/>
                </a:solidFill>
                <a:latin typeface="Arial"/>
              </a:rPr>
              <a:t>factors of 36</a:t>
            </a:r>
            <a:r>
              <a:rPr sz="2600" b="0">
                <a:solidFill>
                  <a:srgbClr val="17213A"/>
                </a:solidFill>
                <a:latin typeface="Arial"/>
              </a:rPr>
              <a:t>. Write them below.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09360" y="2669032"/>
            <a:ext cx="5257800" cy="73355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000" b="1">
                <a:solidFill>
                  <a:srgbClr val="B4237A"/>
                </a:solidFill>
                <a:latin typeface="Arial"/>
              </a:rPr>
              <a:t>1   29   33   36   47   9   42   4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09360" y="3402584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____________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950715"/>
            <a:ext cx="5257800" cy="6578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2, 6, 12, 48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09360" y="3950715"/>
            <a:ext cx="5257800" cy="6578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1, 4, 9, 36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Multiplication and division B · Step 1 · question 3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90.mp4" descr="Countdown timer, 1:3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3 of 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737360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Write </a:t>
            </a:r>
            <a:r>
              <a:rPr sz="2600" b="1">
                <a:solidFill>
                  <a:srgbClr val="B4237A"/>
                </a:solidFill>
                <a:latin typeface="Arial"/>
              </a:rPr>
              <a:t>how many factors</a:t>
            </a:r>
            <a:r>
              <a:rPr sz="2600" b="0">
                <a:solidFill>
                  <a:srgbClr val="17213A"/>
                </a:solidFill>
                <a:latin typeface="Arial"/>
              </a:rPr>
              <a:t> each number has.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669032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a) 28: ____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3171444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b) 9: ____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3673856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c) 17: ____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09360" y="1737360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Write </a:t>
            </a:r>
            <a:r>
              <a:rPr sz="2600" b="1">
                <a:solidFill>
                  <a:srgbClr val="B4237A"/>
                </a:solidFill>
                <a:latin typeface="Arial"/>
              </a:rPr>
              <a:t>how many factors</a:t>
            </a:r>
            <a:r>
              <a:rPr sz="2600" b="0">
                <a:solidFill>
                  <a:srgbClr val="17213A"/>
                </a:solidFill>
                <a:latin typeface="Arial"/>
              </a:rPr>
              <a:t> each number has.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09360" y="2669032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a) 6: ____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09360" y="3171444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b) 25: ____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09360" y="3673856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c) 9: ____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21988"/>
            <a:ext cx="5257800" cy="14173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a) 6</a:t>
            </a:r>
          </a:p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b) 3</a:t>
            </a:r>
          </a:p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c) 2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221988"/>
            <a:ext cx="5257800" cy="14173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a) 4</a:t>
            </a:r>
          </a:p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b) 3</a:t>
            </a:r>
          </a:p>
          <a:p>
            <a:pPr algn="l"/>
            <a:r>
              <a:rPr sz="2400" b="1">
                <a:solidFill>
                  <a:srgbClr val="C00000"/>
                </a:solidFill>
                <a:latin typeface="Arial"/>
              </a:rPr>
              <a:t>c) 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Multiplication and division B · Step 1 · question 4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90.mp4" descr="Countdown timer, 1:3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4 of 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737360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Which number has </a:t>
            </a:r>
            <a:r>
              <a:rPr sz="2600" b="1">
                <a:solidFill>
                  <a:srgbClr val="B4237A"/>
                </a:solidFill>
                <a:latin typeface="Arial"/>
              </a:rPr>
              <a:t>more factors</a:t>
            </a:r>
            <a:r>
              <a:rPr sz="2600" b="0">
                <a:solidFill>
                  <a:srgbClr val="17213A"/>
                </a:solidFill>
                <a:latin typeface="Arial"/>
              </a:rPr>
              <a:t>? Write the number.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669032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1">
                <a:solidFill>
                  <a:srgbClr val="B4237A"/>
                </a:solidFill>
                <a:latin typeface="Arial"/>
              </a:rPr>
              <a:t>24</a:t>
            </a:r>
            <a:r>
              <a:rPr sz="2600" b="0">
                <a:solidFill>
                  <a:srgbClr val="17213A"/>
                </a:solidFill>
                <a:latin typeface="Arial"/>
              </a:rPr>
              <a:t>   </a:t>
            </a:r>
            <a:r>
              <a:rPr sz="2600" b="1">
                <a:solidFill>
                  <a:srgbClr val="B4237A"/>
                </a:solidFill>
                <a:latin typeface="Arial"/>
              </a:rPr>
              <a:t>32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3171444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_____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09360" y="1737360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Which number has </a:t>
            </a:r>
            <a:r>
              <a:rPr sz="2600" b="1">
                <a:solidFill>
                  <a:srgbClr val="B4237A"/>
                </a:solidFill>
                <a:latin typeface="Arial"/>
              </a:rPr>
              <a:t>more factors</a:t>
            </a:r>
            <a:r>
              <a:rPr sz="2600" b="0">
                <a:solidFill>
                  <a:srgbClr val="17213A"/>
                </a:solidFill>
                <a:latin typeface="Arial"/>
              </a:rPr>
              <a:t>? Write the number.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09360" y="2669032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1">
                <a:solidFill>
                  <a:srgbClr val="B4237A"/>
                </a:solidFill>
                <a:latin typeface="Arial"/>
              </a:rPr>
              <a:t>24</a:t>
            </a:r>
            <a:r>
              <a:rPr sz="2600" b="0">
                <a:solidFill>
                  <a:srgbClr val="17213A"/>
                </a:solidFill>
                <a:latin typeface="Arial"/>
              </a:rPr>
              <a:t>   </a:t>
            </a:r>
            <a:r>
              <a:rPr sz="2600" b="1">
                <a:solidFill>
                  <a:srgbClr val="B4237A"/>
                </a:solidFill>
                <a:latin typeface="Arial"/>
              </a:rPr>
              <a:t>20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09360" y="3171444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_____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719576"/>
            <a:ext cx="5257800" cy="6578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24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09360" y="3719576"/>
            <a:ext cx="5257800" cy="6578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24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Multiplication and division B · Step 1 · question 5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5 of 8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554480" y="1737360"/>
            <a:ext cx="4251960" cy="1274445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691640" y="1737360"/>
            <a:ext cx="3977639" cy="1274445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100" b="0">
                <a:solidFill>
                  <a:srgbClr val="17213A"/>
                </a:solidFill>
                <a:latin typeface="Arial"/>
              </a:rPr>
              <a:t>“My number is between 29 and 32. It only has two factors.”</a:t>
            </a:r>
          </a:p>
        </p:txBody>
      </p:sp>
      <p:pic>
        <p:nvPicPr>
          <p:cNvPr id="14" name="Picture 13" descr="7a7b90e5f56e640_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640" y="1659717"/>
            <a:ext cx="877824" cy="96461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48640" y="3148964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What number am I thinking of? _____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315200" y="1737360"/>
            <a:ext cx="4251960" cy="1274445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452360" y="1737360"/>
            <a:ext cx="3977639" cy="1274445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100" b="0">
                <a:solidFill>
                  <a:srgbClr val="17213A"/>
                </a:solidFill>
                <a:latin typeface="Arial"/>
              </a:rPr>
              <a:t>“My number is between 11 and 16. It only has two factors.”</a:t>
            </a:r>
          </a:p>
        </p:txBody>
      </p:sp>
      <p:pic>
        <p:nvPicPr>
          <p:cNvPr id="18" name="Picture 17" descr="7a7b90e5f56e640_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09360" y="1659717"/>
            <a:ext cx="877824" cy="96461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309360" y="3148964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What number am I thinking of? _____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126357"/>
            <a:ext cx="5257800" cy="6578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31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4126357"/>
            <a:ext cx="5257800" cy="6578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13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Multiplication and division B · Step 1 · question 6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150.mp4" descr="Countdown timer, 2:3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6 of 8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554480" y="1737360"/>
            <a:ext cx="4251960" cy="941069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691640" y="1737360"/>
            <a:ext cx="3977639" cy="941069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100" b="0">
                <a:solidFill>
                  <a:srgbClr val="17213A"/>
                </a:solidFill>
                <a:latin typeface="Arial"/>
              </a:rPr>
              <a:t>“20, 30, 40 are all factors of 10.”</a:t>
            </a:r>
          </a:p>
        </p:txBody>
      </p:sp>
      <p:pic>
        <p:nvPicPr>
          <p:cNvPr id="14" name="Picture 13" descr="7a7b90e5f56e640_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640" y="1659717"/>
            <a:ext cx="877824" cy="96461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48640" y="2815590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Is Boba </a:t>
            </a:r>
            <a:r>
              <a:rPr sz="2600" b="1">
                <a:solidFill>
                  <a:srgbClr val="B4237A"/>
                </a:solidFill>
                <a:latin typeface="Arial"/>
              </a:rPr>
              <a:t>correct</a:t>
            </a:r>
            <a:r>
              <a:rPr sz="2600" b="0">
                <a:solidFill>
                  <a:srgbClr val="17213A"/>
                </a:solidFill>
                <a:latin typeface="Arial"/>
              </a:rPr>
              <a:t>? Circle yes or no.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3747262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1">
                <a:solidFill>
                  <a:srgbClr val="B4237A"/>
                </a:solidFill>
                <a:latin typeface="Arial"/>
              </a:rPr>
              <a:t>Explain</a:t>
            </a:r>
            <a:r>
              <a:rPr sz="2600" b="0">
                <a:solidFill>
                  <a:srgbClr val="17213A"/>
                </a:solidFill>
                <a:latin typeface="Arial"/>
              </a:rPr>
              <a:t> the mistake.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15200" y="1737360"/>
            <a:ext cx="4251960" cy="941069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452360" y="1737360"/>
            <a:ext cx="3977639" cy="941069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100" b="0">
                <a:solidFill>
                  <a:srgbClr val="17213A"/>
                </a:solidFill>
                <a:latin typeface="Arial"/>
              </a:rPr>
              <a:t>“30, 45, 60 are all factors of 15.”</a:t>
            </a:r>
          </a:p>
        </p:txBody>
      </p:sp>
      <p:pic>
        <p:nvPicPr>
          <p:cNvPr id="19" name="Picture 18" descr="7a7b90e5f56e640_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09360" y="1659717"/>
            <a:ext cx="877824" cy="96461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309360" y="2815590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Is Boba </a:t>
            </a:r>
            <a:r>
              <a:rPr sz="2600" b="1">
                <a:solidFill>
                  <a:srgbClr val="B4237A"/>
                </a:solidFill>
                <a:latin typeface="Arial"/>
              </a:rPr>
              <a:t>correct</a:t>
            </a:r>
            <a:r>
              <a:rPr sz="2600" b="0">
                <a:solidFill>
                  <a:srgbClr val="17213A"/>
                </a:solidFill>
                <a:latin typeface="Arial"/>
              </a:rPr>
              <a:t>? Circle yes or no.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0" y="3747262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1">
                <a:solidFill>
                  <a:srgbClr val="B4237A"/>
                </a:solidFill>
                <a:latin typeface="Arial"/>
              </a:rPr>
              <a:t>Explain</a:t>
            </a:r>
            <a:r>
              <a:rPr sz="2600" b="0">
                <a:solidFill>
                  <a:srgbClr val="17213A"/>
                </a:solidFill>
                <a:latin typeface="Arial"/>
              </a:rPr>
              <a:t> the mistake.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295394"/>
            <a:ext cx="5257800" cy="14173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1800" b="1">
                <a:solidFill>
                  <a:srgbClr val="C00000"/>
                </a:solidFill>
                <a:latin typeface="Arial"/>
              </a:rPr>
              <a:t>No</a:t>
            </a:r>
          </a:p>
          <a:p>
            <a:pPr algn="l"/>
            <a:r>
              <a:rPr sz="1800" b="1">
                <a:solidFill>
                  <a:srgbClr val="C00000"/>
                </a:solidFill>
                <a:latin typeface="Arial"/>
              </a:rPr>
              <a:t>20, 30, 40 are multiples of 10, not factors. The factors of 10 are 1, 2, 5, 10.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4295394"/>
            <a:ext cx="5257800" cy="14173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1800" b="1">
                <a:solidFill>
                  <a:srgbClr val="C00000"/>
                </a:solidFill>
                <a:latin typeface="Arial"/>
              </a:rPr>
              <a:t>No</a:t>
            </a:r>
          </a:p>
          <a:p>
            <a:pPr algn="l"/>
            <a:r>
              <a:rPr sz="1800" b="1">
                <a:solidFill>
                  <a:srgbClr val="C00000"/>
                </a:solidFill>
                <a:latin typeface="Arial"/>
              </a:rPr>
              <a:t>30, 45, 60 are multiples of 15, not factors. The factors of 15 are 1, 3, 5, 15.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Multiplication and division B · Step 1 · question 7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180.mp4" descr="Countdown timer, 3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7 of 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737360"/>
            <a:ext cx="5257800" cy="11628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Whitney bakes </a:t>
            </a:r>
            <a:r>
              <a:rPr sz="2200" b="1">
                <a:solidFill>
                  <a:srgbClr val="B4237A"/>
                </a:solidFill>
                <a:latin typeface="Arial"/>
              </a:rPr>
              <a:t>40 cakes</a:t>
            </a:r>
            <a:r>
              <a:rPr sz="2200" b="0">
                <a:solidFill>
                  <a:srgbClr val="17213A"/>
                </a:solidFill>
                <a:latin typeface="Arial"/>
              </a:rPr>
              <a:t>. Boxes can hold 2, 3, 4, 5, 6, 8 or 10 cakes. She wants to fill every box.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900172"/>
            <a:ext cx="5257800" cy="79959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Which boxes could she use with </a:t>
            </a:r>
            <a:r>
              <a:rPr sz="2200" b="1">
                <a:solidFill>
                  <a:srgbClr val="B4237A"/>
                </a:solidFill>
                <a:latin typeface="Arial"/>
              </a:rPr>
              <a:t>no cakes left over</a:t>
            </a:r>
            <a:r>
              <a:rPr sz="2200" b="0">
                <a:solidFill>
                  <a:srgbClr val="17213A"/>
                </a:solidFill>
                <a:latin typeface="Arial"/>
              </a:rPr>
              <a:t>? ____________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09360" y="1737360"/>
            <a:ext cx="5257800" cy="11628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Whitney bakes </a:t>
            </a:r>
            <a:r>
              <a:rPr sz="2200" b="1">
                <a:solidFill>
                  <a:srgbClr val="B4237A"/>
                </a:solidFill>
                <a:latin typeface="Arial"/>
              </a:rPr>
              <a:t>48 cakes</a:t>
            </a:r>
            <a:r>
              <a:rPr sz="2200" b="0">
                <a:solidFill>
                  <a:srgbClr val="17213A"/>
                </a:solidFill>
                <a:latin typeface="Arial"/>
              </a:rPr>
              <a:t>. Boxes can hold 2, 3, 4, 5, 6, 8 or 10 cakes. She wants to fill every box.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09360" y="2900172"/>
            <a:ext cx="5257800" cy="79959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Which boxes could she use with </a:t>
            </a:r>
            <a:r>
              <a:rPr sz="2200" b="1">
                <a:solidFill>
                  <a:srgbClr val="B4237A"/>
                </a:solidFill>
                <a:latin typeface="Arial"/>
              </a:rPr>
              <a:t>no cakes left over</a:t>
            </a:r>
            <a:r>
              <a:rPr sz="2200" b="0">
                <a:solidFill>
                  <a:srgbClr val="17213A"/>
                </a:solidFill>
                <a:latin typeface="Arial"/>
              </a:rPr>
              <a:t>? ____________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45484"/>
            <a:ext cx="5257800" cy="6578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2, 4, 5, 8, 10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09360" y="3745484"/>
            <a:ext cx="5257800" cy="6578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2, 3, 4, 6, 8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Multiplication and division B · Step 1 · question 8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240.mp4" descr="Countdown timer, 4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8 of 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737360"/>
            <a:ext cx="5257800" cy="13609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Write </a:t>
            </a:r>
            <a:r>
              <a:rPr sz="2600" b="1">
                <a:solidFill>
                  <a:srgbClr val="B4237A"/>
                </a:solidFill>
                <a:latin typeface="Arial"/>
              </a:rPr>
              <a:t>three different</a:t>
            </a:r>
            <a:r>
              <a:rPr sz="2600" b="0">
                <a:solidFill>
                  <a:srgbClr val="17213A"/>
                </a:solidFill>
                <a:latin typeface="Arial"/>
              </a:rPr>
              <a:t> numbers between 20 and 50 that have </a:t>
            </a:r>
            <a:r>
              <a:rPr sz="2600" b="1">
                <a:solidFill>
                  <a:srgbClr val="B4237A"/>
                </a:solidFill>
                <a:latin typeface="Arial"/>
              </a:rPr>
              <a:t>exactly 4 factors</a:t>
            </a:r>
            <a:r>
              <a:rPr sz="2600" b="0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09360" y="1737360"/>
            <a:ext cx="5257800" cy="13609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Write </a:t>
            </a:r>
            <a:r>
              <a:rPr sz="2600" b="1">
                <a:solidFill>
                  <a:srgbClr val="B4237A"/>
                </a:solidFill>
                <a:latin typeface="Arial"/>
              </a:rPr>
              <a:t>three different</a:t>
            </a:r>
            <a:r>
              <a:rPr sz="2600" b="0">
                <a:solidFill>
                  <a:srgbClr val="17213A"/>
                </a:solidFill>
                <a:latin typeface="Arial"/>
              </a:rPr>
              <a:t> numbers between 30 and 60 that have </a:t>
            </a:r>
            <a:r>
              <a:rPr sz="2600" b="1">
                <a:solidFill>
                  <a:srgbClr val="B4237A"/>
                </a:solidFill>
                <a:latin typeface="Arial"/>
              </a:rPr>
              <a:t>exactly 4 factors</a:t>
            </a:r>
            <a:r>
              <a:rPr sz="2600" b="0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3144012"/>
            <a:ext cx="5257800" cy="6578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for example 22, 33, 39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309360" y="3144012"/>
            <a:ext cx="5257800" cy="6578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for example 46, 57, 58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Multiplication and division B · Step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31520"/>
            <a:ext cx="10972800" cy="73152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3800" b="1">
                <a:solidFill>
                  <a:srgbClr val="0F766E"/>
                </a:solidFill>
                <a:latin typeface="Dreaming Outloud Pro"/>
              </a:rPr>
              <a:t>Independent application</a:t>
            </a:r>
          </a:p>
        </p:txBody>
      </p:sp>
      <p:pic>
        <p:nvPicPr>
          <p:cNvPr id="6" name="timer_1200.mp4" descr="Countdown timer, 2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31520" y="1691640"/>
            <a:ext cx="4937760" cy="172821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1520" y="3520440"/>
            <a:ext cx="5120640" cy="54864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400" b="0">
                <a:solidFill>
                  <a:srgbClr val="17213A"/>
                </a:solidFill>
                <a:latin typeface="Dreaming Outloud Pro"/>
              </a:rPr>
              <a:t>Use the Step 1 worksheet.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069080"/>
            <a:ext cx="5120640" cy="54864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400" b="1">
                <a:solidFill>
                  <a:srgbClr val="B4237A"/>
                </a:solidFill>
                <a:latin typeface="Dreaming Outloud Pro"/>
              </a:rPr>
              <a:t>Finished? Try the challenge.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35040" y="1554480"/>
            <a:ext cx="5577840" cy="251460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172200" y="1645920"/>
            <a:ext cx="1920240" cy="5029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17213A"/>
                </a:solidFill>
                <a:latin typeface="Dreaming Outloud Pro"/>
              </a:rPr>
              <a:t>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72200" y="2148840"/>
            <a:ext cx="5303520" cy="1874519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000" b="0">
                <a:solidFill>
                  <a:srgbClr val="17213A"/>
                </a:solidFill>
                <a:latin typeface="Arial"/>
              </a:rPr>
              <a:t>Write </a:t>
            </a:r>
            <a:r>
              <a:rPr sz="2000" b="1">
                <a:solidFill>
                  <a:srgbClr val="B4237A"/>
                </a:solidFill>
                <a:latin typeface="Arial"/>
              </a:rPr>
              <a:t>three different</a:t>
            </a:r>
            <a:r>
              <a:rPr sz="2000" b="0">
                <a:solidFill>
                  <a:srgbClr val="17213A"/>
                </a:solidFill>
                <a:latin typeface="Arial"/>
              </a:rPr>
              <a:t> numbers between 30 and 60 that have </a:t>
            </a:r>
            <a:r>
              <a:rPr sz="2000" b="1">
                <a:solidFill>
                  <a:srgbClr val="B4237A"/>
                </a:solidFill>
                <a:latin typeface="Arial"/>
              </a:rPr>
              <a:t>exactly 4 factors</a:t>
            </a:r>
            <a:r>
              <a:rPr sz="2000" b="0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035040" y="4206240"/>
            <a:ext cx="5577840" cy="61468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000" b="1">
                <a:solidFill>
                  <a:srgbClr val="C00000"/>
                </a:solidFill>
                <a:latin typeface="Arial"/>
              </a:rPr>
              <a:t>for example 35, 38, 57</a:t>
            </a:r>
          </a:p>
        </p:txBody>
      </p:sp>
      <p:pic>
        <p:nvPicPr>
          <p:cNvPr id="13" name="Picture 12" descr="01230816a843640_teacher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080" y="5369548"/>
            <a:ext cx="965606" cy="985531"/>
          </a:xfrm>
          <a:prstGeom prst="rect">
            <a:avLst/>
          </a:prstGeom>
        </p:spPr>
      </p:pic>
      <p:pic>
        <p:nvPicPr>
          <p:cNvPr id="14" name="Picture 13" descr="b9d4aa0cabc8640_cheer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77440" y="5179763"/>
            <a:ext cx="965606" cy="1175316"/>
          </a:xfrm>
          <a:prstGeom prst="rect">
            <a:avLst/>
          </a:prstGeom>
        </p:spPr>
      </p:pic>
      <p:pic>
        <p:nvPicPr>
          <p:cNvPr id="15" name="Picture 14" descr="511143482526640_ide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97680" y="5348783"/>
            <a:ext cx="965606" cy="1006296"/>
          </a:xfrm>
          <a:prstGeom prst="rect">
            <a:avLst/>
          </a:prstGeom>
        </p:spPr>
      </p:pic>
      <p:pic>
        <p:nvPicPr>
          <p:cNvPr id="16" name="Picture 15" descr="0d0600613f90640_writing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00800" y="5365998"/>
            <a:ext cx="965606" cy="989081"/>
          </a:xfrm>
          <a:prstGeom prst="rect">
            <a:avLst/>
          </a:prstGeom>
        </p:spPr>
      </p:pic>
      <p:pic>
        <p:nvPicPr>
          <p:cNvPr id="17" name="Picture 16" descr="d0c21b00b584640_trophy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21040" y="5348783"/>
            <a:ext cx="965606" cy="1006296"/>
          </a:xfrm>
          <a:prstGeom prst="rect">
            <a:avLst/>
          </a:prstGeom>
        </p:spPr>
      </p:pic>
      <p:pic>
        <p:nvPicPr>
          <p:cNvPr id="18" name="Picture 17" descr="d1a2481504b9640_stopwatch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058400" y="5348783"/>
            <a:ext cx="965606" cy="10062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30 -0.070 0.090 -0.070 0.120 0 E" pathEditMode="relative" ptsTypes="AAAA">
                                      <p:cBhvr>
                                        <p:cTn id="102" dur="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repeatCount="indefinite" autoRev="1" fill="hold" nodeType="withEffect">
                                  <p:stCondLst>
                                    <p:cond delay="180"/>
                                  </p:stCondLst>
                                  <p:childTnLst>
                                    <p:animMotion origin="layout" path="M 0 0 C 0.035 -0.070 0.105 -0.070 0.140 0 E" pathEditMode="relative" ptsTypes="AAAA">
                                      <p:cBhvr>
                                        <p:cTn id="104" dur="1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repeatCount="indefinite" autoRev="1" fill="hold" nodeType="withEffect">
                                  <p:stCondLst>
                                    <p:cond delay="360"/>
                                  </p:stCondLst>
                                  <p:childTnLst>
                                    <p:animMotion origin="layout" path="M 0 0 C 0.030 -0.080 0.090 -0.080 0.120 0 E" pathEditMode="relative" ptsTypes="AAAA">
                                      <p:cBhvr>
                                        <p:cTn id="10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repeatCount="indefinite" autoRev="1" fill="hold" nodeType="withEffect">
                                  <p:stCondLst>
                                    <p:cond delay="540"/>
                                  </p:stCondLst>
                                  <p:childTnLst>
                                    <p:animMotion origin="layout" path="M 0 0 C 0.035 -0.070 0.105 -0.070 0.140 0 E" pathEditMode="relative" ptsTypes="AAAA">
                                      <p:cBhvr>
                                        <p:cTn id="108" dur="1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repeatCount="indefinite" autoRev="1" fill="hold" nodeType="withEffect">
                                  <p:stCondLst>
                                    <p:cond delay="720"/>
                                  </p:stCondLst>
                                  <p:childTnLst>
                                    <p:animMotion origin="layout" path="M 0 0 C 0.025 -0.080 0.075 -0.080 0.100 0 E" pathEditMode="relative" ptsTypes="AAAA">
                                      <p:cBhvr>
                                        <p:cTn id="110" dur="9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0" presetClass="path" presetSubtype="0" repeatCount="indefinite" autoRev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0 0 C 0.020 -0.070 0.060 -0.070 0.080 0 E" pathEditMode="relative" ptsTypes="AAAA">
                                      <p:cBhvr>
                                        <p:cTn id="112" dur="10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