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Bobas are sitting at their desks, floating up and down, ready to learn. Click a timer in slideshow mode to start it.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Starter: four quick questions to bring back last lesson (Correspondence problems). Click the timer, let pupils answer on their whiteboards, then click to show each answer in turn.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the objective aloud. Then ask: where might we need this outside school? The success criteria can be turned into a quick check at the end of the lesson.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Pupils say each word aloud, then use it in a sentence about today's numbers.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 through the picture first: ask pupils what they notice. Then click to bring in each statement, and the words under the picture, one at a time.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 through the picture first: ask pupils what they notice. Then click to bring in each statement, and the words under the picture, one at a time.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1 of 8. I DO: model it out loud, thinking through each step. YOU DO: click the timer (1:00,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 138 | b) 276 | c) 276.  You do: a) 88 | b) 176 | c) 176.</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2 of 8. I DO: model it out loud, thinking through each step. YOU DO: click the timer (1:00,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 1,480 | b) 740 | c) 740.  You do: a) 1,920 | b) 960 | c) 960.</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3 of 8. I DO: model it out loud, thinking through each step. YOU DO: click the timer (1:30,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 280 | b) 310 | c) 425.  You do: a) 370 | b) 280 | c) 310.</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4 of 8. I DO: model it out loud, thinking through each step. YOU DO: click the timer (1:30,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 279 | b) 279 | c) 1,188 | d) 1,188.  You do: a) 171 | b) 171 | c) 1,683 | d) 1,683.</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5 of 8. I DO: model it out loud, thinking through each step. YOU DO: click the timer (2:00,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No | No. 41 is one more than 40, so Boba should add 6, not take it away. 41 × 6 = 246..  You do: No | No. 31 is one more than 30, so Boba should add 4, not take it away. 31 × 4 = 124..</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6 of 8. I DO: model it out loud, thinking through each step. YOU DO: click the timer (2:30,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No | No. 15 × 8 = 120..  You do: Yes | Yes. 15 × 8 = 120..</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7 of 8. I DO: model it out loud, thinking through each step. YOU DO: click the timer (3:00,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120.  You do: 185.</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8 of 8. I DO: model it out loud, thinking through each step. YOU DO: click the timer (4:00,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for example 17 × 10 ÷ 2; 10 × 5 + 7 × 5; 17 × 100 ÷ 20.  You do: for example 45 × 10 ÷ 2; 40 × 5 + 5 × 5; 45 × 100 ÷ 20.</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Pupils now work on their own on the Step 15 worksheet from the website (scaffolded or not scaffolded). Click the 20 minute timer to start it. Pupils who finish try the challenge: click to show its answer. The Bobas bounce on their own while the slide is showing. Challenge answers: a) = | b) &lt; | c) &gt;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2.xml"/><Relationship Id="rId4" Type="http://schemas.microsoft.com/office/2007/relationships/media" Target="../media/media1.mp4"/><Relationship Id="rId5" Type="http://schemas.openxmlformats.org/officeDocument/2006/relationships/video" Target="../media/media1.mp4"/><Relationship Id="rId6"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3.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4.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5.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6.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7.xml"/><Relationship Id="rId4" Type="http://schemas.openxmlformats.org/officeDocument/2006/relationships/image" Target="../media/image7.png"/><Relationship Id="rId5" Type="http://schemas.openxmlformats.org/officeDocument/2006/relationships/image" Target="../media/image13.png"/><Relationship Id="rId6" Type="http://schemas.microsoft.com/office/2007/relationships/media" Target="../media/media2.mp4"/><Relationship Id="rId7" Type="http://schemas.openxmlformats.org/officeDocument/2006/relationships/video" Target="../media/media2.mp4"/><Relationship Id="rId8"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8.xml"/><Relationship Id="rId4" Type="http://schemas.openxmlformats.org/officeDocument/2006/relationships/image" Target="../media/image7.png"/><Relationship Id="rId5" Type="http://schemas.openxmlformats.org/officeDocument/2006/relationships/image" Target="../media/image13.png"/><Relationship Id="rId6" Type="http://schemas.microsoft.com/office/2007/relationships/media" Target="../media/media2.mp4"/><Relationship Id="rId7" Type="http://schemas.openxmlformats.org/officeDocument/2006/relationships/video" Target="../media/media2.mp4"/><Relationship Id="rId8"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9.xml"/><Relationship Id="rId4" Type="http://schemas.openxmlformats.org/officeDocument/2006/relationships/image" Target="../media/image7.png"/><Relationship Id="rId5" Type="http://schemas.openxmlformats.org/officeDocument/2006/relationships/image" Target="../media/image13.png"/><Relationship Id="rId6" Type="http://schemas.microsoft.com/office/2007/relationships/media" Target="../media/media3.mp4"/><Relationship Id="rId7" Type="http://schemas.openxmlformats.org/officeDocument/2006/relationships/video" Target="../media/media3.mp4"/><Relationship Id="rId8"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0.xml"/><Relationship Id="rId4" Type="http://schemas.openxmlformats.org/officeDocument/2006/relationships/image" Target="../media/image7.png"/><Relationship Id="rId5" Type="http://schemas.openxmlformats.org/officeDocument/2006/relationships/image" Target="../media/image13.png"/><Relationship Id="rId6" Type="http://schemas.microsoft.com/office/2007/relationships/media" Target="../media/media3.mp4"/><Relationship Id="rId7" Type="http://schemas.openxmlformats.org/officeDocument/2006/relationships/video" Target="../media/media3.mp4"/><Relationship Id="rId8"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1.xml"/><Relationship Id="rId4" Type="http://schemas.openxmlformats.org/officeDocument/2006/relationships/image" Target="../media/image7.png"/><Relationship Id="rId5" Type="http://schemas.openxmlformats.org/officeDocument/2006/relationships/image" Target="../media/image13.png"/><Relationship Id="rId6" Type="http://schemas.microsoft.com/office/2007/relationships/media" Target="../media/media4.mp4"/><Relationship Id="rId7" Type="http://schemas.openxmlformats.org/officeDocument/2006/relationships/video" Target="../media/media4.mp4"/><Relationship Id="rId8" Type="http://schemas.openxmlformats.org/officeDocument/2006/relationships/image" Target="../media/image16.png"/><Relationship Id="rId9"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2.xml"/><Relationship Id="rId4" Type="http://schemas.openxmlformats.org/officeDocument/2006/relationships/image" Target="../media/image7.png"/><Relationship Id="rId5" Type="http://schemas.openxmlformats.org/officeDocument/2006/relationships/image" Target="../media/image13.png"/><Relationship Id="rId6" Type="http://schemas.microsoft.com/office/2007/relationships/media" Target="../media/media5.mp4"/><Relationship Id="rId7" Type="http://schemas.openxmlformats.org/officeDocument/2006/relationships/video" Target="../media/media5.mp4"/><Relationship Id="rId8" Type="http://schemas.openxmlformats.org/officeDocument/2006/relationships/image" Target="../media/image17.png"/><Relationship Id="rId9"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3.xml"/><Relationship Id="rId4" Type="http://schemas.openxmlformats.org/officeDocument/2006/relationships/image" Target="../media/image7.png"/><Relationship Id="rId5" Type="http://schemas.openxmlformats.org/officeDocument/2006/relationships/image" Target="../media/image13.png"/><Relationship Id="rId6" Type="http://schemas.microsoft.com/office/2007/relationships/media" Target="../media/media6.mp4"/><Relationship Id="rId7" Type="http://schemas.openxmlformats.org/officeDocument/2006/relationships/video" Target="../media/media6.mp4"/><Relationship Id="rId8"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4.xml"/><Relationship Id="rId4" Type="http://schemas.openxmlformats.org/officeDocument/2006/relationships/image" Target="../media/image7.png"/><Relationship Id="rId5" Type="http://schemas.openxmlformats.org/officeDocument/2006/relationships/image" Target="../media/image13.png"/><Relationship Id="rId6" Type="http://schemas.microsoft.com/office/2007/relationships/media" Target="../media/media1.mp4"/><Relationship Id="rId7" Type="http://schemas.openxmlformats.org/officeDocument/2006/relationships/video" Target="../media/media1.mp4"/><Relationship Id="rId8"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5.xml"/><Relationship Id="rId4" Type="http://schemas.microsoft.com/office/2007/relationships/media" Target="../media/media7.mp4"/><Relationship Id="rId5" Type="http://schemas.openxmlformats.org/officeDocument/2006/relationships/video" Target="../media/media7.mp4"/><Relationship Id="rId6" Type="http://schemas.openxmlformats.org/officeDocument/2006/relationships/image" Target="../media/image19.png"/><Relationship Id="rId7" Type="http://schemas.openxmlformats.org/officeDocument/2006/relationships/image" Target="../media/image7.png"/><Relationship Id="rId8" Type="http://schemas.openxmlformats.org/officeDocument/2006/relationships/image" Target="../media/image13.png"/><Relationship Id="rId9" Type="http://schemas.openxmlformats.org/officeDocument/2006/relationships/image" Target="../media/image5.png"/><Relationship Id="rId10" Type="http://schemas.openxmlformats.org/officeDocument/2006/relationships/image" Target="../media/image3.png"/><Relationship Id="rId11" Type="http://schemas.openxmlformats.org/officeDocument/2006/relationships/image" Target="../media/image20.png"/><Relationship Id="rId12" Type="http://schemas.openxmlformats.org/officeDocument/2006/relationships/image" Target="../media/image8.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13ed0379819b1600_frame.jp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31520" y="868680"/>
            <a:ext cx="10789920" cy="548640"/>
          </a:xfrm>
          <a:prstGeom prst="rect">
            <a:avLst/>
          </a:prstGeom>
          <a:noFill/>
        </p:spPr>
        <p:txBody>
          <a:bodyPr wrap="square" anchor="t" lIns="54864" rIns="54864" tIns="27432" bIns="27432">
            <a:spAutoFit/>
          </a:bodyPr>
          <a:lstStyle/>
          <a:p>
            <a:pPr algn="l">
              <a:lnSpc>
                <a:spcPct val="112000"/>
              </a:lnSpc>
            </a:pPr>
            <a:r>
              <a:rPr sz="1900" b="1">
                <a:solidFill>
                  <a:srgbClr val="0F766E"/>
                </a:solidFill>
                <a:latin typeface="Dreaming Outloud Pro"/>
              </a:rPr>
              <a:t>Year 4 · Spring · Multiplication and division B · Step 15</a:t>
            </a:r>
          </a:p>
        </p:txBody>
      </p:sp>
      <p:sp>
        <p:nvSpPr>
          <p:cNvPr id="4" name="TextBox 3"/>
          <p:cNvSpPr txBox="1"/>
          <p:nvPr/>
        </p:nvSpPr>
        <p:spPr>
          <a:xfrm>
            <a:off x="731520" y="1417320"/>
            <a:ext cx="10515600" cy="1371600"/>
          </a:xfrm>
          <a:prstGeom prst="rect">
            <a:avLst/>
          </a:prstGeom>
          <a:noFill/>
        </p:spPr>
        <p:txBody>
          <a:bodyPr wrap="square" anchor="t" lIns="54864" rIns="54864" tIns="27432" bIns="27432">
            <a:spAutoFit/>
          </a:bodyPr>
          <a:lstStyle/>
          <a:p>
            <a:pPr algn="l">
              <a:lnSpc>
                <a:spcPct val="100000"/>
              </a:lnSpc>
            </a:pPr>
            <a:r>
              <a:rPr sz="6000" b="1">
                <a:solidFill>
                  <a:srgbClr val="17213A"/>
                </a:solidFill>
                <a:latin typeface="Dreaming Outloud Pro"/>
              </a:rPr>
              <a:t>Efficient multiplication</a:t>
            </a:r>
          </a:p>
        </p:txBody>
      </p:sp>
      <p:sp>
        <p:nvSpPr>
          <p:cNvPr id="5" name="TextBox 4"/>
          <p:cNvSpPr txBox="1"/>
          <p:nvPr/>
        </p:nvSpPr>
        <p:spPr>
          <a:xfrm>
            <a:off x="731520" y="2788920"/>
            <a:ext cx="8229600" cy="822960"/>
          </a:xfrm>
          <a:prstGeom prst="rect">
            <a:avLst/>
          </a:prstGeom>
          <a:noFill/>
        </p:spPr>
        <p:txBody>
          <a:bodyPr wrap="square" anchor="t" lIns="54864" rIns="54864" tIns="27432" bIns="27432">
            <a:spAutoFit/>
          </a:bodyPr>
          <a:lstStyle/>
          <a:p>
            <a:pPr algn="l">
              <a:lnSpc>
                <a:spcPct val="112000"/>
              </a:lnSpc>
            </a:pPr>
            <a:r>
              <a:rPr sz="2200" b="0">
                <a:solidFill>
                  <a:srgbClr val="6B7280"/>
                </a:solidFill>
                <a:latin typeface="Dreaming Outloud Pro"/>
              </a:rPr>
              <a:t>I do, you do, with a timer. The questions get harder as we go.</a:t>
            </a:r>
          </a:p>
        </p:txBody>
      </p:sp>
      <p:pic>
        <p:nvPicPr>
          <p:cNvPr id="6" name="Picture 5" descr="7a25558b4b75700_desk.png"/>
          <p:cNvPicPr>
            <a:picLocks noChangeAspect="1"/>
          </p:cNvPicPr>
          <p:nvPr/>
        </p:nvPicPr>
        <p:blipFill>
          <a:blip r:embed="rId4"/>
          <a:stretch>
            <a:fillRect/>
          </a:stretch>
        </p:blipFill>
        <p:spPr>
          <a:xfrm>
            <a:off x="1020927" y="4983480"/>
            <a:ext cx="1737360" cy="1285646"/>
          </a:xfrm>
          <a:prstGeom prst="rect">
            <a:avLst/>
          </a:prstGeom>
        </p:spPr>
      </p:pic>
      <p:pic>
        <p:nvPicPr>
          <p:cNvPr id="7" name="Picture 6" descr="0d0600613f90640_writing.png"/>
          <p:cNvPicPr>
            <a:picLocks noChangeAspect="1"/>
          </p:cNvPicPr>
          <p:nvPr/>
        </p:nvPicPr>
        <p:blipFill>
          <a:blip r:embed="rId5"/>
          <a:stretch>
            <a:fillRect/>
          </a:stretch>
        </p:blipFill>
        <p:spPr>
          <a:xfrm>
            <a:off x="1478127" y="4373758"/>
            <a:ext cx="846277" cy="866851"/>
          </a:xfrm>
          <a:prstGeom prst="rect">
            <a:avLst/>
          </a:prstGeom>
        </p:spPr>
      </p:pic>
      <p:pic>
        <p:nvPicPr>
          <p:cNvPr id="8" name="Picture 7" descr="d4127501a949700_desk_front.png"/>
          <p:cNvPicPr>
            <a:picLocks noChangeAspect="1"/>
          </p:cNvPicPr>
          <p:nvPr/>
        </p:nvPicPr>
        <p:blipFill>
          <a:blip r:embed="rId6"/>
          <a:stretch>
            <a:fillRect/>
          </a:stretch>
        </p:blipFill>
        <p:spPr>
          <a:xfrm>
            <a:off x="1020927" y="5105616"/>
            <a:ext cx="1737360" cy="430691"/>
          </a:xfrm>
          <a:prstGeom prst="rect">
            <a:avLst/>
          </a:prstGeom>
        </p:spPr>
      </p:pic>
      <p:pic>
        <p:nvPicPr>
          <p:cNvPr id="9" name="Picture 8" descr="7a25558b4b75700_desk.png"/>
          <p:cNvPicPr>
            <a:picLocks noChangeAspect="1"/>
          </p:cNvPicPr>
          <p:nvPr/>
        </p:nvPicPr>
        <p:blipFill>
          <a:blip r:embed="rId4"/>
          <a:stretch>
            <a:fillRect/>
          </a:stretch>
        </p:blipFill>
        <p:spPr>
          <a:xfrm>
            <a:off x="3124047" y="4983480"/>
            <a:ext cx="1737360" cy="1285646"/>
          </a:xfrm>
          <a:prstGeom prst="rect">
            <a:avLst/>
          </a:prstGeom>
        </p:spPr>
      </p:pic>
      <p:pic>
        <p:nvPicPr>
          <p:cNvPr id="10" name="Picture 9" descr="511143482526640_idea.png"/>
          <p:cNvPicPr>
            <a:picLocks noChangeAspect="1"/>
          </p:cNvPicPr>
          <p:nvPr/>
        </p:nvPicPr>
        <p:blipFill>
          <a:blip r:embed="rId7"/>
          <a:stretch>
            <a:fillRect/>
          </a:stretch>
        </p:blipFill>
        <p:spPr>
          <a:xfrm>
            <a:off x="3581247" y="4358670"/>
            <a:ext cx="846277" cy="881938"/>
          </a:xfrm>
          <a:prstGeom prst="rect">
            <a:avLst/>
          </a:prstGeom>
        </p:spPr>
      </p:pic>
      <p:pic>
        <p:nvPicPr>
          <p:cNvPr id="11" name="Picture 10" descr="d4127501a949700_desk_front.png"/>
          <p:cNvPicPr>
            <a:picLocks noChangeAspect="1"/>
          </p:cNvPicPr>
          <p:nvPr/>
        </p:nvPicPr>
        <p:blipFill>
          <a:blip r:embed="rId6"/>
          <a:stretch>
            <a:fillRect/>
          </a:stretch>
        </p:blipFill>
        <p:spPr>
          <a:xfrm>
            <a:off x="3124047" y="5105616"/>
            <a:ext cx="1737360" cy="430691"/>
          </a:xfrm>
          <a:prstGeom prst="rect">
            <a:avLst/>
          </a:prstGeom>
        </p:spPr>
      </p:pic>
      <p:pic>
        <p:nvPicPr>
          <p:cNvPr id="12" name="Picture 11" descr="7a25558b4b75700_desk.png"/>
          <p:cNvPicPr>
            <a:picLocks noChangeAspect="1"/>
          </p:cNvPicPr>
          <p:nvPr/>
        </p:nvPicPr>
        <p:blipFill>
          <a:blip r:embed="rId4"/>
          <a:stretch>
            <a:fillRect/>
          </a:stretch>
        </p:blipFill>
        <p:spPr>
          <a:xfrm>
            <a:off x="5227167" y="4983480"/>
            <a:ext cx="1737360" cy="1285646"/>
          </a:xfrm>
          <a:prstGeom prst="rect">
            <a:avLst/>
          </a:prstGeom>
        </p:spPr>
      </p:pic>
      <p:pic>
        <p:nvPicPr>
          <p:cNvPr id="13" name="Picture 12" descr="1d31c2d636db640_tired.png"/>
          <p:cNvPicPr>
            <a:picLocks noChangeAspect="1"/>
          </p:cNvPicPr>
          <p:nvPr/>
        </p:nvPicPr>
        <p:blipFill>
          <a:blip r:embed="rId8"/>
          <a:stretch>
            <a:fillRect/>
          </a:stretch>
        </p:blipFill>
        <p:spPr>
          <a:xfrm>
            <a:off x="5684367" y="4358670"/>
            <a:ext cx="846277" cy="881938"/>
          </a:xfrm>
          <a:prstGeom prst="rect">
            <a:avLst/>
          </a:prstGeom>
        </p:spPr>
      </p:pic>
      <p:pic>
        <p:nvPicPr>
          <p:cNvPr id="14" name="Picture 13" descr="d4127501a949700_desk_front.png"/>
          <p:cNvPicPr>
            <a:picLocks noChangeAspect="1"/>
          </p:cNvPicPr>
          <p:nvPr/>
        </p:nvPicPr>
        <p:blipFill>
          <a:blip r:embed="rId6"/>
          <a:stretch>
            <a:fillRect/>
          </a:stretch>
        </p:blipFill>
        <p:spPr>
          <a:xfrm>
            <a:off x="5227167" y="5105616"/>
            <a:ext cx="1737360" cy="430691"/>
          </a:xfrm>
          <a:prstGeom prst="rect">
            <a:avLst/>
          </a:prstGeom>
        </p:spPr>
      </p:pic>
      <p:pic>
        <p:nvPicPr>
          <p:cNvPr id="15" name="Picture 14" descr="7a25558b4b75700_desk.png"/>
          <p:cNvPicPr>
            <a:picLocks noChangeAspect="1"/>
          </p:cNvPicPr>
          <p:nvPr/>
        </p:nvPicPr>
        <p:blipFill>
          <a:blip r:embed="rId4"/>
          <a:stretch>
            <a:fillRect/>
          </a:stretch>
        </p:blipFill>
        <p:spPr>
          <a:xfrm>
            <a:off x="7330287" y="4983480"/>
            <a:ext cx="1737360" cy="1285646"/>
          </a:xfrm>
          <a:prstGeom prst="rect">
            <a:avLst/>
          </a:prstGeom>
        </p:spPr>
      </p:pic>
      <p:pic>
        <p:nvPicPr>
          <p:cNvPr id="16" name="Picture 15" descr="01230816a843640_teacher.png"/>
          <p:cNvPicPr>
            <a:picLocks noChangeAspect="1"/>
          </p:cNvPicPr>
          <p:nvPr/>
        </p:nvPicPr>
        <p:blipFill>
          <a:blip r:embed="rId9"/>
          <a:stretch>
            <a:fillRect/>
          </a:stretch>
        </p:blipFill>
        <p:spPr>
          <a:xfrm>
            <a:off x="7787487" y="4358670"/>
            <a:ext cx="864108" cy="881938"/>
          </a:xfrm>
          <a:prstGeom prst="rect">
            <a:avLst/>
          </a:prstGeom>
        </p:spPr>
      </p:pic>
      <p:pic>
        <p:nvPicPr>
          <p:cNvPr id="17" name="Picture 16" descr="d4127501a949700_desk_front.png"/>
          <p:cNvPicPr>
            <a:picLocks noChangeAspect="1"/>
          </p:cNvPicPr>
          <p:nvPr/>
        </p:nvPicPr>
        <p:blipFill>
          <a:blip r:embed="rId6"/>
          <a:stretch>
            <a:fillRect/>
          </a:stretch>
        </p:blipFill>
        <p:spPr>
          <a:xfrm>
            <a:off x="7330287" y="5105616"/>
            <a:ext cx="1737360" cy="430691"/>
          </a:xfrm>
          <a:prstGeom prst="rect">
            <a:avLst/>
          </a:prstGeom>
        </p:spPr>
      </p:pic>
      <p:pic>
        <p:nvPicPr>
          <p:cNvPr id="18" name="Picture 17" descr="7a25558b4b75700_desk.png"/>
          <p:cNvPicPr>
            <a:picLocks noChangeAspect="1"/>
          </p:cNvPicPr>
          <p:nvPr/>
        </p:nvPicPr>
        <p:blipFill>
          <a:blip r:embed="rId4"/>
          <a:stretch>
            <a:fillRect/>
          </a:stretch>
        </p:blipFill>
        <p:spPr>
          <a:xfrm>
            <a:off x="9433407" y="4983480"/>
            <a:ext cx="1737360" cy="1285646"/>
          </a:xfrm>
          <a:prstGeom prst="rect">
            <a:avLst/>
          </a:prstGeom>
        </p:spPr>
      </p:pic>
      <p:pic>
        <p:nvPicPr>
          <p:cNvPr id="19" name="Picture 18" descr="d1a2481504b9640_stopwatch.png"/>
          <p:cNvPicPr>
            <a:picLocks noChangeAspect="1"/>
          </p:cNvPicPr>
          <p:nvPr/>
        </p:nvPicPr>
        <p:blipFill>
          <a:blip r:embed="rId10"/>
          <a:stretch>
            <a:fillRect/>
          </a:stretch>
        </p:blipFill>
        <p:spPr>
          <a:xfrm>
            <a:off x="9890607" y="4358670"/>
            <a:ext cx="846277" cy="881938"/>
          </a:xfrm>
          <a:prstGeom prst="rect">
            <a:avLst/>
          </a:prstGeom>
        </p:spPr>
      </p:pic>
      <p:pic>
        <p:nvPicPr>
          <p:cNvPr id="20" name="Picture 19" descr="d4127501a949700_desk_front.png"/>
          <p:cNvPicPr>
            <a:picLocks noChangeAspect="1"/>
          </p:cNvPicPr>
          <p:nvPr/>
        </p:nvPicPr>
        <p:blipFill>
          <a:blip r:embed="rId6"/>
          <a:stretch>
            <a:fillRect/>
          </a:stretch>
        </p:blipFill>
        <p:spPr>
          <a:xfrm>
            <a:off x="9433407" y="5105616"/>
            <a:ext cx="1737360" cy="430691"/>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11" fill="hold">
                      <p:stCondLst>
                        <p:cond delay="indefinite"/>
                        <p:cond evt="onBegin" delay="0">
                          <p:tn val="99"/>
                        </p:cond>
                      </p:stCondLst>
                      <p:childTnLst>
                        <p:par>
                          <p:cTn id="112" fill="hold">
                            <p:stCondLst>
                              <p:cond delay="0"/>
                            </p:stCondLst>
                            <p:childTnLst>
                              <p:par>
                                <p:cTn id="101" presetID="0" presetClass="path" presetSubtype="0" repeatCount="indefinite" autoRev="1" fill="hold" nodeType="afterEffect">
                                  <p:stCondLst>
                                    <p:cond delay="0"/>
                                  </p:stCondLst>
                                  <p:childTnLst>
                                    <p:animMotion origin="layout" path="M 0 0 L 0 -0.014 E" pathEditMode="relative" ptsTypes="AAAA">
                                      <p:cBhvr>
                                        <p:cTn id="102" dur="1500" fill="hold"/>
                                        <p:tgtEl>
                                          <p:spTgt spid="7"/>
                                        </p:tgtEl>
                                        <p:attrNameLst>
                                          <p:attrName>ppt_x</p:attrName>
                                          <p:attrName>ppt_y</p:attrName>
                                        </p:attrNameLst>
                                      </p:cBhvr>
                                    </p:animMotion>
                                  </p:childTnLst>
                                </p:cTn>
                              </p:par>
                              <p:par>
                                <p:cTn id="103" presetID="0" presetClass="path" presetSubtype="0" repeatCount="indefinite" autoRev="1" fill="hold" nodeType="withEffect">
                                  <p:stCondLst>
                                    <p:cond delay="180"/>
                                  </p:stCondLst>
                                  <p:childTnLst>
                                    <p:animMotion origin="layout" path="M 0 0 L 0 -0.014 E" pathEditMode="relative" ptsTypes="AAAA">
                                      <p:cBhvr>
                                        <p:cTn id="104" dur="1800" fill="hold"/>
                                        <p:tgtEl>
                                          <p:spTgt spid="10"/>
                                        </p:tgtEl>
                                        <p:attrNameLst>
                                          <p:attrName>ppt_x</p:attrName>
                                          <p:attrName>ppt_y</p:attrName>
                                        </p:attrNameLst>
                                      </p:cBhvr>
                                    </p:animMotion>
                                  </p:childTnLst>
                                </p:cTn>
                              </p:par>
                              <p:par>
                                <p:cTn id="105" presetID="0" presetClass="path" presetSubtype="0" repeatCount="indefinite" autoRev="1" fill="hold" nodeType="withEffect">
                                  <p:stCondLst>
                                    <p:cond delay="360"/>
                                  </p:stCondLst>
                                  <p:childTnLst>
                                    <p:animMotion origin="layout" path="M 0 0 L 0 -0.014 E" pathEditMode="relative" ptsTypes="AAAA">
                                      <p:cBhvr>
                                        <p:cTn id="106" dur="2100" fill="hold"/>
                                        <p:tgtEl>
                                          <p:spTgt spid="13"/>
                                        </p:tgtEl>
                                        <p:attrNameLst>
                                          <p:attrName>ppt_x</p:attrName>
                                          <p:attrName>ppt_y</p:attrName>
                                        </p:attrNameLst>
                                      </p:cBhvr>
                                    </p:animMotion>
                                  </p:childTnLst>
                                </p:cTn>
                              </p:par>
                              <p:par>
                                <p:cTn id="107" presetID="0" presetClass="path" presetSubtype="0" repeatCount="indefinite" autoRev="1" fill="hold" nodeType="withEffect">
                                  <p:stCondLst>
                                    <p:cond delay="540"/>
                                  </p:stCondLst>
                                  <p:childTnLst>
                                    <p:animMotion origin="layout" path="M 0 0 L 0 -0.014 E" pathEditMode="relative" ptsTypes="AAAA">
                                      <p:cBhvr>
                                        <p:cTn id="108" dur="2400" fill="hold"/>
                                        <p:tgtEl>
                                          <p:spTgt spid="16"/>
                                        </p:tgtEl>
                                        <p:attrNameLst>
                                          <p:attrName>ppt_x</p:attrName>
                                          <p:attrName>ppt_y</p:attrName>
                                        </p:attrNameLst>
                                      </p:cBhvr>
                                    </p:animMotion>
                                  </p:childTnLst>
                                </p:cTn>
                              </p:par>
                              <p:par>
                                <p:cTn id="109" presetID="0" presetClass="path" presetSubtype="0" repeatCount="indefinite" autoRev="1" fill="hold" nodeType="withEffect">
                                  <p:stCondLst>
                                    <p:cond delay="720"/>
                                  </p:stCondLst>
                                  <p:childTnLst>
                                    <p:animMotion origin="layout" path="M 0 0 L 0 -0.014 E" pathEditMode="relative" ptsTypes="AAAA">
                                      <p:cBhvr>
                                        <p:cTn id="110" dur="1500" fill="hold"/>
                                        <p:tgtEl>
                                          <p:spTgt spid="1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Multiplication and division B · Step 15</a:t>
            </a:r>
          </a:p>
        </p:txBody>
      </p:sp>
      <p:sp>
        <p:nvSpPr>
          <p:cNvPr id="5" name="TextBox 4"/>
          <p:cNvSpPr txBox="1"/>
          <p:nvPr/>
        </p:nvSpPr>
        <p:spPr>
          <a:xfrm>
            <a:off x="640080" y="731520"/>
            <a:ext cx="7772400" cy="731520"/>
          </a:xfrm>
          <a:prstGeom prst="rect">
            <a:avLst/>
          </a:prstGeom>
          <a:noFill/>
        </p:spPr>
        <p:txBody>
          <a:bodyPr wrap="square" anchor="t" lIns="54864" rIns="54864" tIns="27432" bIns="27432">
            <a:spAutoFit/>
          </a:bodyPr>
          <a:lstStyle/>
          <a:p>
            <a:pPr algn="l">
              <a:lnSpc>
                <a:spcPct val="112000"/>
              </a:lnSpc>
            </a:pPr>
            <a:r>
              <a:rPr sz="3800" b="1">
                <a:solidFill>
                  <a:srgbClr val="0F766E"/>
                </a:solidFill>
                <a:latin typeface="Dreaming Outloud Pro"/>
              </a:rPr>
              <a:t>Starter</a:t>
            </a:r>
          </a:p>
        </p:txBody>
      </p:sp>
      <p:sp>
        <p:nvSpPr>
          <p:cNvPr id="6" name="TextBox 5"/>
          <p:cNvSpPr txBox="1"/>
          <p:nvPr/>
        </p:nvSpPr>
        <p:spPr>
          <a:xfrm>
            <a:off x="658368" y="1389888"/>
            <a:ext cx="8686800" cy="365760"/>
          </a:xfrm>
          <a:prstGeom prst="rect">
            <a:avLst/>
          </a:prstGeom>
          <a:noFill/>
        </p:spPr>
        <p:txBody>
          <a:bodyPr wrap="square" anchor="t" lIns="54864" rIns="54864" tIns="27432" bIns="27432">
            <a:spAutoFit/>
          </a:bodyPr>
          <a:lstStyle/>
          <a:p>
            <a:pPr algn="l">
              <a:lnSpc>
                <a:spcPct val="112000"/>
              </a:lnSpc>
            </a:pPr>
            <a:r>
              <a:rPr sz="2000" b="0">
                <a:solidFill>
                  <a:srgbClr val="6B7280"/>
                </a:solidFill>
                <a:latin typeface="Dreaming Outloud Pro"/>
              </a:rPr>
              <a:t>Last lesson: Correspondence problems</a:t>
            </a:r>
          </a:p>
        </p:txBody>
      </p:sp>
      <p:pic>
        <p:nvPicPr>
          <p:cNvPr id="7" name="timer_240.mp4" descr="Countdown timer, 4:00. Click to start.">
            <a:hlinkClick r:id="" action="ppaction://media"/>
          </p:cNvPr>
          <p:cNvPicPr>
            <a:picLocks noChangeAspect="1"/>
          </p:cNvPicPr>
          <p:nvPr>
            <a:videoFile r:link="rId5"/>
            <p:extLst>
              <p:ext uri="{DAA4B4D4-6D71-4841-9C94-3DE7FCFB9230}">
                <p14:media xmlns:p14="http://schemas.microsoft.com/office/powerpoint/2010/main" r:embed="rId4"/>
              </p:ext>
            </p:extLst>
          </p:nvPr>
        </p:nvPicPr>
        <p:blipFill>
          <a:blip r:embed="rId6"/>
          <a:stretch>
            <a:fillRect/>
          </a:stretch>
        </p:blipFill>
        <p:spPr>
          <a:xfrm>
            <a:off x="9601200" y="749808"/>
            <a:ext cx="2011680" cy="704088"/>
          </a:xfrm>
          <a:prstGeom prst="rect">
            <a:avLst/>
          </a:prstGeom>
        </p:spPr>
      </p:pic>
      <p:sp>
        <p:nvSpPr>
          <p:cNvPr id="8" name="Rounded Rectangle 7"/>
          <p:cNvSpPr/>
          <p:nvPr/>
        </p:nvSpPr>
        <p:spPr>
          <a:xfrm>
            <a:off x="502920" y="1828800"/>
            <a:ext cx="5440680" cy="2103120"/>
          </a:xfrm>
          <a:prstGeom prst="roundRect">
            <a:avLst>
              <a:gd name="adj" fmla="val 8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0080" y="1901952"/>
            <a:ext cx="5166360" cy="1371599"/>
          </a:xfrm>
          <a:prstGeom prst="rect">
            <a:avLst/>
          </a:prstGeom>
          <a:noFill/>
        </p:spPr>
        <p:txBody>
          <a:bodyPr wrap="square" anchor="t" lIns="54864" rIns="54864" tIns="27432" bIns="27432">
            <a:spAutoFit/>
          </a:bodyPr>
          <a:lstStyle/>
          <a:p>
            <a:pPr algn="l">
              <a:lnSpc>
                <a:spcPct val="112000"/>
              </a:lnSpc>
            </a:pPr>
            <a:r>
              <a:rPr sz="2000" b="0">
                <a:solidFill>
                  <a:srgbClr val="17213A"/>
                </a:solidFill>
                <a:latin typeface="Arial"/>
              </a:rPr>
              <a:t>1.  How many main meals are there? _____</a:t>
            </a:r>
          </a:p>
        </p:txBody>
      </p:sp>
      <p:sp>
        <p:nvSpPr>
          <p:cNvPr id="10" name="Rounded Rectangle 9"/>
          <p:cNvSpPr/>
          <p:nvPr/>
        </p:nvSpPr>
        <p:spPr>
          <a:xfrm>
            <a:off x="640080" y="3337560"/>
            <a:ext cx="5166360" cy="475488"/>
          </a:xfrm>
          <a:prstGeom prst="roundRect">
            <a:avLst>
              <a:gd name="adj" fmla="val 20000"/>
            </a:avLst>
          </a:prstGeom>
          <a:solidFill>
            <a:srgbClr val="FFFFFF"/>
          </a:solidFill>
          <a:ln w="317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000" b="1">
                <a:solidFill>
                  <a:srgbClr val="C00000"/>
                </a:solidFill>
                <a:latin typeface="Arial"/>
              </a:rPr>
              <a:t>6</a:t>
            </a:r>
          </a:p>
        </p:txBody>
      </p:sp>
      <p:sp>
        <p:nvSpPr>
          <p:cNvPr id="11" name="Rounded Rectangle 10"/>
          <p:cNvSpPr/>
          <p:nvPr/>
        </p:nvSpPr>
        <p:spPr>
          <a:xfrm>
            <a:off x="6172200" y="1828800"/>
            <a:ext cx="5440680" cy="2103120"/>
          </a:xfrm>
          <a:prstGeom prst="roundRect">
            <a:avLst>
              <a:gd name="adj" fmla="val 8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09360" y="1901952"/>
            <a:ext cx="5166360" cy="1371599"/>
          </a:xfrm>
          <a:prstGeom prst="rect">
            <a:avLst/>
          </a:prstGeom>
          <a:noFill/>
        </p:spPr>
        <p:txBody>
          <a:bodyPr wrap="square" anchor="t" lIns="54864" rIns="54864" tIns="27432" bIns="27432">
            <a:spAutoFit/>
          </a:bodyPr>
          <a:lstStyle/>
          <a:p>
            <a:pPr algn="l">
              <a:lnSpc>
                <a:spcPct val="112000"/>
              </a:lnSpc>
            </a:pPr>
            <a:r>
              <a:rPr sz="2000" b="0">
                <a:solidFill>
                  <a:srgbClr val="17213A"/>
                </a:solidFill>
                <a:latin typeface="Arial"/>
              </a:rPr>
              <a:t>2.  How many main meals are there? _____</a:t>
            </a:r>
          </a:p>
        </p:txBody>
      </p:sp>
      <p:sp>
        <p:nvSpPr>
          <p:cNvPr id="13" name="Rounded Rectangle 12"/>
          <p:cNvSpPr/>
          <p:nvPr/>
        </p:nvSpPr>
        <p:spPr>
          <a:xfrm>
            <a:off x="6309360" y="3337560"/>
            <a:ext cx="5166360" cy="475488"/>
          </a:xfrm>
          <a:prstGeom prst="roundRect">
            <a:avLst>
              <a:gd name="adj" fmla="val 20000"/>
            </a:avLst>
          </a:prstGeom>
          <a:solidFill>
            <a:srgbClr val="FFFFFF"/>
          </a:solidFill>
          <a:ln w="317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000" b="1">
                <a:solidFill>
                  <a:srgbClr val="C00000"/>
                </a:solidFill>
                <a:latin typeface="Arial"/>
              </a:rPr>
              <a:t>4</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0"/>
                                        </p:tgtEl>
                                        <p:attrNameLst>
                                          <p:attrName>style.visibility</p:attrName>
                                        </p:attrNameLst>
                                      </p:cBhvr>
                                      <p:to>
                                        <p:strVal val="visible"/>
                                      </p:to>
                                    </p:set>
                                    <p:animEffect transition="in" filter="fade">
                                      <p:cBhvr>
                                        <p:cTn id="103" dur="500"/>
                                        <p:tgtEl>
                                          <p:spTgt spid="10"/>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13"/>
                                        </p:tgtEl>
                                        <p:attrNameLst>
                                          <p:attrName>style.visibility</p:attrName>
                                        </p:attrNameLst>
                                      </p:cBhvr>
                                      <p:to>
                                        <p:strVal val="visible"/>
                                      </p:to>
                                    </p:set>
                                    <p:animEffect transition="in" filter="fade">
                                      <p:cBhvr>
                                        <p:cTn id="10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7"/>
                </p:tgtEl>
              </p:cMediaNode>
            </p:video>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Multiplication and division B · Step 15</a:t>
            </a:r>
          </a:p>
        </p:txBody>
      </p:sp>
      <p:sp>
        <p:nvSpPr>
          <p:cNvPr id="5" name="TextBox 4"/>
          <p:cNvSpPr txBox="1"/>
          <p:nvPr/>
        </p:nvSpPr>
        <p:spPr>
          <a:xfrm>
            <a:off x="640080" y="868680"/>
            <a:ext cx="10972800" cy="457200"/>
          </a:xfrm>
          <a:prstGeom prst="rect">
            <a:avLst/>
          </a:prstGeom>
          <a:noFill/>
        </p:spPr>
        <p:txBody>
          <a:bodyPr wrap="square" anchor="t" lIns="54864" rIns="54864" tIns="27432" bIns="27432">
            <a:spAutoFit/>
          </a:bodyPr>
          <a:lstStyle/>
          <a:p>
            <a:pPr algn="l">
              <a:lnSpc>
                <a:spcPct val="112000"/>
              </a:lnSpc>
            </a:pPr>
            <a:r>
              <a:rPr sz="2200" b="1">
                <a:solidFill>
                  <a:srgbClr val="0F766E"/>
                </a:solidFill>
                <a:latin typeface="Dreaming Outloud Pro"/>
              </a:rPr>
              <a:t>Today we are learning…</a:t>
            </a:r>
          </a:p>
        </p:txBody>
      </p:sp>
      <p:sp>
        <p:nvSpPr>
          <p:cNvPr id="6" name="Rounded Rectangle 5"/>
          <p:cNvSpPr/>
          <p:nvPr/>
        </p:nvSpPr>
        <p:spPr>
          <a:xfrm>
            <a:off x="640080" y="1371600"/>
            <a:ext cx="10881360" cy="1234440"/>
          </a:xfrm>
          <a:prstGeom prst="roundRect">
            <a:avLst>
              <a:gd name="adj" fmla="val 12000"/>
            </a:avLst>
          </a:prstGeom>
          <a:solidFill>
            <a:srgbClr val="FFFFFF"/>
          </a:solidFill>
          <a:ln w="508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1371600"/>
            <a:ext cx="10515600" cy="1234440"/>
          </a:xfrm>
          <a:prstGeom prst="rect">
            <a:avLst/>
          </a:prstGeom>
          <a:noFill/>
        </p:spPr>
        <p:txBody>
          <a:bodyPr wrap="square" anchor="ctr" lIns="54864" rIns="54864" tIns="27432" bIns="27432">
            <a:spAutoFit/>
          </a:bodyPr>
          <a:lstStyle/>
          <a:p>
            <a:pPr algn="l">
              <a:lnSpc>
                <a:spcPct val="112000"/>
              </a:lnSpc>
            </a:pPr>
            <a:r>
              <a:rPr sz="2800" b="1">
                <a:solidFill>
                  <a:srgbClr val="17213A"/>
                </a:solidFill>
                <a:latin typeface="Dreaming Outloud Pro"/>
              </a:rPr>
              <a:t>To choose and use quick methods to multiply.</a:t>
            </a:r>
          </a:p>
        </p:txBody>
      </p:sp>
      <p:sp>
        <p:nvSpPr>
          <p:cNvPr id="8" name="TextBox 7"/>
          <p:cNvSpPr txBox="1"/>
          <p:nvPr/>
        </p:nvSpPr>
        <p:spPr>
          <a:xfrm>
            <a:off x="640080" y="2834640"/>
            <a:ext cx="8229600" cy="457200"/>
          </a:xfrm>
          <a:prstGeom prst="rect">
            <a:avLst/>
          </a:prstGeom>
          <a:noFill/>
        </p:spPr>
        <p:txBody>
          <a:bodyPr wrap="square" anchor="t" lIns="54864" rIns="54864" tIns="27432" bIns="27432">
            <a:spAutoFit/>
          </a:bodyPr>
          <a:lstStyle/>
          <a:p>
            <a:pPr algn="l">
              <a:lnSpc>
                <a:spcPct val="112000"/>
              </a:lnSpc>
            </a:pPr>
            <a:r>
              <a:rPr sz="2200" b="1">
                <a:solidFill>
                  <a:srgbClr val="0F766E"/>
                </a:solidFill>
                <a:latin typeface="Dreaming Outloud Pro"/>
              </a:rPr>
              <a:t>I can…</a:t>
            </a:r>
          </a:p>
        </p:txBody>
      </p:sp>
      <p:sp>
        <p:nvSpPr>
          <p:cNvPr id="9" name="TextBox 8"/>
          <p:cNvSpPr txBox="1"/>
          <p:nvPr/>
        </p:nvSpPr>
        <p:spPr>
          <a:xfrm>
            <a:off x="640080" y="3337560"/>
            <a:ext cx="8595360" cy="2834640"/>
          </a:xfrm>
          <a:prstGeom prst="rect">
            <a:avLst/>
          </a:prstGeom>
          <a:noFill/>
        </p:spPr>
        <p:txBody>
          <a:bodyPr wrap="square" anchor="t" lIns="54864" rIns="54864" tIns="27432" bIns="27432">
            <a:spAutoFit/>
          </a:bodyPr>
          <a:lstStyle/>
          <a:p>
            <a:pPr algn="l">
              <a:lnSpc>
                <a:spcPct val="130000"/>
              </a:lnSpc>
            </a:pPr>
            <a:r>
              <a:rPr sz="2200" b="0">
                <a:solidFill>
                  <a:srgbClr val="17213A"/>
                </a:solidFill>
                <a:latin typeface="Dreaming Outloud Pro"/>
              </a:rPr>
              <a:t>☐  I can partition to multiply.</a:t>
            </a:r>
          </a:p>
          <a:p>
            <a:pPr algn="l">
              <a:lnSpc>
                <a:spcPct val="130000"/>
              </a:lnSpc>
            </a:pPr>
            <a:r>
              <a:rPr sz="2200" b="0">
                <a:solidFill>
                  <a:srgbClr val="17213A"/>
                </a:solidFill>
                <a:latin typeface="Dreaming Outloud Pro"/>
              </a:rPr>
              <a:t>☐  I can double and double again to multiply by 4.</a:t>
            </a:r>
          </a:p>
          <a:p>
            <a:pPr algn="l">
              <a:lnSpc>
                <a:spcPct val="130000"/>
              </a:lnSpc>
            </a:pPr>
            <a:r>
              <a:rPr sz="2200" b="0">
                <a:solidFill>
                  <a:srgbClr val="17213A"/>
                </a:solidFill>
                <a:latin typeface="Dreaming Outloud Pro"/>
              </a:rPr>
              <a:t>☐  I can multiply by 10 and adjust.</a:t>
            </a:r>
          </a:p>
          <a:p>
            <a:pPr algn="l">
              <a:lnSpc>
                <a:spcPct val="130000"/>
              </a:lnSpc>
            </a:pPr>
            <a:r>
              <a:rPr sz="2200" b="0">
                <a:solidFill>
                  <a:srgbClr val="17213A"/>
                </a:solidFill>
                <a:latin typeface="Dreaming Outloud Pro"/>
              </a:rPr>
              <a:t>☐  I can choose the best method.</a:t>
            </a:r>
          </a:p>
        </p:txBody>
      </p:sp>
      <p:pic>
        <p:nvPicPr>
          <p:cNvPr id="10" name="Picture 9" descr="01230816a843640_teacher.png"/>
          <p:cNvPicPr>
            <a:picLocks noChangeAspect="1"/>
          </p:cNvPicPr>
          <p:nvPr/>
        </p:nvPicPr>
        <p:blipFill>
          <a:blip r:embed="rId4"/>
          <a:stretch>
            <a:fillRect/>
          </a:stretch>
        </p:blipFill>
        <p:spPr>
          <a:xfrm>
            <a:off x="9418320" y="4025641"/>
            <a:ext cx="2282342" cy="2329438"/>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Multiplication and division B · Step 15</a:t>
            </a:r>
          </a:p>
        </p:txBody>
      </p:sp>
      <p:sp>
        <p:nvSpPr>
          <p:cNvPr id="5" name="TextBox 4"/>
          <p:cNvSpPr txBox="1"/>
          <p:nvPr/>
        </p:nvSpPr>
        <p:spPr>
          <a:xfrm>
            <a:off x="640080" y="868680"/>
            <a:ext cx="10972800" cy="640080"/>
          </a:xfrm>
          <a:prstGeom prst="rect">
            <a:avLst/>
          </a:prstGeom>
          <a:noFill/>
        </p:spPr>
        <p:txBody>
          <a:bodyPr wrap="square" anchor="t" lIns="54864" rIns="54864" tIns="27432" bIns="27432">
            <a:spAutoFit/>
          </a:bodyPr>
          <a:lstStyle/>
          <a:p>
            <a:pPr algn="l">
              <a:lnSpc>
                <a:spcPct val="112000"/>
              </a:lnSpc>
            </a:pPr>
            <a:r>
              <a:rPr sz="3200" b="1">
                <a:solidFill>
                  <a:srgbClr val="0F766E"/>
                </a:solidFill>
                <a:latin typeface="Dreaming Outloud Pro"/>
              </a:rPr>
              <a:t>Key words</a:t>
            </a:r>
          </a:p>
        </p:txBody>
      </p:sp>
      <p:sp>
        <p:nvSpPr>
          <p:cNvPr id="6" name="Rounded Rectangle 5"/>
          <p:cNvSpPr/>
          <p:nvPr/>
        </p:nvSpPr>
        <p:spPr>
          <a:xfrm>
            <a:off x="685800" y="178308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partition</a:t>
            </a:r>
          </a:p>
        </p:txBody>
      </p:sp>
      <p:sp>
        <p:nvSpPr>
          <p:cNvPr id="7" name="Rounded Rectangle 6"/>
          <p:cNvSpPr/>
          <p:nvPr/>
        </p:nvSpPr>
        <p:spPr>
          <a:xfrm>
            <a:off x="3429000" y="178308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double</a:t>
            </a:r>
          </a:p>
        </p:txBody>
      </p:sp>
      <p:sp>
        <p:nvSpPr>
          <p:cNvPr id="8" name="Rounded Rectangle 7"/>
          <p:cNvSpPr/>
          <p:nvPr/>
        </p:nvSpPr>
        <p:spPr>
          <a:xfrm>
            <a:off x="6172200" y="178308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halve</a:t>
            </a:r>
          </a:p>
        </p:txBody>
      </p:sp>
      <p:sp>
        <p:nvSpPr>
          <p:cNvPr id="9" name="Rounded Rectangle 8"/>
          <p:cNvSpPr/>
          <p:nvPr/>
        </p:nvSpPr>
        <p:spPr>
          <a:xfrm>
            <a:off x="685800" y="310896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multiply</a:t>
            </a:r>
          </a:p>
        </p:txBody>
      </p:sp>
      <p:sp>
        <p:nvSpPr>
          <p:cNvPr id="10" name="Rounded Rectangle 9"/>
          <p:cNvSpPr/>
          <p:nvPr/>
        </p:nvSpPr>
        <p:spPr>
          <a:xfrm>
            <a:off x="3429000" y="310896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adjust</a:t>
            </a:r>
          </a:p>
        </p:txBody>
      </p:sp>
      <p:sp>
        <p:nvSpPr>
          <p:cNvPr id="11" name="Rounded Rectangle 10"/>
          <p:cNvSpPr/>
          <p:nvPr/>
        </p:nvSpPr>
        <p:spPr>
          <a:xfrm>
            <a:off x="6172200" y="310896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efficient</a:t>
            </a:r>
          </a:p>
        </p:txBody>
      </p:sp>
      <p:pic>
        <p:nvPicPr>
          <p:cNvPr id="12" name="Picture 11" descr="01230816a843640_teacher.png"/>
          <p:cNvPicPr>
            <a:picLocks noChangeAspect="1"/>
          </p:cNvPicPr>
          <p:nvPr/>
        </p:nvPicPr>
        <p:blipFill>
          <a:blip r:embed="rId4"/>
          <a:stretch>
            <a:fillRect/>
          </a:stretch>
        </p:blipFill>
        <p:spPr>
          <a:xfrm>
            <a:off x="9144000" y="3711140"/>
            <a:ext cx="2545689" cy="2598219"/>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Multiplication and division B · Step 15</a:t>
            </a:r>
          </a:p>
        </p:txBody>
      </p:sp>
      <p:sp>
        <p:nvSpPr>
          <p:cNvPr id="5" name="TextBox 4"/>
          <p:cNvSpPr txBox="1"/>
          <p:nvPr/>
        </p:nvSpPr>
        <p:spPr>
          <a:xfrm>
            <a:off x="640080" y="822960"/>
            <a:ext cx="10881360" cy="914400"/>
          </a:xfrm>
          <a:prstGeom prst="rect">
            <a:avLst/>
          </a:prstGeom>
          <a:noFill/>
        </p:spPr>
        <p:txBody>
          <a:bodyPr wrap="square" anchor="t" lIns="54864" rIns="54864" tIns="27432" bIns="27432">
            <a:spAutoFit/>
          </a:bodyPr>
          <a:lstStyle/>
          <a:p>
            <a:pPr algn="l">
              <a:lnSpc>
                <a:spcPct val="112000"/>
              </a:lnSpc>
            </a:pPr>
            <a:r>
              <a:rPr sz="3000" b="1">
                <a:solidFill>
                  <a:srgbClr val="0F766E"/>
                </a:solidFill>
                <a:latin typeface="Dreaming Outloud Pro"/>
              </a:rPr>
              <a:t>The key ideas</a:t>
            </a:r>
          </a:p>
        </p:txBody>
      </p:sp>
      <p:sp>
        <p:nvSpPr>
          <p:cNvPr id="6" name="TextBox 5"/>
          <p:cNvSpPr txBox="1"/>
          <p:nvPr/>
        </p:nvSpPr>
        <p:spPr>
          <a:xfrm>
            <a:off x="640080" y="1874519"/>
            <a:ext cx="7315200" cy="534543"/>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To multiply by 4, double and double again.</a:t>
            </a:r>
          </a:p>
        </p:txBody>
      </p:sp>
      <p:sp>
        <p:nvSpPr>
          <p:cNvPr id="7" name="TextBox 6"/>
          <p:cNvSpPr txBox="1"/>
          <p:nvPr/>
        </p:nvSpPr>
        <p:spPr>
          <a:xfrm>
            <a:off x="640080" y="2409062"/>
            <a:ext cx="7315200" cy="534543"/>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To multiply by 5, multiply by 10 and halve.</a:t>
            </a:r>
          </a:p>
        </p:txBody>
      </p:sp>
      <p:sp>
        <p:nvSpPr>
          <p:cNvPr id="8" name="TextBox 7"/>
          <p:cNvSpPr txBox="1"/>
          <p:nvPr/>
        </p:nvSpPr>
        <p:spPr>
          <a:xfrm>
            <a:off x="640080" y="2943605"/>
            <a:ext cx="7315200" cy="867918"/>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To multiply by 9, multiply by 10 and subtract one lot.</a:t>
            </a:r>
          </a:p>
        </p:txBody>
      </p:sp>
      <p:pic>
        <p:nvPicPr>
          <p:cNvPr id="9" name="Picture 8" descr="9d7b100d22bb640_detective.png"/>
          <p:cNvPicPr>
            <a:picLocks noChangeAspect="1"/>
          </p:cNvPicPr>
          <p:nvPr/>
        </p:nvPicPr>
        <p:blipFill>
          <a:blip r:embed="rId4"/>
          <a:stretch>
            <a:fillRect/>
          </a:stretch>
        </p:blipFill>
        <p:spPr>
          <a:xfrm>
            <a:off x="8778240" y="2924835"/>
            <a:ext cx="2633472" cy="2744445"/>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fade">
                                      <p:cBhvr>
                                        <p:cTn id="103" dur="500"/>
                                        <p:tgtEl>
                                          <p:spTgt spid="7"/>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8"/>
                                        </p:tgtEl>
                                        <p:attrNameLst>
                                          <p:attrName>style.visibility</p:attrName>
                                        </p:attrNameLst>
                                      </p:cBhvr>
                                      <p:to>
                                        <p:strVal val="visible"/>
                                      </p:to>
                                    </p:set>
                                    <p:animEffect transition="in" filter="fade">
                                      <p:cBhvr>
                                        <p:cTn id="10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Multiplication and division B · Step 15</a:t>
            </a:r>
          </a:p>
        </p:txBody>
      </p:sp>
      <p:sp>
        <p:nvSpPr>
          <p:cNvPr id="5" name="TextBox 4"/>
          <p:cNvSpPr txBox="1"/>
          <p:nvPr/>
        </p:nvSpPr>
        <p:spPr>
          <a:xfrm>
            <a:off x="640080" y="822960"/>
            <a:ext cx="10881360" cy="914400"/>
          </a:xfrm>
          <a:prstGeom prst="rect">
            <a:avLst/>
          </a:prstGeom>
          <a:noFill/>
        </p:spPr>
        <p:txBody>
          <a:bodyPr wrap="square" anchor="t" lIns="54864" rIns="54864" tIns="27432" bIns="27432">
            <a:spAutoFit/>
          </a:bodyPr>
          <a:lstStyle/>
          <a:p>
            <a:pPr algn="l">
              <a:lnSpc>
                <a:spcPct val="112000"/>
              </a:lnSpc>
            </a:pPr>
            <a:r>
              <a:rPr sz="3000" b="1">
                <a:solidFill>
                  <a:srgbClr val="0F766E"/>
                </a:solidFill>
                <a:latin typeface="Dreaming Outloud Pro"/>
              </a:rPr>
              <a:t>Look out for</a:t>
            </a:r>
          </a:p>
        </p:txBody>
      </p:sp>
      <p:sp>
        <p:nvSpPr>
          <p:cNvPr id="6" name="TextBox 5"/>
          <p:cNvSpPr txBox="1"/>
          <p:nvPr/>
        </p:nvSpPr>
        <p:spPr>
          <a:xfrm>
            <a:off x="640080" y="1874519"/>
            <a:ext cx="7315200" cy="534543"/>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Choose a quick method.</a:t>
            </a:r>
          </a:p>
        </p:txBody>
      </p:sp>
      <p:sp>
        <p:nvSpPr>
          <p:cNvPr id="7" name="TextBox 6"/>
          <p:cNvSpPr txBox="1"/>
          <p:nvPr/>
        </p:nvSpPr>
        <p:spPr>
          <a:xfrm>
            <a:off x="640080" y="2409062"/>
            <a:ext cx="7315200" cy="534543"/>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Check using another method.</a:t>
            </a:r>
          </a:p>
        </p:txBody>
      </p:sp>
      <p:sp>
        <p:nvSpPr>
          <p:cNvPr id="8" name="TextBox 7"/>
          <p:cNvSpPr txBox="1"/>
          <p:nvPr/>
        </p:nvSpPr>
        <p:spPr>
          <a:xfrm>
            <a:off x="640080" y="2943605"/>
            <a:ext cx="7315200" cy="534543"/>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Keep track of what you have done.</a:t>
            </a:r>
          </a:p>
        </p:txBody>
      </p:sp>
      <p:pic>
        <p:nvPicPr>
          <p:cNvPr id="9" name="Picture 8" descr="7a7b90e5f56e640_puzzled.png"/>
          <p:cNvPicPr>
            <a:picLocks noChangeAspect="1"/>
          </p:cNvPicPr>
          <p:nvPr/>
        </p:nvPicPr>
        <p:blipFill>
          <a:blip r:embed="rId4"/>
          <a:stretch>
            <a:fillRect/>
          </a:stretch>
        </p:blipFill>
        <p:spPr>
          <a:xfrm>
            <a:off x="8778240" y="2775448"/>
            <a:ext cx="2633472" cy="2893831"/>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fade">
                                      <p:cBhvr>
                                        <p:cTn id="103" dur="500"/>
                                        <p:tgtEl>
                                          <p:spTgt spid="7"/>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8"/>
                                        </p:tgtEl>
                                        <p:attrNameLst>
                                          <p:attrName>style.visibility</p:attrName>
                                        </p:attrNameLst>
                                      </p:cBhvr>
                                      <p:to>
                                        <p:strVal val="visible"/>
                                      </p:to>
                                    </p:set>
                                    <p:animEffect transition="in" filter="fade">
                                      <p:cBhvr>
                                        <p:cTn id="10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Multiplication and division B · Step 15 · question 1</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60.mp4" descr="Countdown timer, 1: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1 of 8</a:t>
            </a:r>
          </a:p>
        </p:txBody>
      </p:sp>
      <p:sp>
        <p:nvSpPr>
          <p:cNvPr id="12" name="TextBox 11"/>
          <p:cNvSpPr txBox="1"/>
          <p:nvPr/>
        </p:nvSpPr>
        <p:spPr>
          <a:xfrm>
            <a:off x="548640" y="1737360"/>
            <a:ext cx="5257800" cy="116281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To multiply by </a:t>
            </a:r>
            <a:r>
              <a:rPr sz="2200" b="1">
                <a:solidFill>
                  <a:srgbClr val="B4237A"/>
                </a:solidFill>
                <a:latin typeface="Arial"/>
              </a:rPr>
              <a:t>4</a:t>
            </a:r>
            <a:r>
              <a:rPr sz="2200" b="0">
                <a:solidFill>
                  <a:srgbClr val="17213A"/>
                </a:solidFill>
                <a:latin typeface="Arial"/>
              </a:rPr>
              <a:t>, double and then double again. Work out the calculations.</a:t>
            </a:r>
          </a:p>
        </p:txBody>
      </p:sp>
      <p:sp>
        <p:nvSpPr>
          <p:cNvPr id="13" name="TextBox 12"/>
          <p:cNvSpPr txBox="1"/>
          <p:nvPr/>
        </p:nvSpPr>
        <p:spPr>
          <a:xfrm>
            <a:off x="548640" y="2900172"/>
            <a:ext cx="5257800" cy="43637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a) 69 × 2 = ________</a:t>
            </a:r>
          </a:p>
        </p:txBody>
      </p:sp>
      <p:sp>
        <p:nvSpPr>
          <p:cNvPr id="14" name="TextBox 13"/>
          <p:cNvSpPr txBox="1"/>
          <p:nvPr/>
        </p:nvSpPr>
        <p:spPr>
          <a:xfrm>
            <a:off x="548640" y="3336544"/>
            <a:ext cx="5257800" cy="43637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b) 138 × 2 = ________</a:t>
            </a:r>
          </a:p>
        </p:txBody>
      </p:sp>
      <p:sp>
        <p:nvSpPr>
          <p:cNvPr id="15" name="TextBox 14"/>
          <p:cNvSpPr txBox="1"/>
          <p:nvPr/>
        </p:nvSpPr>
        <p:spPr>
          <a:xfrm>
            <a:off x="548640" y="3772916"/>
            <a:ext cx="5257800" cy="43637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c) 69 × 4 = ________</a:t>
            </a:r>
          </a:p>
        </p:txBody>
      </p:sp>
      <p:sp>
        <p:nvSpPr>
          <p:cNvPr id="16" name="TextBox 15"/>
          <p:cNvSpPr txBox="1"/>
          <p:nvPr/>
        </p:nvSpPr>
        <p:spPr>
          <a:xfrm>
            <a:off x="6309360" y="1737360"/>
            <a:ext cx="5257800" cy="116281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To multiply by </a:t>
            </a:r>
            <a:r>
              <a:rPr sz="2200" b="1">
                <a:solidFill>
                  <a:srgbClr val="B4237A"/>
                </a:solidFill>
                <a:latin typeface="Arial"/>
              </a:rPr>
              <a:t>4</a:t>
            </a:r>
            <a:r>
              <a:rPr sz="2200" b="0">
                <a:solidFill>
                  <a:srgbClr val="17213A"/>
                </a:solidFill>
                <a:latin typeface="Arial"/>
              </a:rPr>
              <a:t>, double and then double again. Work out the calculations.</a:t>
            </a:r>
          </a:p>
        </p:txBody>
      </p:sp>
      <p:sp>
        <p:nvSpPr>
          <p:cNvPr id="17" name="TextBox 16"/>
          <p:cNvSpPr txBox="1"/>
          <p:nvPr/>
        </p:nvSpPr>
        <p:spPr>
          <a:xfrm>
            <a:off x="6309360" y="2900172"/>
            <a:ext cx="5257800" cy="43637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a) 44 × 2 = ________</a:t>
            </a:r>
          </a:p>
        </p:txBody>
      </p:sp>
      <p:sp>
        <p:nvSpPr>
          <p:cNvPr id="18" name="TextBox 17"/>
          <p:cNvSpPr txBox="1"/>
          <p:nvPr/>
        </p:nvSpPr>
        <p:spPr>
          <a:xfrm>
            <a:off x="6309360" y="3336544"/>
            <a:ext cx="5257800" cy="43637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b) 88 × 2 = ________</a:t>
            </a:r>
          </a:p>
        </p:txBody>
      </p:sp>
      <p:sp>
        <p:nvSpPr>
          <p:cNvPr id="19" name="TextBox 18"/>
          <p:cNvSpPr txBox="1"/>
          <p:nvPr/>
        </p:nvSpPr>
        <p:spPr>
          <a:xfrm>
            <a:off x="6309360" y="3772916"/>
            <a:ext cx="5257800" cy="43637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c) 44 × 4 = ________</a:t>
            </a:r>
          </a:p>
        </p:txBody>
      </p:sp>
      <p:sp>
        <p:nvSpPr>
          <p:cNvPr id="20" name="Rounded Rectangle 19"/>
          <p:cNvSpPr/>
          <p:nvPr/>
        </p:nvSpPr>
        <p:spPr>
          <a:xfrm>
            <a:off x="548640" y="4255008"/>
            <a:ext cx="5257800" cy="14173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400" b="1">
                <a:solidFill>
                  <a:srgbClr val="C00000"/>
                </a:solidFill>
                <a:latin typeface="Arial"/>
              </a:rPr>
              <a:t>a) 138</a:t>
            </a:r>
          </a:p>
          <a:p>
            <a:pPr algn="l"/>
            <a:r>
              <a:rPr sz="2400" b="1">
                <a:solidFill>
                  <a:srgbClr val="C00000"/>
                </a:solidFill>
                <a:latin typeface="Arial"/>
              </a:rPr>
              <a:t>b) 276</a:t>
            </a:r>
          </a:p>
          <a:p>
            <a:pPr algn="l"/>
            <a:r>
              <a:rPr sz="2400" b="1">
                <a:solidFill>
                  <a:srgbClr val="C00000"/>
                </a:solidFill>
                <a:latin typeface="Arial"/>
              </a:rPr>
              <a:t>c) 276</a:t>
            </a:r>
          </a:p>
        </p:txBody>
      </p:sp>
      <p:sp>
        <p:nvSpPr>
          <p:cNvPr id="21" name="Rounded Rectangle 20"/>
          <p:cNvSpPr/>
          <p:nvPr/>
        </p:nvSpPr>
        <p:spPr>
          <a:xfrm>
            <a:off x="6309360" y="4255008"/>
            <a:ext cx="5257800" cy="14173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400" b="1">
                <a:solidFill>
                  <a:srgbClr val="C00000"/>
                </a:solidFill>
                <a:latin typeface="Arial"/>
              </a:rPr>
              <a:t>a) 88</a:t>
            </a:r>
          </a:p>
          <a:p>
            <a:pPr algn="l"/>
            <a:r>
              <a:rPr sz="2400" b="1">
                <a:solidFill>
                  <a:srgbClr val="C00000"/>
                </a:solidFill>
                <a:latin typeface="Arial"/>
              </a:rPr>
              <a:t>b) 176</a:t>
            </a:r>
          </a:p>
          <a:p>
            <a:pPr algn="l"/>
            <a:r>
              <a:rPr sz="2400" b="1">
                <a:solidFill>
                  <a:srgbClr val="C00000"/>
                </a:solidFill>
                <a:latin typeface="Arial"/>
              </a:rPr>
              <a:t>c) 176</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fade">
                                      <p:cBhvr>
                                        <p:cTn id="103" dur="500"/>
                                        <p:tgtEl>
                                          <p:spTgt spid="20"/>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1"/>
                                        </p:tgtEl>
                                        <p:attrNameLst>
                                          <p:attrName>style.visibility</p:attrName>
                                        </p:attrNameLst>
                                      </p:cBhvr>
                                      <p:to>
                                        <p:strVal val="visible"/>
                                      </p:to>
                                    </p:set>
                                    <p:animEffect transition="in" filter="fade">
                                      <p:cBhvr>
                                        <p:cTn id="10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Multiplication and division B · Step 15 · question 2</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60.mp4" descr="Countdown timer, 1: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2 of 8</a:t>
            </a:r>
          </a:p>
        </p:txBody>
      </p:sp>
      <p:sp>
        <p:nvSpPr>
          <p:cNvPr id="12" name="TextBox 11"/>
          <p:cNvSpPr txBox="1"/>
          <p:nvPr/>
        </p:nvSpPr>
        <p:spPr>
          <a:xfrm>
            <a:off x="548640" y="1737360"/>
            <a:ext cx="5257800" cy="116281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To multiply by </a:t>
            </a:r>
            <a:r>
              <a:rPr sz="2200" b="1">
                <a:solidFill>
                  <a:srgbClr val="B4237A"/>
                </a:solidFill>
                <a:latin typeface="Arial"/>
              </a:rPr>
              <a:t>5</a:t>
            </a:r>
            <a:r>
              <a:rPr sz="2200" b="0">
                <a:solidFill>
                  <a:srgbClr val="17213A"/>
                </a:solidFill>
                <a:latin typeface="Arial"/>
              </a:rPr>
              <a:t>, multiply by 10 and then halve. Work out the calculations.</a:t>
            </a:r>
          </a:p>
        </p:txBody>
      </p:sp>
      <p:sp>
        <p:nvSpPr>
          <p:cNvPr id="13" name="TextBox 12"/>
          <p:cNvSpPr txBox="1"/>
          <p:nvPr/>
        </p:nvSpPr>
        <p:spPr>
          <a:xfrm>
            <a:off x="548640" y="2900172"/>
            <a:ext cx="5257800" cy="43637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a) 148 × 10 = ________</a:t>
            </a:r>
          </a:p>
        </p:txBody>
      </p:sp>
      <p:sp>
        <p:nvSpPr>
          <p:cNvPr id="14" name="TextBox 13"/>
          <p:cNvSpPr txBox="1"/>
          <p:nvPr/>
        </p:nvSpPr>
        <p:spPr>
          <a:xfrm>
            <a:off x="548640" y="3336544"/>
            <a:ext cx="5257800" cy="43637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b) 1,480 ÷ 2 = ________</a:t>
            </a:r>
          </a:p>
        </p:txBody>
      </p:sp>
      <p:sp>
        <p:nvSpPr>
          <p:cNvPr id="15" name="TextBox 14"/>
          <p:cNvSpPr txBox="1"/>
          <p:nvPr/>
        </p:nvSpPr>
        <p:spPr>
          <a:xfrm>
            <a:off x="548640" y="3772916"/>
            <a:ext cx="5257800" cy="43637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c) 148 × 5 = ________</a:t>
            </a:r>
          </a:p>
        </p:txBody>
      </p:sp>
      <p:sp>
        <p:nvSpPr>
          <p:cNvPr id="16" name="TextBox 15"/>
          <p:cNvSpPr txBox="1"/>
          <p:nvPr/>
        </p:nvSpPr>
        <p:spPr>
          <a:xfrm>
            <a:off x="6309360" y="1737360"/>
            <a:ext cx="5257800" cy="116281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To multiply by </a:t>
            </a:r>
            <a:r>
              <a:rPr sz="2200" b="1">
                <a:solidFill>
                  <a:srgbClr val="B4237A"/>
                </a:solidFill>
                <a:latin typeface="Arial"/>
              </a:rPr>
              <a:t>5</a:t>
            </a:r>
            <a:r>
              <a:rPr sz="2200" b="0">
                <a:solidFill>
                  <a:srgbClr val="17213A"/>
                </a:solidFill>
                <a:latin typeface="Arial"/>
              </a:rPr>
              <a:t>, multiply by 10 and then halve. Work out the calculations.</a:t>
            </a:r>
          </a:p>
        </p:txBody>
      </p:sp>
      <p:sp>
        <p:nvSpPr>
          <p:cNvPr id="17" name="TextBox 16"/>
          <p:cNvSpPr txBox="1"/>
          <p:nvPr/>
        </p:nvSpPr>
        <p:spPr>
          <a:xfrm>
            <a:off x="6309360" y="2900172"/>
            <a:ext cx="5257800" cy="43637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a) 192 × 10 = ________</a:t>
            </a:r>
          </a:p>
        </p:txBody>
      </p:sp>
      <p:sp>
        <p:nvSpPr>
          <p:cNvPr id="18" name="TextBox 17"/>
          <p:cNvSpPr txBox="1"/>
          <p:nvPr/>
        </p:nvSpPr>
        <p:spPr>
          <a:xfrm>
            <a:off x="6309360" y="3336544"/>
            <a:ext cx="5257800" cy="43637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b) 1,920 ÷ 2 = ________</a:t>
            </a:r>
          </a:p>
        </p:txBody>
      </p:sp>
      <p:sp>
        <p:nvSpPr>
          <p:cNvPr id="19" name="TextBox 18"/>
          <p:cNvSpPr txBox="1"/>
          <p:nvPr/>
        </p:nvSpPr>
        <p:spPr>
          <a:xfrm>
            <a:off x="6309360" y="3772916"/>
            <a:ext cx="5257800" cy="43637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c) 192 × 5 = ________</a:t>
            </a:r>
          </a:p>
        </p:txBody>
      </p:sp>
      <p:sp>
        <p:nvSpPr>
          <p:cNvPr id="20" name="Rounded Rectangle 19"/>
          <p:cNvSpPr/>
          <p:nvPr/>
        </p:nvSpPr>
        <p:spPr>
          <a:xfrm>
            <a:off x="548640" y="4255008"/>
            <a:ext cx="5257800" cy="14173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400" b="1">
                <a:solidFill>
                  <a:srgbClr val="C00000"/>
                </a:solidFill>
                <a:latin typeface="Arial"/>
              </a:rPr>
              <a:t>a) 1,480</a:t>
            </a:r>
          </a:p>
          <a:p>
            <a:pPr algn="l"/>
            <a:r>
              <a:rPr sz="2400" b="1">
                <a:solidFill>
                  <a:srgbClr val="C00000"/>
                </a:solidFill>
                <a:latin typeface="Arial"/>
              </a:rPr>
              <a:t>b) 740</a:t>
            </a:r>
          </a:p>
          <a:p>
            <a:pPr algn="l"/>
            <a:r>
              <a:rPr sz="2400" b="1">
                <a:solidFill>
                  <a:srgbClr val="C00000"/>
                </a:solidFill>
                <a:latin typeface="Arial"/>
              </a:rPr>
              <a:t>c) 740</a:t>
            </a:r>
          </a:p>
        </p:txBody>
      </p:sp>
      <p:sp>
        <p:nvSpPr>
          <p:cNvPr id="21" name="Rounded Rectangle 20"/>
          <p:cNvSpPr/>
          <p:nvPr/>
        </p:nvSpPr>
        <p:spPr>
          <a:xfrm>
            <a:off x="6309360" y="4255008"/>
            <a:ext cx="5257800" cy="14173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400" b="1">
                <a:solidFill>
                  <a:srgbClr val="C00000"/>
                </a:solidFill>
                <a:latin typeface="Arial"/>
              </a:rPr>
              <a:t>a) 1,920</a:t>
            </a:r>
          </a:p>
          <a:p>
            <a:pPr algn="l"/>
            <a:r>
              <a:rPr sz="2400" b="1">
                <a:solidFill>
                  <a:srgbClr val="C00000"/>
                </a:solidFill>
                <a:latin typeface="Arial"/>
              </a:rPr>
              <a:t>b) 960</a:t>
            </a:r>
          </a:p>
          <a:p>
            <a:pPr algn="l"/>
            <a:r>
              <a:rPr sz="2400" b="1">
                <a:solidFill>
                  <a:srgbClr val="C00000"/>
                </a:solidFill>
                <a:latin typeface="Arial"/>
              </a:rPr>
              <a:t>c) 960</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fade">
                                      <p:cBhvr>
                                        <p:cTn id="103" dur="500"/>
                                        <p:tgtEl>
                                          <p:spTgt spid="20"/>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1"/>
                                        </p:tgtEl>
                                        <p:attrNameLst>
                                          <p:attrName>style.visibility</p:attrName>
                                        </p:attrNameLst>
                                      </p:cBhvr>
                                      <p:to>
                                        <p:strVal val="visible"/>
                                      </p:to>
                                    </p:set>
                                    <p:animEffect transition="in" filter="fade">
                                      <p:cBhvr>
                                        <p:cTn id="10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Multiplication and division B · Step 15 · question 3</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90.mp4" descr="Countdown timer, 1:3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3 of 8</a:t>
            </a:r>
          </a:p>
        </p:txBody>
      </p:sp>
      <p:sp>
        <p:nvSpPr>
          <p:cNvPr id="12" name="TextBox 11"/>
          <p:cNvSpPr txBox="1"/>
          <p:nvPr/>
        </p:nvSpPr>
        <p:spPr>
          <a:xfrm>
            <a:off x="548640" y="1737360"/>
            <a:ext cx="5257800" cy="93167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Use the quick way to multiply by </a:t>
            </a:r>
            <a:r>
              <a:rPr sz="2600" b="1">
                <a:solidFill>
                  <a:srgbClr val="B4237A"/>
                </a:solidFill>
                <a:latin typeface="Arial"/>
              </a:rPr>
              <a:t>5</a:t>
            </a:r>
            <a:r>
              <a:rPr sz="2600" b="0">
                <a:solidFill>
                  <a:srgbClr val="17213A"/>
                </a:solidFill>
                <a:latin typeface="Arial"/>
              </a:rPr>
              <a:t>.</a:t>
            </a:r>
          </a:p>
        </p:txBody>
      </p:sp>
      <p:sp>
        <p:nvSpPr>
          <p:cNvPr id="13" name="TextBox 12"/>
          <p:cNvSpPr txBox="1"/>
          <p:nvPr/>
        </p:nvSpPr>
        <p:spPr>
          <a:xfrm>
            <a:off x="548640" y="2669032"/>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a) 56 × 5 = ________</a:t>
            </a:r>
          </a:p>
        </p:txBody>
      </p:sp>
      <p:sp>
        <p:nvSpPr>
          <p:cNvPr id="14" name="TextBox 13"/>
          <p:cNvSpPr txBox="1"/>
          <p:nvPr/>
        </p:nvSpPr>
        <p:spPr>
          <a:xfrm>
            <a:off x="548640" y="3171444"/>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b) 62 × 5 = ________</a:t>
            </a:r>
          </a:p>
        </p:txBody>
      </p:sp>
      <p:sp>
        <p:nvSpPr>
          <p:cNvPr id="15" name="TextBox 14"/>
          <p:cNvSpPr txBox="1"/>
          <p:nvPr/>
        </p:nvSpPr>
        <p:spPr>
          <a:xfrm>
            <a:off x="548640" y="3673856"/>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c) 85 × 5 = ________</a:t>
            </a:r>
          </a:p>
        </p:txBody>
      </p:sp>
      <p:sp>
        <p:nvSpPr>
          <p:cNvPr id="16" name="TextBox 15"/>
          <p:cNvSpPr txBox="1"/>
          <p:nvPr/>
        </p:nvSpPr>
        <p:spPr>
          <a:xfrm>
            <a:off x="6309360" y="1737360"/>
            <a:ext cx="5257800" cy="93167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Use the quick way to multiply by </a:t>
            </a:r>
            <a:r>
              <a:rPr sz="2600" b="1">
                <a:solidFill>
                  <a:srgbClr val="B4237A"/>
                </a:solidFill>
                <a:latin typeface="Arial"/>
              </a:rPr>
              <a:t>5</a:t>
            </a:r>
            <a:r>
              <a:rPr sz="2600" b="0">
                <a:solidFill>
                  <a:srgbClr val="17213A"/>
                </a:solidFill>
                <a:latin typeface="Arial"/>
              </a:rPr>
              <a:t>.</a:t>
            </a:r>
          </a:p>
        </p:txBody>
      </p:sp>
      <p:sp>
        <p:nvSpPr>
          <p:cNvPr id="17" name="TextBox 16"/>
          <p:cNvSpPr txBox="1"/>
          <p:nvPr/>
        </p:nvSpPr>
        <p:spPr>
          <a:xfrm>
            <a:off x="6309360" y="2669032"/>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a) 74 × 5 = ________</a:t>
            </a:r>
          </a:p>
        </p:txBody>
      </p:sp>
      <p:sp>
        <p:nvSpPr>
          <p:cNvPr id="18" name="TextBox 17"/>
          <p:cNvSpPr txBox="1"/>
          <p:nvPr/>
        </p:nvSpPr>
        <p:spPr>
          <a:xfrm>
            <a:off x="6309360" y="3171444"/>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b) 56 × 5 = ________</a:t>
            </a:r>
          </a:p>
        </p:txBody>
      </p:sp>
      <p:sp>
        <p:nvSpPr>
          <p:cNvPr id="19" name="TextBox 18"/>
          <p:cNvSpPr txBox="1"/>
          <p:nvPr/>
        </p:nvSpPr>
        <p:spPr>
          <a:xfrm>
            <a:off x="6309360" y="3673856"/>
            <a:ext cx="5257800" cy="50241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c) 62 × 5 = ________</a:t>
            </a:r>
          </a:p>
        </p:txBody>
      </p:sp>
      <p:sp>
        <p:nvSpPr>
          <p:cNvPr id="20" name="Rounded Rectangle 19"/>
          <p:cNvSpPr/>
          <p:nvPr/>
        </p:nvSpPr>
        <p:spPr>
          <a:xfrm>
            <a:off x="548640" y="4221988"/>
            <a:ext cx="5257800" cy="14173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400" b="1">
                <a:solidFill>
                  <a:srgbClr val="C00000"/>
                </a:solidFill>
                <a:latin typeface="Arial"/>
              </a:rPr>
              <a:t>a) 280</a:t>
            </a:r>
          </a:p>
          <a:p>
            <a:pPr algn="l"/>
            <a:r>
              <a:rPr sz="2400" b="1">
                <a:solidFill>
                  <a:srgbClr val="C00000"/>
                </a:solidFill>
                <a:latin typeface="Arial"/>
              </a:rPr>
              <a:t>b) 310</a:t>
            </a:r>
          </a:p>
          <a:p>
            <a:pPr algn="l"/>
            <a:r>
              <a:rPr sz="2400" b="1">
                <a:solidFill>
                  <a:srgbClr val="C00000"/>
                </a:solidFill>
                <a:latin typeface="Arial"/>
              </a:rPr>
              <a:t>c) 425</a:t>
            </a:r>
          </a:p>
        </p:txBody>
      </p:sp>
      <p:sp>
        <p:nvSpPr>
          <p:cNvPr id="21" name="Rounded Rectangle 20"/>
          <p:cNvSpPr/>
          <p:nvPr/>
        </p:nvSpPr>
        <p:spPr>
          <a:xfrm>
            <a:off x="6309360" y="4221988"/>
            <a:ext cx="5257800" cy="14173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400" b="1">
                <a:solidFill>
                  <a:srgbClr val="C00000"/>
                </a:solidFill>
                <a:latin typeface="Arial"/>
              </a:rPr>
              <a:t>a) 370</a:t>
            </a:r>
          </a:p>
          <a:p>
            <a:pPr algn="l"/>
            <a:r>
              <a:rPr sz="2400" b="1">
                <a:solidFill>
                  <a:srgbClr val="C00000"/>
                </a:solidFill>
                <a:latin typeface="Arial"/>
              </a:rPr>
              <a:t>b) 280</a:t>
            </a:r>
          </a:p>
          <a:p>
            <a:pPr algn="l"/>
            <a:r>
              <a:rPr sz="2400" b="1">
                <a:solidFill>
                  <a:srgbClr val="C00000"/>
                </a:solidFill>
                <a:latin typeface="Arial"/>
              </a:rPr>
              <a:t>c) 310</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fade">
                                      <p:cBhvr>
                                        <p:cTn id="103" dur="500"/>
                                        <p:tgtEl>
                                          <p:spTgt spid="20"/>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1"/>
                                        </p:tgtEl>
                                        <p:attrNameLst>
                                          <p:attrName>style.visibility</p:attrName>
                                        </p:attrNameLst>
                                      </p:cBhvr>
                                      <p:to>
                                        <p:strVal val="visible"/>
                                      </p:to>
                                    </p:set>
                                    <p:animEffect transition="in" filter="fade">
                                      <p:cBhvr>
                                        <p:cTn id="10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Multiplication and division B · Step 15 · question 4</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90.mp4" descr="Countdown timer, 1:3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4 of 8</a:t>
            </a:r>
          </a:p>
        </p:txBody>
      </p:sp>
      <p:sp>
        <p:nvSpPr>
          <p:cNvPr id="12" name="TextBox 11"/>
          <p:cNvSpPr txBox="1"/>
          <p:nvPr/>
        </p:nvSpPr>
        <p:spPr>
          <a:xfrm>
            <a:off x="548640" y="1737360"/>
            <a:ext cx="5257800" cy="70053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Work out the multiplications. Use the first one to help you with the second.</a:t>
            </a:r>
          </a:p>
        </p:txBody>
      </p:sp>
      <p:sp>
        <p:nvSpPr>
          <p:cNvPr id="13" name="TextBox 12"/>
          <p:cNvSpPr txBox="1"/>
          <p:nvPr/>
        </p:nvSpPr>
        <p:spPr>
          <a:xfrm>
            <a:off x="548640" y="2437892"/>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a) 31 × 10 − 31 = ________</a:t>
            </a:r>
          </a:p>
        </p:txBody>
      </p:sp>
      <p:sp>
        <p:nvSpPr>
          <p:cNvPr id="14" name="TextBox 13"/>
          <p:cNvSpPr txBox="1"/>
          <p:nvPr/>
        </p:nvSpPr>
        <p:spPr>
          <a:xfrm>
            <a:off x="548640" y="2824733"/>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b) 31 × 9 = ________</a:t>
            </a:r>
          </a:p>
        </p:txBody>
      </p:sp>
      <p:sp>
        <p:nvSpPr>
          <p:cNvPr id="15" name="TextBox 14"/>
          <p:cNvSpPr txBox="1"/>
          <p:nvPr/>
        </p:nvSpPr>
        <p:spPr>
          <a:xfrm>
            <a:off x="548640" y="3211575"/>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c) 12 × 100 − 12 = ________</a:t>
            </a:r>
          </a:p>
        </p:txBody>
      </p:sp>
      <p:sp>
        <p:nvSpPr>
          <p:cNvPr id="16" name="TextBox 15"/>
          <p:cNvSpPr txBox="1"/>
          <p:nvPr/>
        </p:nvSpPr>
        <p:spPr>
          <a:xfrm>
            <a:off x="548640" y="3598417"/>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d) 12 × 99 = ________</a:t>
            </a:r>
          </a:p>
        </p:txBody>
      </p:sp>
      <p:sp>
        <p:nvSpPr>
          <p:cNvPr id="17" name="TextBox 16"/>
          <p:cNvSpPr txBox="1"/>
          <p:nvPr/>
        </p:nvSpPr>
        <p:spPr>
          <a:xfrm>
            <a:off x="6309360" y="1737360"/>
            <a:ext cx="5257800" cy="70053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Work out the multiplications. Use the first one to help you with the second.</a:t>
            </a:r>
          </a:p>
        </p:txBody>
      </p:sp>
      <p:sp>
        <p:nvSpPr>
          <p:cNvPr id="18" name="TextBox 17"/>
          <p:cNvSpPr txBox="1"/>
          <p:nvPr/>
        </p:nvSpPr>
        <p:spPr>
          <a:xfrm>
            <a:off x="6309360" y="2437892"/>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a) 19 × 10 − 19 = ________</a:t>
            </a:r>
          </a:p>
        </p:txBody>
      </p:sp>
      <p:sp>
        <p:nvSpPr>
          <p:cNvPr id="19" name="TextBox 18"/>
          <p:cNvSpPr txBox="1"/>
          <p:nvPr/>
        </p:nvSpPr>
        <p:spPr>
          <a:xfrm>
            <a:off x="6309360" y="2824733"/>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b) 19 × 9 = ________</a:t>
            </a:r>
          </a:p>
        </p:txBody>
      </p:sp>
      <p:sp>
        <p:nvSpPr>
          <p:cNvPr id="20" name="TextBox 19"/>
          <p:cNvSpPr txBox="1"/>
          <p:nvPr/>
        </p:nvSpPr>
        <p:spPr>
          <a:xfrm>
            <a:off x="6309360" y="3211575"/>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c) 17 × 100 − 17 = ________</a:t>
            </a:r>
          </a:p>
        </p:txBody>
      </p:sp>
      <p:sp>
        <p:nvSpPr>
          <p:cNvPr id="21" name="TextBox 20"/>
          <p:cNvSpPr txBox="1"/>
          <p:nvPr/>
        </p:nvSpPr>
        <p:spPr>
          <a:xfrm>
            <a:off x="6309360" y="3598417"/>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d) 17 × 99 = ________</a:t>
            </a:r>
          </a:p>
        </p:txBody>
      </p:sp>
      <p:sp>
        <p:nvSpPr>
          <p:cNvPr id="22" name="Rounded Rectangle 21"/>
          <p:cNvSpPr/>
          <p:nvPr/>
        </p:nvSpPr>
        <p:spPr>
          <a:xfrm>
            <a:off x="548640" y="4030980"/>
            <a:ext cx="5257800" cy="15494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000" b="1">
                <a:solidFill>
                  <a:srgbClr val="C00000"/>
                </a:solidFill>
                <a:latin typeface="Arial"/>
              </a:rPr>
              <a:t>a) 279</a:t>
            </a:r>
          </a:p>
          <a:p>
            <a:pPr algn="l"/>
            <a:r>
              <a:rPr sz="2000" b="1">
                <a:solidFill>
                  <a:srgbClr val="C00000"/>
                </a:solidFill>
                <a:latin typeface="Arial"/>
              </a:rPr>
              <a:t>b) 279</a:t>
            </a:r>
          </a:p>
          <a:p>
            <a:pPr algn="l"/>
            <a:r>
              <a:rPr sz="2000" b="1">
                <a:solidFill>
                  <a:srgbClr val="C00000"/>
                </a:solidFill>
                <a:latin typeface="Arial"/>
              </a:rPr>
              <a:t>c) 1,188</a:t>
            </a:r>
          </a:p>
          <a:p>
            <a:pPr algn="l"/>
            <a:r>
              <a:rPr sz="2000" b="1">
                <a:solidFill>
                  <a:srgbClr val="C00000"/>
                </a:solidFill>
                <a:latin typeface="Arial"/>
              </a:rPr>
              <a:t>d) 1,188</a:t>
            </a:r>
          </a:p>
        </p:txBody>
      </p:sp>
      <p:sp>
        <p:nvSpPr>
          <p:cNvPr id="23" name="Rounded Rectangle 22"/>
          <p:cNvSpPr/>
          <p:nvPr/>
        </p:nvSpPr>
        <p:spPr>
          <a:xfrm>
            <a:off x="6309360" y="4030980"/>
            <a:ext cx="5257800" cy="15494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000" b="1">
                <a:solidFill>
                  <a:srgbClr val="C00000"/>
                </a:solidFill>
                <a:latin typeface="Arial"/>
              </a:rPr>
              <a:t>a) 171</a:t>
            </a:r>
          </a:p>
          <a:p>
            <a:pPr algn="l"/>
            <a:r>
              <a:rPr sz="2000" b="1">
                <a:solidFill>
                  <a:srgbClr val="C00000"/>
                </a:solidFill>
                <a:latin typeface="Arial"/>
              </a:rPr>
              <a:t>b) 171</a:t>
            </a:r>
          </a:p>
          <a:p>
            <a:pPr algn="l"/>
            <a:r>
              <a:rPr sz="2000" b="1">
                <a:solidFill>
                  <a:srgbClr val="C00000"/>
                </a:solidFill>
                <a:latin typeface="Arial"/>
              </a:rPr>
              <a:t>c) 1,683</a:t>
            </a:r>
          </a:p>
          <a:p>
            <a:pPr algn="l"/>
            <a:r>
              <a:rPr sz="2000" b="1">
                <a:solidFill>
                  <a:srgbClr val="C00000"/>
                </a:solidFill>
                <a:latin typeface="Arial"/>
              </a:rPr>
              <a:t>d) 1,683</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500"/>
                                        <p:tgtEl>
                                          <p:spTgt spid="22"/>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3"/>
                                        </p:tgtEl>
                                        <p:attrNameLst>
                                          <p:attrName>style.visibility</p:attrName>
                                        </p:attrNameLst>
                                      </p:cBhvr>
                                      <p:to>
                                        <p:strVal val="visible"/>
                                      </p:to>
                                    </p:set>
                                    <p:animEffect transition="in" filter="fade">
                                      <p:cBhvr>
                                        <p:cTn id="10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Multiplication and division B · Step 15 · question 5</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120.mp4" descr="Countdown timer, 2: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5 of 8</a:t>
            </a:r>
          </a:p>
        </p:txBody>
      </p:sp>
      <p:sp>
        <p:nvSpPr>
          <p:cNvPr id="12" name="Rounded Rectangle 11"/>
          <p:cNvSpPr/>
          <p:nvPr/>
        </p:nvSpPr>
        <p:spPr>
          <a:xfrm>
            <a:off x="1554480" y="1737360"/>
            <a:ext cx="4251960" cy="1131570"/>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691640" y="1737360"/>
            <a:ext cx="3977639" cy="1131570"/>
          </a:xfrm>
          <a:prstGeom prst="rect">
            <a:avLst/>
          </a:prstGeom>
          <a:noFill/>
        </p:spPr>
        <p:txBody>
          <a:bodyPr wrap="square" anchor="ctr" lIns="54864" rIns="54864" tIns="27432" bIns="27432">
            <a:spAutoFit/>
          </a:bodyPr>
          <a:lstStyle/>
          <a:p>
            <a:pPr algn="l">
              <a:lnSpc>
                <a:spcPct val="112000"/>
              </a:lnSpc>
            </a:pPr>
            <a:r>
              <a:rPr sz="1800" b="0">
                <a:solidFill>
                  <a:srgbClr val="17213A"/>
                </a:solidFill>
                <a:latin typeface="Arial"/>
              </a:rPr>
              <a:t>“To work out 41 × 6, I do 40 × 6 = 240. Then I take away 6. So 41 × 6 = 234.”</a:t>
            </a:r>
          </a:p>
        </p:txBody>
      </p:sp>
      <p:pic>
        <p:nvPicPr>
          <p:cNvPr id="14" name="Picture 13" descr="7a7b90e5f56e640_puzzled.png"/>
          <p:cNvPicPr>
            <a:picLocks noChangeAspect="1"/>
          </p:cNvPicPr>
          <p:nvPr/>
        </p:nvPicPr>
        <p:blipFill>
          <a:blip r:embed="rId9"/>
          <a:stretch>
            <a:fillRect/>
          </a:stretch>
        </p:blipFill>
        <p:spPr>
          <a:xfrm>
            <a:off x="548640" y="1659717"/>
            <a:ext cx="877824" cy="964610"/>
          </a:xfrm>
          <a:prstGeom prst="rect">
            <a:avLst/>
          </a:prstGeom>
        </p:spPr>
      </p:pic>
      <p:sp>
        <p:nvSpPr>
          <p:cNvPr id="15" name="TextBox 14"/>
          <p:cNvSpPr txBox="1"/>
          <p:nvPr/>
        </p:nvSpPr>
        <p:spPr>
          <a:xfrm>
            <a:off x="548640" y="3006089"/>
            <a:ext cx="5257800" cy="79959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Is Boba </a:t>
            </a:r>
            <a:r>
              <a:rPr sz="2200" b="1">
                <a:solidFill>
                  <a:srgbClr val="B4237A"/>
                </a:solidFill>
                <a:latin typeface="Arial"/>
              </a:rPr>
              <a:t>correct</a:t>
            </a:r>
            <a:r>
              <a:rPr sz="2200" b="0">
                <a:solidFill>
                  <a:srgbClr val="17213A"/>
                </a:solidFill>
                <a:latin typeface="Arial"/>
              </a:rPr>
              <a:t>? Circle yes or no.</a:t>
            </a:r>
          </a:p>
        </p:txBody>
      </p:sp>
      <p:sp>
        <p:nvSpPr>
          <p:cNvPr id="16" name="TextBox 15"/>
          <p:cNvSpPr txBox="1"/>
          <p:nvPr/>
        </p:nvSpPr>
        <p:spPr>
          <a:xfrm>
            <a:off x="548640" y="3805681"/>
            <a:ext cx="5257800" cy="436372"/>
          </a:xfrm>
          <a:prstGeom prst="rect">
            <a:avLst/>
          </a:prstGeom>
          <a:noFill/>
        </p:spPr>
        <p:txBody>
          <a:bodyPr wrap="square" anchor="t" lIns="54864" rIns="54864" tIns="27432" bIns="27432">
            <a:spAutoFit/>
          </a:bodyPr>
          <a:lstStyle/>
          <a:p>
            <a:pPr algn="l">
              <a:lnSpc>
                <a:spcPct val="112000"/>
              </a:lnSpc>
            </a:pPr>
            <a:r>
              <a:rPr sz="2200" b="1">
                <a:solidFill>
                  <a:srgbClr val="B4237A"/>
                </a:solidFill>
                <a:latin typeface="Arial"/>
              </a:rPr>
              <a:t>Explain</a:t>
            </a:r>
            <a:r>
              <a:rPr sz="2200" b="0">
                <a:solidFill>
                  <a:srgbClr val="17213A"/>
                </a:solidFill>
                <a:latin typeface="Arial"/>
              </a:rPr>
              <a:t> Boba’s mistake.</a:t>
            </a:r>
          </a:p>
        </p:txBody>
      </p:sp>
      <p:sp>
        <p:nvSpPr>
          <p:cNvPr id="17" name="Rounded Rectangle 16"/>
          <p:cNvSpPr/>
          <p:nvPr/>
        </p:nvSpPr>
        <p:spPr>
          <a:xfrm>
            <a:off x="7315200" y="1737360"/>
            <a:ext cx="4251960" cy="1131570"/>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452360" y="1737360"/>
            <a:ext cx="3977639" cy="1131570"/>
          </a:xfrm>
          <a:prstGeom prst="rect">
            <a:avLst/>
          </a:prstGeom>
          <a:noFill/>
        </p:spPr>
        <p:txBody>
          <a:bodyPr wrap="square" anchor="ctr" lIns="54864" rIns="54864" tIns="27432" bIns="27432">
            <a:spAutoFit/>
          </a:bodyPr>
          <a:lstStyle/>
          <a:p>
            <a:pPr algn="l">
              <a:lnSpc>
                <a:spcPct val="112000"/>
              </a:lnSpc>
            </a:pPr>
            <a:r>
              <a:rPr sz="1800" b="0">
                <a:solidFill>
                  <a:srgbClr val="17213A"/>
                </a:solidFill>
                <a:latin typeface="Arial"/>
              </a:rPr>
              <a:t>“To work out 31 × 4, I do 30 × 4 = 120. Then I take away 4. So 31 × 4 = 116.”</a:t>
            </a:r>
          </a:p>
        </p:txBody>
      </p:sp>
      <p:pic>
        <p:nvPicPr>
          <p:cNvPr id="19" name="Picture 18" descr="7a7b90e5f56e640_puzzled.png"/>
          <p:cNvPicPr>
            <a:picLocks noChangeAspect="1"/>
          </p:cNvPicPr>
          <p:nvPr/>
        </p:nvPicPr>
        <p:blipFill>
          <a:blip r:embed="rId9"/>
          <a:stretch>
            <a:fillRect/>
          </a:stretch>
        </p:blipFill>
        <p:spPr>
          <a:xfrm>
            <a:off x="6309360" y="1659717"/>
            <a:ext cx="877824" cy="964610"/>
          </a:xfrm>
          <a:prstGeom prst="rect">
            <a:avLst/>
          </a:prstGeom>
        </p:spPr>
      </p:pic>
      <p:sp>
        <p:nvSpPr>
          <p:cNvPr id="20" name="TextBox 19"/>
          <p:cNvSpPr txBox="1"/>
          <p:nvPr/>
        </p:nvSpPr>
        <p:spPr>
          <a:xfrm>
            <a:off x="6309360" y="3006089"/>
            <a:ext cx="5257800" cy="79959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Is Boba </a:t>
            </a:r>
            <a:r>
              <a:rPr sz="2200" b="1">
                <a:solidFill>
                  <a:srgbClr val="B4237A"/>
                </a:solidFill>
                <a:latin typeface="Arial"/>
              </a:rPr>
              <a:t>correct</a:t>
            </a:r>
            <a:r>
              <a:rPr sz="2200" b="0">
                <a:solidFill>
                  <a:srgbClr val="17213A"/>
                </a:solidFill>
                <a:latin typeface="Arial"/>
              </a:rPr>
              <a:t>? Circle yes or no.</a:t>
            </a:r>
          </a:p>
        </p:txBody>
      </p:sp>
      <p:sp>
        <p:nvSpPr>
          <p:cNvPr id="21" name="TextBox 20"/>
          <p:cNvSpPr txBox="1"/>
          <p:nvPr/>
        </p:nvSpPr>
        <p:spPr>
          <a:xfrm>
            <a:off x="6309360" y="3805681"/>
            <a:ext cx="5257800" cy="436372"/>
          </a:xfrm>
          <a:prstGeom prst="rect">
            <a:avLst/>
          </a:prstGeom>
          <a:noFill/>
        </p:spPr>
        <p:txBody>
          <a:bodyPr wrap="square" anchor="t" lIns="54864" rIns="54864" tIns="27432" bIns="27432">
            <a:spAutoFit/>
          </a:bodyPr>
          <a:lstStyle/>
          <a:p>
            <a:pPr algn="l">
              <a:lnSpc>
                <a:spcPct val="112000"/>
              </a:lnSpc>
            </a:pPr>
            <a:r>
              <a:rPr sz="2200" b="1">
                <a:solidFill>
                  <a:srgbClr val="B4237A"/>
                </a:solidFill>
                <a:latin typeface="Arial"/>
              </a:rPr>
              <a:t>Explain</a:t>
            </a:r>
            <a:r>
              <a:rPr sz="2200" b="0">
                <a:solidFill>
                  <a:srgbClr val="17213A"/>
                </a:solidFill>
                <a:latin typeface="Arial"/>
              </a:rPr>
              <a:t> Boba’s mistake.</a:t>
            </a:r>
          </a:p>
        </p:txBody>
      </p:sp>
      <p:sp>
        <p:nvSpPr>
          <p:cNvPr id="22" name="Rounded Rectangle 21"/>
          <p:cNvSpPr/>
          <p:nvPr/>
        </p:nvSpPr>
        <p:spPr>
          <a:xfrm>
            <a:off x="548640" y="4287773"/>
            <a:ext cx="5257800" cy="15494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000" b="1">
                <a:solidFill>
                  <a:srgbClr val="C00000"/>
                </a:solidFill>
                <a:latin typeface="Arial"/>
              </a:rPr>
              <a:t>No</a:t>
            </a:r>
          </a:p>
          <a:p>
            <a:pPr algn="l"/>
            <a:r>
              <a:rPr sz="2000" b="1">
                <a:solidFill>
                  <a:srgbClr val="C00000"/>
                </a:solidFill>
                <a:latin typeface="Arial"/>
              </a:rPr>
              <a:t>No. 41 is one more than 40, so Boba should add 6, not take it away. 41 × 6 = 246.</a:t>
            </a:r>
          </a:p>
        </p:txBody>
      </p:sp>
      <p:sp>
        <p:nvSpPr>
          <p:cNvPr id="23" name="Rounded Rectangle 22"/>
          <p:cNvSpPr/>
          <p:nvPr/>
        </p:nvSpPr>
        <p:spPr>
          <a:xfrm>
            <a:off x="6309360" y="4287773"/>
            <a:ext cx="5257800" cy="15494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000" b="1">
                <a:solidFill>
                  <a:srgbClr val="C00000"/>
                </a:solidFill>
                <a:latin typeface="Arial"/>
              </a:rPr>
              <a:t>No</a:t>
            </a:r>
          </a:p>
          <a:p>
            <a:pPr algn="l"/>
            <a:r>
              <a:rPr sz="2000" b="1">
                <a:solidFill>
                  <a:srgbClr val="C00000"/>
                </a:solidFill>
                <a:latin typeface="Arial"/>
              </a:rPr>
              <a:t>No. 31 is one more than 30, so Boba should add 4, not take it away. 31 × 4 = 124.</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500"/>
                                        <p:tgtEl>
                                          <p:spTgt spid="22"/>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3"/>
                                        </p:tgtEl>
                                        <p:attrNameLst>
                                          <p:attrName>style.visibility</p:attrName>
                                        </p:attrNameLst>
                                      </p:cBhvr>
                                      <p:to>
                                        <p:strVal val="visible"/>
                                      </p:to>
                                    </p:set>
                                    <p:animEffect transition="in" filter="fade">
                                      <p:cBhvr>
                                        <p:cTn id="10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Multiplication and division B · Step 15 · question 6</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150.mp4" descr="Countdown timer, 2:3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6 of 8</a:t>
            </a:r>
          </a:p>
        </p:txBody>
      </p:sp>
      <p:sp>
        <p:nvSpPr>
          <p:cNvPr id="12" name="Rounded Rectangle 11"/>
          <p:cNvSpPr/>
          <p:nvPr/>
        </p:nvSpPr>
        <p:spPr>
          <a:xfrm>
            <a:off x="1554480" y="1737360"/>
            <a:ext cx="4251960" cy="941069"/>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691640" y="1737360"/>
            <a:ext cx="3977639" cy="941069"/>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“Tommy: 15 × 8 = 100 because 30 × 4 = 120.”</a:t>
            </a:r>
          </a:p>
        </p:txBody>
      </p:sp>
      <p:pic>
        <p:nvPicPr>
          <p:cNvPr id="14" name="Picture 13" descr="7a7b90e5f56e640_puzzled.png"/>
          <p:cNvPicPr>
            <a:picLocks noChangeAspect="1"/>
          </p:cNvPicPr>
          <p:nvPr/>
        </p:nvPicPr>
        <p:blipFill>
          <a:blip r:embed="rId9"/>
          <a:stretch>
            <a:fillRect/>
          </a:stretch>
        </p:blipFill>
        <p:spPr>
          <a:xfrm>
            <a:off x="548640" y="1659717"/>
            <a:ext cx="877824" cy="964610"/>
          </a:xfrm>
          <a:prstGeom prst="rect">
            <a:avLst/>
          </a:prstGeom>
        </p:spPr>
      </p:pic>
      <p:sp>
        <p:nvSpPr>
          <p:cNvPr id="15" name="TextBox 14"/>
          <p:cNvSpPr txBox="1"/>
          <p:nvPr/>
        </p:nvSpPr>
        <p:spPr>
          <a:xfrm>
            <a:off x="548640" y="2815590"/>
            <a:ext cx="5257800" cy="93167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Is Tommy </a:t>
            </a:r>
            <a:r>
              <a:rPr sz="2600" b="1">
                <a:solidFill>
                  <a:srgbClr val="B4237A"/>
                </a:solidFill>
                <a:latin typeface="Arial"/>
              </a:rPr>
              <a:t>correct</a:t>
            </a:r>
            <a:r>
              <a:rPr sz="2600" b="0">
                <a:solidFill>
                  <a:srgbClr val="17213A"/>
                </a:solidFill>
                <a:latin typeface="Arial"/>
              </a:rPr>
              <a:t>? Circle yes or no.</a:t>
            </a:r>
          </a:p>
        </p:txBody>
      </p:sp>
      <p:sp>
        <p:nvSpPr>
          <p:cNvPr id="16" name="TextBox 15"/>
          <p:cNvSpPr txBox="1"/>
          <p:nvPr/>
        </p:nvSpPr>
        <p:spPr>
          <a:xfrm>
            <a:off x="548640" y="3747262"/>
            <a:ext cx="5257800" cy="502412"/>
          </a:xfrm>
          <a:prstGeom prst="rect">
            <a:avLst/>
          </a:prstGeom>
          <a:noFill/>
        </p:spPr>
        <p:txBody>
          <a:bodyPr wrap="square" anchor="t" lIns="54864" rIns="54864" tIns="27432" bIns="27432">
            <a:spAutoFit/>
          </a:bodyPr>
          <a:lstStyle/>
          <a:p>
            <a:pPr algn="l">
              <a:lnSpc>
                <a:spcPct val="112000"/>
              </a:lnSpc>
            </a:pPr>
            <a:r>
              <a:rPr sz="2600" b="1">
                <a:solidFill>
                  <a:srgbClr val="B4237A"/>
                </a:solidFill>
                <a:latin typeface="Arial"/>
              </a:rPr>
              <a:t>Explain</a:t>
            </a:r>
            <a:r>
              <a:rPr sz="2600" b="0">
                <a:solidFill>
                  <a:srgbClr val="17213A"/>
                </a:solidFill>
                <a:latin typeface="Arial"/>
              </a:rPr>
              <a:t> how you know.</a:t>
            </a:r>
          </a:p>
        </p:txBody>
      </p:sp>
      <p:sp>
        <p:nvSpPr>
          <p:cNvPr id="17" name="Rounded Rectangle 16"/>
          <p:cNvSpPr/>
          <p:nvPr/>
        </p:nvSpPr>
        <p:spPr>
          <a:xfrm>
            <a:off x="7315200" y="1737360"/>
            <a:ext cx="4251960" cy="941069"/>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452360" y="1737360"/>
            <a:ext cx="3977639" cy="941069"/>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“Tommy: 15 × 8 = 120 because 30 × 4 = 120.”</a:t>
            </a:r>
          </a:p>
        </p:txBody>
      </p:sp>
      <p:pic>
        <p:nvPicPr>
          <p:cNvPr id="19" name="Picture 18" descr="7a7b90e5f56e640_puzzled.png"/>
          <p:cNvPicPr>
            <a:picLocks noChangeAspect="1"/>
          </p:cNvPicPr>
          <p:nvPr/>
        </p:nvPicPr>
        <p:blipFill>
          <a:blip r:embed="rId9"/>
          <a:stretch>
            <a:fillRect/>
          </a:stretch>
        </p:blipFill>
        <p:spPr>
          <a:xfrm>
            <a:off x="6309360" y="1659717"/>
            <a:ext cx="877824" cy="964610"/>
          </a:xfrm>
          <a:prstGeom prst="rect">
            <a:avLst/>
          </a:prstGeom>
        </p:spPr>
      </p:pic>
      <p:sp>
        <p:nvSpPr>
          <p:cNvPr id="20" name="TextBox 19"/>
          <p:cNvSpPr txBox="1"/>
          <p:nvPr/>
        </p:nvSpPr>
        <p:spPr>
          <a:xfrm>
            <a:off x="6309360" y="2815590"/>
            <a:ext cx="5257800" cy="93167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Is Tommy </a:t>
            </a:r>
            <a:r>
              <a:rPr sz="2600" b="1">
                <a:solidFill>
                  <a:srgbClr val="B4237A"/>
                </a:solidFill>
                <a:latin typeface="Arial"/>
              </a:rPr>
              <a:t>correct</a:t>
            </a:r>
            <a:r>
              <a:rPr sz="2600" b="0">
                <a:solidFill>
                  <a:srgbClr val="17213A"/>
                </a:solidFill>
                <a:latin typeface="Arial"/>
              </a:rPr>
              <a:t>? Circle yes or no.</a:t>
            </a:r>
          </a:p>
        </p:txBody>
      </p:sp>
      <p:sp>
        <p:nvSpPr>
          <p:cNvPr id="21" name="TextBox 20"/>
          <p:cNvSpPr txBox="1"/>
          <p:nvPr/>
        </p:nvSpPr>
        <p:spPr>
          <a:xfrm>
            <a:off x="6309360" y="3747262"/>
            <a:ext cx="5257800" cy="502412"/>
          </a:xfrm>
          <a:prstGeom prst="rect">
            <a:avLst/>
          </a:prstGeom>
          <a:noFill/>
        </p:spPr>
        <p:txBody>
          <a:bodyPr wrap="square" anchor="t" lIns="54864" rIns="54864" tIns="27432" bIns="27432">
            <a:spAutoFit/>
          </a:bodyPr>
          <a:lstStyle/>
          <a:p>
            <a:pPr algn="l">
              <a:lnSpc>
                <a:spcPct val="112000"/>
              </a:lnSpc>
            </a:pPr>
            <a:r>
              <a:rPr sz="2600" b="1">
                <a:solidFill>
                  <a:srgbClr val="B4237A"/>
                </a:solidFill>
                <a:latin typeface="Arial"/>
              </a:rPr>
              <a:t>Explain</a:t>
            </a:r>
            <a:r>
              <a:rPr sz="2600" b="0">
                <a:solidFill>
                  <a:srgbClr val="17213A"/>
                </a:solidFill>
                <a:latin typeface="Arial"/>
              </a:rPr>
              <a:t> how you know.</a:t>
            </a:r>
          </a:p>
        </p:txBody>
      </p:sp>
      <p:sp>
        <p:nvSpPr>
          <p:cNvPr id="22" name="Rounded Rectangle 21"/>
          <p:cNvSpPr/>
          <p:nvPr/>
        </p:nvSpPr>
        <p:spPr>
          <a:xfrm>
            <a:off x="548640" y="4295394"/>
            <a:ext cx="5257800" cy="10871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No</a:t>
            </a:r>
          </a:p>
          <a:p>
            <a:pPr algn="l"/>
            <a:r>
              <a:rPr sz="2600" b="1">
                <a:solidFill>
                  <a:srgbClr val="C00000"/>
                </a:solidFill>
                <a:latin typeface="Arial"/>
              </a:rPr>
              <a:t>No. 15 × 8 = 120.</a:t>
            </a:r>
          </a:p>
        </p:txBody>
      </p:sp>
      <p:sp>
        <p:nvSpPr>
          <p:cNvPr id="23" name="Rounded Rectangle 22"/>
          <p:cNvSpPr/>
          <p:nvPr/>
        </p:nvSpPr>
        <p:spPr>
          <a:xfrm>
            <a:off x="6309360" y="4295394"/>
            <a:ext cx="5257800" cy="10871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Yes</a:t>
            </a:r>
          </a:p>
          <a:p>
            <a:pPr algn="l"/>
            <a:r>
              <a:rPr sz="2600" b="1">
                <a:solidFill>
                  <a:srgbClr val="C00000"/>
                </a:solidFill>
                <a:latin typeface="Arial"/>
              </a:rPr>
              <a:t>Yes. 15 × 8 = 120.</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500"/>
                                        <p:tgtEl>
                                          <p:spTgt spid="22"/>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3"/>
                                        </p:tgtEl>
                                        <p:attrNameLst>
                                          <p:attrName>style.visibility</p:attrName>
                                        </p:attrNameLst>
                                      </p:cBhvr>
                                      <p:to>
                                        <p:strVal val="visible"/>
                                      </p:to>
                                    </p:set>
                                    <p:animEffect transition="in" filter="fade">
                                      <p:cBhvr>
                                        <p:cTn id="10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Multiplication and division B · Step 15 · question 7</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180.mp4" descr="Countdown timer, 3: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7 of 8</a:t>
            </a:r>
          </a:p>
        </p:txBody>
      </p:sp>
      <p:sp>
        <p:nvSpPr>
          <p:cNvPr id="12" name="TextBox 11"/>
          <p:cNvSpPr txBox="1"/>
          <p:nvPr/>
        </p:nvSpPr>
        <p:spPr>
          <a:xfrm>
            <a:off x="548640" y="1737360"/>
            <a:ext cx="5257800" cy="136093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A baker makes </a:t>
            </a:r>
            <a:r>
              <a:rPr sz="2600" b="1">
                <a:solidFill>
                  <a:srgbClr val="B4237A"/>
                </a:solidFill>
                <a:latin typeface="Arial"/>
              </a:rPr>
              <a:t>25</a:t>
            </a:r>
            <a:r>
              <a:rPr sz="2600" b="0">
                <a:solidFill>
                  <a:srgbClr val="17213A"/>
                </a:solidFill>
                <a:latin typeface="Arial"/>
              </a:rPr>
              <a:t> cakes every hour for </a:t>
            </a:r>
            <a:r>
              <a:rPr sz="2600" b="1">
                <a:solidFill>
                  <a:srgbClr val="B4237A"/>
                </a:solidFill>
                <a:latin typeface="Arial"/>
              </a:rPr>
              <a:t>6</a:t>
            </a:r>
            <a:r>
              <a:rPr sz="2600" b="0">
                <a:solidFill>
                  <a:srgbClr val="17213A"/>
                </a:solidFill>
                <a:latin typeface="Arial"/>
              </a:rPr>
              <a:t> hours. She sells </a:t>
            </a:r>
            <a:r>
              <a:rPr sz="2600" b="1">
                <a:solidFill>
                  <a:srgbClr val="B4237A"/>
                </a:solidFill>
                <a:latin typeface="Arial"/>
              </a:rPr>
              <a:t>30</a:t>
            </a:r>
            <a:r>
              <a:rPr sz="2600" b="0">
                <a:solidFill>
                  <a:srgbClr val="17213A"/>
                </a:solidFill>
                <a:latin typeface="Arial"/>
              </a:rPr>
              <a:t> cakes.</a:t>
            </a:r>
          </a:p>
        </p:txBody>
      </p:sp>
      <p:sp>
        <p:nvSpPr>
          <p:cNvPr id="13" name="TextBox 12"/>
          <p:cNvSpPr txBox="1"/>
          <p:nvPr/>
        </p:nvSpPr>
        <p:spPr>
          <a:xfrm>
            <a:off x="548640" y="3098292"/>
            <a:ext cx="5257800" cy="93167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How many cakes are </a:t>
            </a:r>
            <a:r>
              <a:rPr sz="2600" b="1">
                <a:solidFill>
                  <a:srgbClr val="B4237A"/>
                </a:solidFill>
                <a:latin typeface="Arial"/>
              </a:rPr>
              <a:t>left</a:t>
            </a:r>
            <a:r>
              <a:rPr sz="2600" b="0">
                <a:solidFill>
                  <a:srgbClr val="17213A"/>
                </a:solidFill>
                <a:latin typeface="Arial"/>
              </a:rPr>
              <a:t>? ________</a:t>
            </a:r>
          </a:p>
        </p:txBody>
      </p:sp>
      <p:sp>
        <p:nvSpPr>
          <p:cNvPr id="14" name="TextBox 13"/>
          <p:cNvSpPr txBox="1"/>
          <p:nvPr/>
        </p:nvSpPr>
        <p:spPr>
          <a:xfrm>
            <a:off x="6309360" y="1737360"/>
            <a:ext cx="5257800" cy="136093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A baker makes </a:t>
            </a:r>
            <a:r>
              <a:rPr sz="2600" b="1">
                <a:solidFill>
                  <a:srgbClr val="B4237A"/>
                </a:solidFill>
                <a:latin typeface="Arial"/>
              </a:rPr>
              <a:t>25</a:t>
            </a:r>
            <a:r>
              <a:rPr sz="2600" b="0">
                <a:solidFill>
                  <a:srgbClr val="17213A"/>
                </a:solidFill>
                <a:latin typeface="Arial"/>
              </a:rPr>
              <a:t> cakes every hour for </a:t>
            </a:r>
            <a:r>
              <a:rPr sz="2600" b="1">
                <a:solidFill>
                  <a:srgbClr val="B4237A"/>
                </a:solidFill>
                <a:latin typeface="Arial"/>
              </a:rPr>
              <a:t>9</a:t>
            </a:r>
            <a:r>
              <a:rPr sz="2600" b="0">
                <a:solidFill>
                  <a:srgbClr val="17213A"/>
                </a:solidFill>
                <a:latin typeface="Arial"/>
              </a:rPr>
              <a:t> hours. She sells </a:t>
            </a:r>
            <a:r>
              <a:rPr sz="2600" b="1">
                <a:solidFill>
                  <a:srgbClr val="B4237A"/>
                </a:solidFill>
                <a:latin typeface="Arial"/>
              </a:rPr>
              <a:t>40</a:t>
            </a:r>
            <a:r>
              <a:rPr sz="2600" b="0">
                <a:solidFill>
                  <a:srgbClr val="17213A"/>
                </a:solidFill>
                <a:latin typeface="Arial"/>
              </a:rPr>
              <a:t> cakes.</a:t>
            </a:r>
          </a:p>
        </p:txBody>
      </p:sp>
      <p:sp>
        <p:nvSpPr>
          <p:cNvPr id="15" name="TextBox 14"/>
          <p:cNvSpPr txBox="1"/>
          <p:nvPr/>
        </p:nvSpPr>
        <p:spPr>
          <a:xfrm>
            <a:off x="6309360" y="3098292"/>
            <a:ext cx="5257800" cy="93167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How many cakes are </a:t>
            </a:r>
            <a:r>
              <a:rPr sz="2600" b="1">
                <a:solidFill>
                  <a:srgbClr val="B4237A"/>
                </a:solidFill>
                <a:latin typeface="Arial"/>
              </a:rPr>
              <a:t>left</a:t>
            </a:r>
            <a:r>
              <a:rPr sz="2600" b="0">
                <a:solidFill>
                  <a:srgbClr val="17213A"/>
                </a:solidFill>
                <a:latin typeface="Arial"/>
              </a:rPr>
              <a:t>? ________</a:t>
            </a:r>
          </a:p>
        </p:txBody>
      </p:sp>
      <p:sp>
        <p:nvSpPr>
          <p:cNvPr id="16" name="Rounded Rectangle 15"/>
          <p:cNvSpPr/>
          <p:nvPr/>
        </p:nvSpPr>
        <p:spPr>
          <a:xfrm>
            <a:off x="548640" y="4075683"/>
            <a:ext cx="5257800" cy="6578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120</a:t>
            </a:r>
          </a:p>
        </p:txBody>
      </p:sp>
      <p:sp>
        <p:nvSpPr>
          <p:cNvPr id="17" name="Rounded Rectangle 16"/>
          <p:cNvSpPr/>
          <p:nvPr/>
        </p:nvSpPr>
        <p:spPr>
          <a:xfrm>
            <a:off x="6309360" y="4075683"/>
            <a:ext cx="5257800" cy="6578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185</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6"/>
                                        </p:tgtEl>
                                        <p:attrNameLst>
                                          <p:attrName>style.visibility</p:attrName>
                                        </p:attrNameLst>
                                      </p:cBhvr>
                                      <p:to>
                                        <p:strVal val="visible"/>
                                      </p:to>
                                    </p:set>
                                    <p:animEffect transition="in" filter="fade">
                                      <p:cBhvr>
                                        <p:cTn id="103" dur="500"/>
                                        <p:tgtEl>
                                          <p:spTgt spid="16"/>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17"/>
                                        </p:tgtEl>
                                        <p:attrNameLst>
                                          <p:attrName>style.visibility</p:attrName>
                                        </p:attrNameLst>
                                      </p:cBhvr>
                                      <p:to>
                                        <p:strVal val="visible"/>
                                      </p:to>
                                    </p:set>
                                    <p:animEffect transition="in" filter="fade">
                                      <p:cBhvr>
                                        <p:cTn id="10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Multiplication and division B · Step 15 · question 8</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240.mp4" descr="Countdown timer, 4: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8 of 8</a:t>
            </a:r>
          </a:p>
        </p:txBody>
      </p:sp>
      <p:sp>
        <p:nvSpPr>
          <p:cNvPr id="12" name="TextBox 11"/>
          <p:cNvSpPr txBox="1"/>
          <p:nvPr/>
        </p:nvSpPr>
        <p:spPr>
          <a:xfrm>
            <a:off x="548640" y="1737360"/>
            <a:ext cx="5257800" cy="50241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Write </a:t>
            </a:r>
            <a:r>
              <a:rPr sz="1300" b="1">
                <a:solidFill>
                  <a:srgbClr val="B4237A"/>
                </a:solidFill>
                <a:latin typeface="Arial"/>
              </a:rPr>
              <a:t>three different calculations</a:t>
            </a:r>
            <a:r>
              <a:rPr sz="1300" b="0">
                <a:solidFill>
                  <a:srgbClr val="17213A"/>
                </a:solidFill>
                <a:latin typeface="Arial"/>
              </a:rPr>
              <a:t> that you could use to work out </a:t>
            </a:r>
            <a:r>
              <a:rPr sz="1300" b="1">
                <a:solidFill>
                  <a:srgbClr val="B4237A"/>
                </a:solidFill>
                <a:latin typeface="Arial"/>
              </a:rPr>
              <a:t>17 × 5</a:t>
            </a:r>
            <a:r>
              <a:rPr sz="1300" b="0">
                <a:solidFill>
                  <a:srgbClr val="17213A"/>
                </a:solidFill>
                <a:latin typeface="Arial"/>
              </a:rPr>
              <a:t>. Each must make </a:t>
            </a:r>
            <a:r>
              <a:rPr sz="1300" b="1">
                <a:solidFill>
                  <a:srgbClr val="B4237A"/>
                </a:solidFill>
                <a:latin typeface="Arial"/>
              </a:rPr>
              <a:t>85</a:t>
            </a:r>
            <a:r>
              <a:rPr sz="1300" b="0">
                <a:solidFill>
                  <a:srgbClr val="17213A"/>
                </a:solidFill>
                <a:latin typeface="Arial"/>
              </a:rPr>
              <a:t>.</a:t>
            </a:r>
          </a:p>
        </p:txBody>
      </p:sp>
      <p:sp>
        <p:nvSpPr>
          <p:cNvPr id="13" name="TextBox 12"/>
          <p:cNvSpPr txBox="1"/>
          <p:nvPr/>
        </p:nvSpPr>
        <p:spPr>
          <a:xfrm>
            <a:off x="6309360" y="1737360"/>
            <a:ext cx="5257800" cy="50241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Write </a:t>
            </a:r>
            <a:r>
              <a:rPr sz="1300" b="1">
                <a:solidFill>
                  <a:srgbClr val="B4237A"/>
                </a:solidFill>
                <a:latin typeface="Arial"/>
              </a:rPr>
              <a:t>three different calculations</a:t>
            </a:r>
            <a:r>
              <a:rPr sz="1300" b="0">
                <a:solidFill>
                  <a:srgbClr val="17213A"/>
                </a:solidFill>
                <a:latin typeface="Arial"/>
              </a:rPr>
              <a:t> that you could use to work out </a:t>
            </a:r>
            <a:r>
              <a:rPr sz="1300" b="1">
                <a:solidFill>
                  <a:srgbClr val="B4237A"/>
                </a:solidFill>
                <a:latin typeface="Arial"/>
              </a:rPr>
              <a:t>45 × 5</a:t>
            </a:r>
            <a:r>
              <a:rPr sz="1300" b="0">
                <a:solidFill>
                  <a:srgbClr val="17213A"/>
                </a:solidFill>
                <a:latin typeface="Arial"/>
              </a:rPr>
              <a:t>. Each must make </a:t>
            </a:r>
            <a:r>
              <a:rPr sz="1300" b="1">
                <a:solidFill>
                  <a:srgbClr val="B4237A"/>
                </a:solidFill>
                <a:latin typeface="Arial"/>
              </a:rPr>
              <a:t>225</a:t>
            </a:r>
            <a:r>
              <a:rPr sz="1300" b="0">
                <a:solidFill>
                  <a:srgbClr val="17213A"/>
                </a:solidFill>
                <a:latin typeface="Arial"/>
              </a:rPr>
              <a:t>.</a:t>
            </a:r>
          </a:p>
        </p:txBody>
      </p:sp>
      <p:sp>
        <p:nvSpPr>
          <p:cNvPr id="14" name="Rounded Rectangle 13"/>
          <p:cNvSpPr/>
          <p:nvPr/>
        </p:nvSpPr>
        <p:spPr>
          <a:xfrm>
            <a:off x="548640" y="2285492"/>
            <a:ext cx="5257800" cy="4267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200" b="1">
                <a:solidFill>
                  <a:srgbClr val="C00000"/>
                </a:solidFill>
                <a:latin typeface="Arial"/>
              </a:rPr>
              <a:t>for example 17 × 10 ÷ 2; 10 × 5 + 7 × 5; 17 × 100 ÷ 20</a:t>
            </a:r>
          </a:p>
        </p:txBody>
      </p:sp>
      <p:sp>
        <p:nvSpPr>
          <p:cNvPr id="15" name="Rounded Rectangle 14"/>
          <p:cNvSpPr/>
          <p:nvPr/>
        </p:nvSpPr>
        <p:spPr>
          <a:xfrm>
            <a:off x="6309360" y="2285492"/>
            <a:ext cx="5257800" cy="4267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200" b="1">
                <a:solidFill>
                  <a:srgbClr val="C00000"/>
                </a:solidFill>
                <a:latin typeface="Arial"/>
              </a:rPr>
              <a:t>for example 45 × 10 ÷ 2; 40 × 5 + 5 × 5; 45 × 100 ÷ 20</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fade">
                                      <p:cBhvr>
                                        <p:cTn id="103" dur="500"/>
                                        <p:tgtEl>
                                          <p:spTgt spid="14"/>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15"/>
                                        </p:tgtEl>
                                        <p:attrNameLst>
                                          <p:attrName>style.visibility</p:attrName>
                                        </p:attrNameLst>
                                      </p:cBhvr>
                                      <p:to>
                                        <p:strVal val="visible"/>
                                      </p:to>
                                    </p:set>
                                    <p:animEffect transition="in" filter="fade">
                                      <p:cBhvr>
                                        <p:cTn id="10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Multiplication and division B · Step 15</a:t>
            </a:r>
          </a:p>
        </p:txBody>
      </p:sp>
      <p:sp>
        <p:nvSpPr>
          <p:cNvPr id="5" name="TextBox 4"/>
          <p:cNvSpPr txBox="1"/>
          <p:nvPr/>
        </p:nvSpPr>
        <p:spPr>
          <a:xfrm>
            <a:off x="640080" y="731520"/>
            <a:ext cx="10972800" cy="731520"/>
          </a:xfrm>
          <a:prstGeom prst="rect">
            <a:avLst/>
          </a:prstGeom>
          <a:noFill/>
        </p:spPr>
        <p:txBody>
          <a:bodyPr wrap="square" anchor="t" lIns="54864" rIns="54864" tIns="27432" bIns="27432">
            <a:spAutoFit/>
          </a:bodyPr>
          <a:lstStyle/>
          <a:p>
            <a:pPr algn="l">
              <a:lnSpc>
                <a:spcPct val="112000"/>
              </a:lnSpc>
            </a:pPr>
            <a:r>
              <a:rPr sz="3800" b="1">
                <a:solidFill>
                  <a:srgbClr val="0F766E"/>
                </a:solidFill>
                <a:latin typeface="Dreaming Outloud Pro"/>
              </a:rPr>
              <a:t>Independent application</a:t>
            </a:r>
          </a:p>
        </p:txBody>
      </p:sp>
      <p:pic>
        <p:nvPicPr>
          <p:cNvPr id="6" name="timer_1200.mp4" descr="Countdown timer, 20:00. Click to start.">
            <a:hlinkClick r:id="" action="ppaction://media"/>
          </p:cNvPr>
          <p:cNvPicPr>
            <a:picLocks noChangeAspect="1"/>
          </p:cNvPicPr>
          <p:nvPr>
            <a:videoFile r:link="rId5"/>
            <p:extLst>
              <p:ext uri="{DAA4B4D4-6D71-4841-9C94-3DE7FCFB9230}">
                <p14:media xmlns:p14="http://schemas.microsoft.com/office/powerpoint/2010/main" r:embed="rId4"/>
              </p:ext>
            </p:extLst>
          </p:nvPr>
        </p:nvPicPr>
        <p:blipFill>
          <a:blip r:embed="rId6"/>
          <a:stretch>
            <a:fillRect/>
          </a:stretch>
        </p:blipFill>
        <p:spPr>
          <a:xfrm>
            <a:off x="731520" y="1691640"/>
            <a:ext cx="4937760" cy="1728216"/>
          </a:xfrm>
          <a:prstGeom prst="rect">
            <a:avLst/>
          </a:prstGeom>
        </p:spPr>
      </p:pic>
      <p:sp>
        <p:nvSpPr>
          <p:cNvPr id="7" name="TextBox 6"/>
          <p:cNvSpPr txBox="1"/>
          <p:nvPr/>
        </p:nvSpPr>
        <p:spPr>
          <a:xfrm>
            <a:off x="731520" y="3520440"/>
            <a:ext cx="5120640" cy="548640"/>
          </a:xfrm>
          <a:prstGeom prst="rect">
            <a:avLst/>
          </a:prstGeom>
          <a:noFill/>
        </p:spPr>
        <p:txBody>
          <a:bodyPr wrap="square" anchor="t" lIns="54864" rIns="54864" tIns="27432" bIns="27432">
            <a:spAutoFit/>
          </a:bodyPr>
          <a:lstStyle/>
          <a:p>
            <a:pPr algn="l">
              <a:lnSpc>
                <a:spcPct val="112000"/>
              </a:lnSpc>
            </a:pPr>
            <a:r>
              <a:rPr sz="2400" b="0">
                <a:solidFill>
                  <a:srgbClr val="17213A"/>
                </a:solidFill>
                <a:latin typeface="Dreaming Outloud Pro"/>
              </a:rPr>
              <a:t>Use the Step 15 worksheet.</a:t>
            </a:r>
          </a:p>
        </p:txBody>
      </p:sp>
      <p:sp>
        <p:nvSpPr>
          <p:cNvPr id="8" name="TextBox 7"/>
          <p:cNvSpPr txBox="1"/>
          <p:nvPr/>
        </p:nvSpPr>
        <p:spPr>
          <a:xfrm>
            <a:off x="731520" y="4069080"/>
            <a:ext cx="5120640" cy="548640"/>
          </a:xfrm>
          <a:prstGeom prst="rect">
            <a:avLst/>
          </a:prstGeom>
          <a:noFill/>
        </p:spPr>
        <p:txBody>
          <a:bodyPr wrap="square" anchor="t" lIns="54864" rIns="54864" tIns="27432" bIns="27432">
            <a:spAutoFit/>
          </a:bodyPr>
          <a:lstStyle/>
          <a:p>
            <a:pPr algn="l">
              <a:lnSpc>
                <a:spcPct val="112000"/>
              </a:lnSpc>
            </a:pPr>
            <a:r>
              <a:rPr sz="2400" b="1">
                <a:solidFill>
                  <a:srgbClr val="B4237A"/>
                </a:solidFill>
                <a:latin typeface="Dreaming Outloud Pro"/>
              </a:rPr>
              <a:t>Finished? Try the challenge.</a:t>
            </a:r>
          </a:p>
        </p:txBody>
      </p:sp>
      <p:sp>
        <p:nvSpPr>
          <p:cNvPr id="9" name="Rounded Rectangle 8"/>
          <p:cNvSpPr/>
          <p:nvPr/>
        </p:nvSpPr>
        <p:spPr>
          <a:xfrm>
            <a:off x="6035040" y="1554480"/>
            <a:ext cx="5577840" cy="2514600"/>
          </a:xfrm>
          <a:prstGeom prst="roundRect">
            <a:avLst>
              <a:gd name="adj" fmla="val 12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172200" y="1645920"/>
            <a:ext cx="1920240" cy="502920"/>
          </a:xfrm>
          <a:prstGeom prst="roundRect">
            <a:avLst>
              <a:gd name="adj" fmla="val 35000"/>
            </a:avLst>
          </a:prstGeom>
          <a:solidFill>
            <a:srgbClr val="FFFFFF"/>
          </a:solidFill>
          <a:ln w="381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800" b="1">
                <a:solidFill>
                  <a:srgbClr val="17213A"/>
                </a:solidFill>
                <a:latin typeface="Dreaming Outloud Pro"/>
              </a:rPr>
              <a:t>Challenge</a:t>
            </a:r>
          </a:p>
        </p:txBody>
      </p:sp>
      <p:sp>
        <p:nvSpPr>
          <p:cNvPr id="11" name="TextBox 10"/>
          <p:cNvSpPr txBox="1"/>
          <p:nvPr/>
        </p:nvSpPr>
        <p:spPr>
          <a:xfrm>
            <a:off x="6172200" y="2148840"/>
            <a:ext cx="5303520" cy="1874519"/>
          </a:xfrm>
          <a:prstGeom prst="rect">
            <a:avLst/>
          </a:prstGeom>
          <a:noFill/>
        </p:spPr>
        <p:txBody>
          <a:bodyPr wrap="square" anchor="t" lIns="54864" rIns="54864" tIns="27432" bIns="27432">
            <a:spAutoFit/>
          </a:bodyPr>
          <a:lstStyle/>
          <a:p>
            <a:pPr algn="l">
              <a:lnSpc>
                <a:spcPct val="112000"/>
              </a:lnSpc>
            </a:pPr>
            <a:r>
              <a:rPr sz="2000" b="0">
                <a:solidFill>
                  <a:srgbClr val="17213A"/>
                </a:solidFill>
                <a:latin typeface="Arial"/>
              </a:rPr>
              <a:t>Write </a:t>
            </a:r>
            <a:r>
              <a:rPr sz="2000" b="1">
                <a:solidFill>
                  <a:srgbClr val="B4237A"/>
                </a:solidFill>
                <a:latin typeface="Arial"/>
              </a:rPr>
              <a:t>&lt;</a:t>
            </a:r>
            <a:r>
              <a:rPr sz="2000" b="0">
                <a:solidFill>
                  <a:srgbClr val="17213A"/>
                </a:solidFill>
                <a:latin typeface="Arial"/>
              </a:rPr>
              <a:t>, </a:t>
            </a:r>
            <a:r>
              <a:rPr sz="2000" b="1">
                <a:solidFill>
                  <a:srgbClr val="B4237A"/>
                </a:solidFill>
                <a:latin typeface="Arial"/>
              </a:rPr>
              <a:t>&gt;</a:t>
            </a:r>
            <a:r>
              <a:rPr sz="2000" b="0">
                <a:solidFill>
                  <a:srgbClr val="17213A"/>
                </a:solidFill>
                <a:latin typeface="Arial"/>
              </a:rPr>
              <a:t> or </a:t>
            </a:r>
            <a:r>
              <a:rPr sz="2000" b="1">
                <a:solidFill>
                  <a:srgbClr val="B4237A"/>
                </a:solidFill>
                <a:latin typeface="Arial"/>
              </a:rPr>
              <a:t>=</a:t>
            </a:r>
            <a:r>
              <a:rPr sz="2000" b="0">
                <a:solidFill>
                  <a:srgbClr val="17213A"/>
                </a:solidFill>
                <a:latin typeface="Arial"/>
              </a:rPr>
              <a:t> in each box.</a:t>
            </a:r>
          </a:p>
          <a:p>
            <a:pPr algn="l">
              <a:lnSpc>
                <a:spcPct val="112000"/>
              </a:lnSpc>
            </a:pPr>
            <a:r>
              <a:rPr sz="2000" b="0">
                <a:solidFill>
                  <a:srgbClr val="17213A"/>
                </a:solidFill>
                <a:latin typeface="Arial"/>
              </a:rPr>
              <a:t>a) 36 × 9 ____ 36 × 10 − 36</a:t>
            </a:r>
          </a:p>
          <a:p>
            <a:pPr algn="l">
              <a:lnSpc>
                <a:spcPct val="112000"/>
              </a:lnSpc>
            </a:pPr>
            <a:r>
              <a:rPr sz="2000" b="0">
                <a:solidFill>
                  <a:srgbClr val="17213A"/>
                </a:solidFill>
                <a:latin typeface="Arial"/>
              </a:rPr>
              <a:t>b) 46 × 5 ____ 460 ÷ 2 + 7</a:t>
            </a:r>
          </a:p>
          <a:p>
            <a:pPr algn="l">
              <a:lnSpc>
                <a:spcPct val="112000"/>
              </a:lnSpc>
            </a:pPr>
            <a:r>
              <a:rPr sz="2000" b="0">
                <a:solidFill>
                  <a:srgbClr val="17213A"/>
                </a:solidFill>
                <a:latin typeface="Arial"/>
              </a:rPr>
              <a:t>c) 36 × 99 ____ 36 × 100 − 72</a:t>
            </a:r>
          </a:p>
        </p:txBody>
      </p:sp>
      <p:sp>
        <p:nvSpPr>
          <p:cNvPr id="12" name="Rounded Rectangle 11"/>
          <p:cNvSpPr/>
          <p:nvPr/>
        </p:nvSpPr>
        <p:spPr>
          <a:xfrm>
            <a:off x="6035040" y="4206240"/>
            <a:ext cx="5577840" cy="61468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000" b="1">
                <a:solidFill>
                  <a:srgbClr val="C00000"/>
                </a:solidFill>
                <a:latin typeface="Arial"/>
              </a:rPr>
              <a:t>a) =   b) &lt;   c) &gt;</a:t>
            </a:r>
          </a:p>
        </p:txBody>
      </p:sp>
      <p:pic>
        <p:nvPicPr>
          <p:cNvPr id="13" name="Picture 12" descr="01230816a843640_teacher.png"/>
          <p:cNvPicPr>
            <a:picLocks noChangeAspect="1"/>
          </p:cNvPicPr>
          <p:nvPr/>
        </p:nvPicPr>
        <p:blipFill>
          <a:blip r:embed="rId7"/>
          <a:stretch>
            <a:fillRect/>
          </a:stretch>
        </p:blipFill>
        <p:spPr>
          <a:xfrm>
            <a:off x="640080" y="5369548"/>
            <a:ext cx="965606" cy="985531"/>
          </a:xfrm>
          <a:prstGeom prst="rect">
            <a:avLst/>
          </a:prstGeom>
        </p:spPr>
      </p:pic>
      <p:pic>
        <p:nvPicPr>
          <p:cNvPr id="14" name="Picture 13" descr="b9d4aa0cabc8640_cheer.png"/>
          <p:cNvPicPr>
            <a:picLocks noChangeAspect="1"/>
          </p:cNvPicPr>
          <p:nvPr/>
        </p:nvPicPr>
        <p:blipFill>
          <a:blip r:embed="rId8"/>
          <a:stretch>
            <a:fillRect/>
          </a:stretch>
        </p:blipFill>
        <p:spPr>
          <a:xfrm>
            <a:off x="2377440" y="5179763"/>
            <a:ext cx="965606" cy="1175316"/>
          </a:xfrm>
          <a:prstGeom prst="rect">
            <a:avLst/>
          </a:prstGeom>
        </p:spPr>
      </p:pic>
      <p:pic>
        <p:nvPicPr>
          <p:cNvPr id="15" name="Picture 14" descr="511143482526640_idea.png"/>
          <p:cNvPicPr>
            <a:picLocks noChangeAspect="1"/>
          </p:cNvPicPr>
          <p:nvPr/>
        </p:nvPicPr>
        <p:blipFill>
          <a:blip r:embed="rId9"/>
          <a:stretch>
            <a:fillRect/>
          </a:stretch>
        </p:blipFill>
        <p:spPr>
          <a:xfrm>
            <a:off x="4297680" y="5348783"/>
            <a:ext cx="965606" cy="1006296"/>
          </a:xfrm>
          <a:prstGeom prst="rect">
            <a:avLst/>
          </a:prstGeom>
        </p:spPr>
      </p:pic>
      <p:pic>
        <p:nvPicPr>
          <p:cNvPr id="16" name="Picture 15" descr="0d0600613f90640_writing.png"/>
          <p:cNvPicPr>
            <a:picLocks noChangeAspect="1"/>
          </p:cNvPicPr>
          <p:nvPr/>
        </p:nvPicPr>
        <p:blipFill>
          <a:blip r:embed="rId10"/>
          <a:stretch>
            <a:fillRect/>
          </a:stretch>
        </p:blipFill>
        <p:spPr>
          <a:xfrm>
            <a:off x="6400800" y="5365998"/>
            <a:ext cx="965606" cy="989081"/>
          </a:xfrm>
          <a:prstGeom prst="rect">
            <a:avLst/>
          </a:prstGeom>
        </p:spPr>
      </p:pic>
      <p:pic>
        <p:nvPicPr>
          <p:cNvPr id="17" name="Picture 16" descr="d0c21b00b584640_trophy.png"/>
          <p:cNvPicPr>
            <a:picLocks noChangeAspect="1"/>
          </p:cNvPicPr>
          <p:nvPr/>
        </p:nvPicPr>
        <p:blipFill>
          <a:blip r:embed="rId11"/>
          <a:stretch>
            <a:fillRect/>
          </a:stretch>
        </p:blipFill>
        <p:spPr>
          <a:xfrm>
            <a:off x="8321040" y="5348783"/>
            <a:ext cx="965606" cy="1006296"/>
          </a:xfrm>
          <a:prstGeom prst="rect">
            <a:avLst/>
          </a:prstGeom>
        </p:spPr>
      </p:pic>
      <p:pic>
        <p:nvPicPr>
          <p:cNvPr id="18" name="Picture 17" descr="d1a2481504b9640_stopwatch.png"/>
          <p:cNvPicPr>
            <a:picLocks noChangeAspect="1"/>
          </p:cNvPicPr>
          <p:nvPr/>
        </p:nvPicPr>
        <p:blipFill>
          <a:blip r:embed="rId12"/>
          <a:stretch>
            <a:fillRect/>
          </a:stretch>
        </p:blipFill>
        <p:spPr>
          <a:xfrm>
            <a:off x="10058400" y="5348783"/>
            <a:ext cx="965606" cy="1006296"/>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13" fill="hold">
                      <p:stCondLst>
                        <p:cond delay="indefinite"/>
                        <p:cond evt="onBegin" delay="0">
                          <p:tn val="99"/>
                        </p:cond>
                      </p:stCondLst>
                      <p:childTnLst>
                        <p:par>
                          <p:cTn id="114" fill="hold">
                            <p:stCondLst>
                              <p:cond delay="0"/>
                            </p:stCondLst>
                            <p:childTnLst>
                              <p:par>
                                <p:cTn id="101" presetID="0" presetClass="path" presetSubtype="0" repeatCount="indefinite" autoRev="1" fill="hold" nodeType="afterEffect">
                                  <p:stCondLst>
                                    <p:cond delay="0"/>
                                  </p:stCondLst>
                                  <p:childTnLst>
                                    <p:animMotion origin="layout" path="M 0 0 C 0.030 -0.070 0.090 -0.070 0.120 0 E" pathEditMode="relative" ptsTypes="AAAA">
                                      <p:cBhvr>
                                        <p:cTn id="102" dur="900" fill="hold"/>
                                        <p:tgtEl>
                                          <p:spTgt spid="13"/>
                                        </p:tgtEl>
                                        <p:attrNameLst>
                                          <p:attrName>ppt_x</p:attrName>
                                          <p:attrName>ppt_y</p:attrName>
                                        </p:attrNameLst>
                                      </p:cBhvr>
                                    </p:animMotion>
                                  </p:childTnLst>
                                </p:cTn>
                              </p:par>
                              <p:par>
                                <p:cTn id="103" presetID="0" presetClass="path" presetSubtype="0" repeatCount="indefinite" autoRev="1" fill="hold" nodeType="withEffect">
                                  <p:stCondLst>
                                    <p:cond delay="180"/>
                                  </p:stCondLst>
                                  <p:childTnLst>
                                    <p:animMotion origin="layout" path="M 0 0 C 0.035 -0.070 0.105 -0.070 0.140 0 E" pathEditMode="relative" ptsTypes="AAAA">
                                      <p:cBhvr>
                                        <p:cTn id="104" dur="1100" fill="hold"/>
                                        <p:tgtEl>
                                          <p:spTgt spid="14"/>
                                        </p:tgtEl>
                                        <p:attrNameLst>
                                          <p:attrName>ppt_x</p:attrName>
                                          <p:attrName>ppt_y</p:attrName>
                                        </p:attrNameLst>
                                      </p:cBhvr>
                                    </p:animMotion>
                                  </p:childTnLst>
                                </p:cTn>
                              </p:par>
                              <p:par>
                                <p:cTn id="105" presetID="0" presetClass="path" presetSubtype="0" repeatCount="indefinite" autoRev="1" fill="hold" nodeType="withEffect">
                                  <p:stCondLst>
                                    <p:cond delay="360"/>
                                  </p:stCondLst>
                                  <p:childTnLst>
                                    <p:animMotion origin="layout" path="M 0 0 C 0.030 -0.080 0.090 -0.080 0.120 0 E" pathEditMode="relative" ptsTypes="AAAA">
                                      <p:cBhvr>
                                        <p:cTn id="106" dur="1000" fill="hold"/>
                                        <p:tgtEl>
                                          <p:spTgt spid="15"/>
                                        </p:tgtEl>
                                        <p:attrNameLst>
                                          <p:attrName>ppt_x</p:attrName>
                                          <p:attrName>ppt_y</p:attrName>
                                        </p:attrNameLst>
                                      </p:cBhvr>
                                    </p:animMotion>
                                  </p:childTnLst>
                                </p:cTn>
                              </p:par>
                              <p:par>
                                <p:cTn id="107" presetID="0" presetClass="path" presetSubtype="0" repeatCount="indefinite" autoRev="1" fill="hold" nodeType="withEffect">
                                  <p:stCondLst>
                                    <p:cond delay="540"/>
                                  </p:stCondLst>
                                  <p:childTnLst>
                                    <p:animMotion origin="layout" path="M 0 0 C 0.035 -0.070 0.105 -0.070 0.140 0 E" pathEditMode="relative" ptsTypes="AAAA">
                                      <p:cBhvr>
                                        <p:cTn id="108" dur="1200" fill="hold"/>
                                        <p:tgtEl>
                                          <p:spTgt spid="16"/>
                                        </p:tgtEl>
                                        <p:attrNameLst>
                                          <p:attrName>ppt_x</p:attrName>
                                          <p:attrName>ppt_y</p:attrName>
                                        </p:attrNameLst>
                                      </p:cBhvr>
                                    </p:animMotion>
                                  </p:childTnLst>
                                </p:cTn>
                              </p:par>
                              <p:par>
                                <p:cTn id="109" presetID="0" presetClass="path" presetSubtype="0" repeatCount="indefinite" autoRev="1" fill="hold" nodeType="withEffect">
                                  <p:stCondLst>
                                    <p:cond delay="720"/>
                                  </p:stCondLst>
                                  <p:childTnLst>
                                    <p:animMotion origin="layout" path="M 0 0 C 0.025 -0.080 0.075 -0.080 0.100 0 E" pathEditMode="relative" ptsTypes="AAAA">
                                      <p:cBhvr>
                                        <p:cTn id="110" dur="950" fill="hold"/>
                                        <p:tgtEl>
                                          <p:spTgt spid="17"/>
                                        </p:tgtEl>
                                        <p:attrNameLst>
                                          <p:attrName>ppt_x</p:attrName>
                                          <p:attrName>ppt_y</p:attrName>
                                        </p:attrNameLst>
                                      </p:cBhvr>
                                    </p:animMotion>
                                  </p:childTnLst>
                                </p:cTn>
                              </p:par>
                              <p:par>
                                <p:cTn id="111" presetID="0" presetClass="path" presetSubtype="0" repeatCount="indefinite" autoRev="1" fill="hold" nodeType="withEffect">
                                  <p:stCondLst>
                                    <p:cond delay="900"/>
                                  </p:stCondLst>
                                  <p:childTnLst>
                                    <p:animMotion origin="layout" path="M 0 0 C 0.020 -0.070 0.060 -0.070 0.080 0 E" pathEditMode="relative" ptsTypes="AAAA">
                                      <p:cBhvr>
                                        <p:cTn id="112" dur="1050" fill="hold"/>
                                        <p:tgtEl>
                                          <p:spTgt spid="18"/>
                                        </p:tgtEl>
                                        <p:attrNameLst>
                                          <p:attrName>ppt_x</p:attrName>
                                          <p:attrName>ppt_y</p:attrName>
                                        </p:attrNameLst>
                                      </p:cBhvr>
                                    </p:animMotion>
                                  </p:childTnLst>
                                </p:cTn>
                              </p:par>
                            </p:childTnLst>
                          </p:cTn>
                        </p:par>
                      </p:childTnLst>
                    </p:cTn>
                  </p:par>
                  <p:par>
                    <p:cTn id="118" fill="hold">
                      <p:stCondLst>
                        <p:cond delay="indefinite"/>
                      </p:stCondLst>
                      <p:childTnLst>
                        <p:par>
                          <p:cTn id="119"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12"/>
                                        </p:tgtEl>
                                        <p:attrNameLst>
                                          <p:attrName>style.visibility</p:attrName>
                                        </p:attrNameLst>
                                      </p:cBhvr>
                                      <p:to>
                                        <p:strVal val="visible"/>
                                      </p:to>
                                    </p:set>
                                    <p:animEffect transition="in" filter="fade">
                                      <p:cBhvr>
                                        <p:cTn id="1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6"/>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