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(Number line to 1000).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3,000, 5,000.  You do: 5,000, 7,000.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five thousand | b) three thousand | c) 6,000.  You do: a) eight thousand | b) five thousand | c) 3,000.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50 | b) 5,000 | c) 80.  You do: a) 80 | b) 4,000 | c) 90.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= | b) &gt; | c) &lt;.  You do: a) = | b) &gt; | c) &lt;.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4,300.  You do: 4,500.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3,100 | b) 5,900.  You do: a) 5,800 | b) 2,200.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70 tens.  You do: 90 tens.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Yes | Yes. 1,000 is 10 hundreds, so 9,000 is 90 hundreds..  You do: No | No. 1,000 is 10 hundreds, so 7,000 is 70 hundreds..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4 worksheet from the website (scaffolded or not scaffolded). Click the 20 minute timer to start it. Pupils who finish try the challenge: click to show its answer. The Bobas bounce on their own while the slide is showing. Challenge answers: for example 8 thousands; 80 hundreds; 7 thousands and 10 hundreds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19.png"/><Relationship Id="rId9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2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2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5.png"/><Relationship Id="rId5" Type="http://schemas.openxmlformats.org/officeDocument/2006/relationships/image" Target="../media/image7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Relationship Id="rId9" Type="http://schemas.openxmlformats.org/officeDocument/2006/relationships/image" Target="../media/image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22.png"/><Relationship Id="rId7" Type="http://schemas.openxmlformats.org/officeDocument/2006/relationships/image" Target="../media/image15.png"/><Relationship Id="rId8" Type="http://schemas.openxmlformats.org/officeDocument/2006/relationships/image" Target="../media/image7.png"/><Relationship Id="rId9" Type="http://schemas.openxmlformats.org/officeDocument/2006/relationships/image" Target="../media/image23.png"/><Relationship Id="rId10" Type="http://schemas.openxmlformats.org/officeDocument/2006/relationships/image" Target="../media/image3.png"/><Relationship Id="rId11" Type="http://schemas.openxmlformats.org/officeDocument/2006/relationships/image" Target="../media/image24.png"/><Relationship Id="rId1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0F766E"/>
                </a:solidFill>
                <a:latin typeface="Dreaming Outloud Pro"/>
              </a:rPr>
              <a:t>Year 4 · Autumn · Place value · Step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>
                <a:solidFill>
                  <a:srgbClr val="17213A"/>
                </a:solidFill>
                <a:latin typeface="Dreaming Outloud Pro"/>
              </a:rPr>
              <a:t>Thousands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0d0600613f90640_writ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1a2481504b9640_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1d31c2d636db640_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b9d4aa0cabc8640_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Number line to 1000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338328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1.  Complete the number line.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A = ________ B = ________ C = ________</a:t>
            </a:r>
          </a:p>
        </p:txBody>
      </p:sp>
      <p:pic>
        <p:nvPicPr>
          <p:cNvPr id="10" name="Picture 9" descr="Number line from 0 to 1,000 with 10 equal intervals. Missing numbers are marked A, B, C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1940" y="1965960"/>
            <a:ext cx="1645920" cy="46539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1" name="Rounded Rectangle 10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100, 500, 800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09360" y="1901952"/>
            <a:ext cx="338328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2.  What </a:t>
            </a:r>
            <a:r>
              <a:rPr sz="2000" b="1">
                <a:solidFill>
                  <a:srgbClr val="B4237A"/>
                </a:solidFill>
                <a:latin typeface="Arial"/>
              </a:rPr>
              <a:t>numbers</a:t>
            </a:r>
            <a:r>
              <a:rPr sz="2000" b="0">
                <a:solidFill>
                  <a:srgbClr val="17213A"/>
                </a:solidFill>
                <a:latin typeface="Arial"/>
              </a:rPr>
              <a:t> are the </a:t>
            </a:r>
            <a:r>
              <a:rPr sz="2000" b="1">
                <a:solidFill>
                  <a:srgbClr val="B4237A"/>
                </a:solidFill>
                <a:latin typeface="Arial"/>
              </a:rPr>
              <a:t>arrows</a:t>
            </a:r>
            <a:r>
              <a:rPr sz="2000" b="0">
                <a:solidFill>
                  <a:srgbClr val="17213A"/>
                </a:solidFill>
                <a:latin typeface="Arial"/>
              </a:rPr>
              <a:t> pointing to?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A = ________ B = ________</a:t>
            </a:r>
          </a:p>
        </p:txBody>
      </p:sp>
      <p:pic>
        <p:nvPicPr>
          <p:cNvPr id="14" name="Picture 13" descr="Number line from 0 to 1,000 with 10 equal intervals. Arrows labelled A, B point to positions on the lin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61219" y="1965960"/>
            <a:ext cx="1645920" cy="46539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5" name="Rounded Rectangle 14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 400  B 800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42232"/>
            <a:ext cx="338328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3.  Which </a:t>
            </a:r>
            <a:r>
              <a:rPr sz="2000" b="1">
                <a:solidFill>
                  <a:srgbClr val="B4237A"/>
                </a:solidFill>
                <a:latin typeface="Arial"/>
              </a:rPr>
              <a:t>arrow</a:t>
            </a:r>
            <a:r>
              <a:rPr sz="2000" b="0">
                <a:solidFill>
                  <a:srgbClr val="17213A"/>
                </a:solidFill>
                <a:latin typeface="Arial"/>
              </a:rPr>
              <a:t> points to </a:t>
            </a:r>
            <a:r>
              <a:rPr sz="2000" b="1">
                <a:solidFill>
                  <a:srgbClr val="B4237A"/>
                </a:solidFill>
                <a:latin typeface="Arial"/>
              </a:rPr>
              <a:t>300</a:t>
            </a:r>
            <a:r>
              <a:rPr sz="2000" b="0">
                <a:solidFill>
                  <a:srgbClr val="17213A"/>
                </a:solidFill>
                <a:latin typeface="Arial"/>
              </a:rPr>
              <a:t>? Write its letter.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Answer: _____</a:t>
            </a:r>
          </a:p>
        </p:txBody>
      </p:sp>
      <p:pic>
        <p:nvPicPr>
          <p:cNvPr id="18" name="Picture 17" descr="Number line from 0 to 1,000 with 10 equal intervals. Arrows labelled A, B, C point to positions on the lin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91940" y="4206240"/>
            <a:ext cx="1645920" cy="46539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19" name="Rounded Rectangle 18"/>
          <p:cNvSpPr/>
          <p:nvPr/>
        </p:nvSpPr>
        <p:spPr>
          <a:xfrm>
            <a:off x="64008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60" y="4142232"/>
            <a:ext cx="338328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4.  What </a:t>
            </a:r>
            <a:r>
              <a:rPr sz="2000" b="1">
                <a:solidFill>
                  <a:srgbClr val="B4237A"/>
                </a:solidFill>
                <a:latin typeface="Arial"/>
              </a:rPr>
              <a:t>number</a:t>
            </a:r>
            <a:r>
              <a:rPr sz="2000" b="0">
                <a:solidFill>
                  <a:srgbClr val="17213A"/>
                </a:solidFill>
                <a:latin typeface="Arial"/>
              </a:rPr>
              <a:t> is the </a:t>
            </a:r>
            <a:r>
              <a:rPr sz="2000" b="1">
                <a:solidFill>
                  <a:srgbClr val="B4237A"/>
                </a:solidFill>
                <a:latin typeface="Arial"/>
              </a:rPr>
              <a:t>arrow</a:t>
            </a:r>
            <a:r>
              <a:rPr sz="2000" b="0">
                <a:solidFill>
                  <a:srgbClr val="17213A"/>
                </a:solidFill>
                <a:latin typeface="Arial"/>
              </a:rPr>
              <a:t> pointing to?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________</a:t>
            </a:r>
          </a:p>
        </p:txBody>
      </p:sp>
      <p:pic>
        <p:nvPicPr>
          <p:cNvPr id="22" name="Picture 21" descr="Number line from 300 to 400 with 10 equal intervals. Arrows labelled A point to positions on the lin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61219" y="4206240"/>
            <a:ext cx="1645920" cy="465398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3" name="Rounded Rectangle 22"/>
          <p:cNvSpPr/>
          <p:nvPr/>
        </p:nvSpPr>
        <p:spPr>
          <a:xfrm>
            <a:off x="630936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370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count in thousands and read and write thousands in numbers and words.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count up and back in thousands.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say how many hundreds make a thousand.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write thousands as numbers.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write thousands in words.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thousand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hundred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digit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count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numeral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place value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10 hundreds make 1 thousand.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When you count in thousands, only the thousands digit changes: 3,000, 4,000, 5,000.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76981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Say it in words: 6,000 is six thousand.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Count in thousands, not in ones.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A thousand has three zeros.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you wrote the comma after the thousands digit.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Count up in </a:t>
            </a:r>
            <a:r>
              <a:rPr sz="2600" b="1">
                <a:solidFill>
                  <a:srgbClr val="B4237A"/>
                </a:solidFill>
                <a:latin typeface="Arial"/>
              </a:rPr>
              <a:t>thousands</a:t>
            </a:r>
            <a:r>
              <a:rPr sz="2600" b="0">
                <a:solidFill>
                  <a:srgbClr val="17213A"/>
                </a:solidFill>
                <a:latin typeface="Arial"/>
              </a:rPr>
              <a:t>. Write the missing numbers.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1,000, 2,000, ____ , 4,000,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Count up in </a:t>
            </a:r>
            <a:r>
              <a:rPr sz="2600" b="1">
                <a:solidFill>
                  <a:srgbClr val="B4237A"/>
                </a:solidFill>
                <a:latin typeface="Arial"/>
              </a:rPr>
              <a:t>thousands</a:t>
            </a:r>
            <a:r>
              <a:rPr sz="2600" b="0">
                <a:solidFill>
                  <a:srgbClr val="17213A"/>
                </a:solidFill>
                <a:latin typeface="Arial"/>
              </a:rPr>
              <a:t>. Write the missing numbers.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3,000, 4,000, ____ , 6,000, 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4642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3,000, 5,000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64642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5,000, 7,000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each number in </a:t>
            </a:r>
            <a:r>
              <a:rPr sz="2200" b="1">
                <a:solidFill>
                  <a:srgbClr val="B4237A"/>
                </a:solidFill>
                <a:latin typeface="Arial"/>
              </a:rPr>
              <a:t>numerals</a:t>
            </a:r>
            <a:r>
              <a:rPr sz="2200" b="0">
                <a:solidFill>
                  <a:srgbClr val="17213A"/>
                </a:solidFill>
                <a:latin typeface="Arial"/>
              </a:rPr>
              <a:t> or in </a:t>
            </a:r>
            <a:r>
              <a:rPr sz="2200" b="1">
                <a:solidFill>
                  <a:srgbClr val="B4237A"/>
                </a:solidFill>
                <a:latin typeface="Arial"/>
              </a:rPr>
              <a:t>words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5,000 = 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3,000 = ____________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six thousand = ____________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each number in </a:t>
            </a:r>
            <a:r>
              <a:rPr sz="2200" b="1">
                <a:solidFill>
                  <a:srgbClr val="B4237A"/>
                </a:solidFill>
                <a:latin typeface="Arial"/>
              </a:rPr>
              <a:t>numerals</a:t>
            </a:r>
            <a:r>
              <a:rPr sz="2200" b="0">
                <a:solidFill>
                  <a:srgbClr val="17213A"/>
                </a:solidFill>
                <a:latin typeface="Arial"/>
              </a:rPr>
              <a:t> or in </a:t>
            </a:r>
            <a:r>
              <a:rPr sz="2200" b="1">
                <a:solidFill>
                  <a:srgbClr val="B4237A"/>
                </a:solidFill>
                <a:latin typeface="Arial"/>
              </a:rPr>
              <a:t>words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8,000 = 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5,000 = ____________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three thousand = ____________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7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five thousand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three thousand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6,000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8917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eight thousand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five thousand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3,000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sentences.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23977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5,000 = ____ hundreds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7421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50 hundreds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24459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8,000 = ____ hundreds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sentences.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23977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8,000 = ____ hundreds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7421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40 hundreds =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24459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9,000 = ____ hundreds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9272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50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5,000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80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9272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80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4,000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90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&lt;</a:t>
            </a:r>
            <a:r>
              <a:rPr sz="2600" b="0">
                <a:solidFill>
                  <a:srgbClr val="17213A"/>
                </a:solidFill>
                <a:latin typeface="Arial"/>
              </a:rPr>
              <a:t>, </a:t>
            </a:r>
            <a:r>
              <a:rPr sz="2600" b="1">
                <a:solidFill>
                  <a:srgbClr val="B4237A"/>
                </a:solidFill>
                <a:latin typeface="Arial"/>
              </a:rPr>
              <a:t>&gt;</a:t>
            </a:r>
            <a:r>
              <a:rPr sz="2600" b="0">
                <a:solidFill>
                  <a:srgbClr val="17213A"/>
                </a:solidFill>
                <a:latin typeface="Arial"/>
              </a:rPr>
              <a:t> or </a:t>
            </a:r>
            <a:r>
              <a:rPr sz="2600" b="1">
                <a:solidFill>
                  <a:srgbClr val="B4237A"/>
                </a:solidFill>
                <a:latin typeface="Arial"/>
              </a:rPr>
              <a:t>=</a:t>
            </a:r>
            <a:r>
              <a:rPr sz="2600" b="0">
                <a:solidFill>
                  <a:srgbClr val="17213A"/>
                </a:solidFill>
                <a:latin typeface="Arial"/>
              </a:rPr>
              <a:t> in each box.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23977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4 thousands ____ 4,000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7421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70 hundreds ____ 700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244596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4 thousands ____ 56 hundreds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&lt;</a:t>
            </a:r>
            <a:r>
              <a:rPr sz="2600" b="0">
                <a:solidFill>
                  <a:srgbClr val="17213A"/>
                </a:solidFill>
                <a:latin typeface="Arial"/>
              </a:rPr>
              <a:t>, </a:t>
            </a:r>
            <a:r>
              <a:rPr sz="2600" b="1">
                <a:solidFill>
                  <a:srgbClr val="B4237A"/>
                </a:solidFill>
                <a:latin typeface="Arial"/>
              </a:rPr>
              <a:t>&gt;</a:t>
            </a:r>
            <a:r>
              <a:rPr sz="2600" b="0">
                <a:solidFill>
                  <a:srgbClr val="17213A"/>
                </a:solidFill>
                <a:latin typeface="Arial"/>
              </a:rPr>
              <a:t> or </a:t>
            </a:r>
            <a:r>
              <a:rPr sz="2600" b="1">
                <a:solidFill>
                  <a:srgbClr val="B4237A"/>
                </a:solidFill>
                <a:latin typeface="Arial"/>
              </a:rPr>
              <a:t>=</a:t>
            </a:r>
            <a:r>
              <a:rPr sz="2600" b="0">
                <a:solidFill>
                  <a:srgbClr val="17213A"/>
                </a:solidFill>
                <a:latin typeface="Arial"/>
              </a:rPr>
              <a:t> in each box.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23977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3 thousands ____ 3,000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7421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45 hundreds ____ 450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244596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2 thousands ____ 58 hundreds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=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&gt;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&lt;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=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&gt;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&lt;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“My number is 3 thousands and 13 hundreds.”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number am I thinking of? 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“My number is 3 thousands and 15 hundreds.”</a:t>
            </a:r>
          </a:p>
        </p:txBody>
      </p:sp>
      <p:pic>
        <p:nvPicPr>
          <p:cNvPr id="18" name="Picture 17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0936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number am I thinking of? 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92982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4,300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92982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4,500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Class 4B fills </a:t>
            </a:r>
            <a:r>
              <a:rPr sz="1900" b="1">
                <a:solidFill>
                  <a:srgbClr val="B4237A"/>
                </a:solidFill>
                <a:latin typeface="Arial"/>
              </a:rPr>
              <a:t>3</a:t>
            </a:r>
            <a:r>
              <a:rPr sz="1900" b="0">
                <a:solidFill>
                  <a:srgbClr val="17213A"/>
                </a:solidFill>
                <a:latin typeface="Arial"/>
              </a:rPr>
              <a:t> jars with </a:t>
            </a:r>
            <a:r>
              <a:rPr sz="1900" b="1">
                <a:solidFill>
                  <a:srgbClr val="B4237A"/>
                </a:solidFill>
                <a:latin typeface="Arial"/>
              </a:rPr>
              <a:t>1,000</a:t>
            </a:r>
            <a:r>
              <a:rPr sz="1900" b="0">
                <a:solidFill>
                  <a:srgbClr val="17213A"/>
                </a:solidFill>
                <a:latin typeface="Arial"/>
              </a:rPr>
              <a:t> pennies in each jar. They also have </a:t>
            </a:r>
            <a:r>
              <a:rPr sz="1900" b="1">
                <a:solidFill>
                  <a:srgbClr val="B4237A"/>
                </a:solidFill>
                <a:latin typeface="Arial"/>
              </a:rPr>
              <a:t>100</a:t>
            </a:r>
            <a:r>
              <a:rPr sz="1900" b="0">
                <a:solidFill>
                  <a:srgbClr val="17213A"/>
                </a:solidFill>
                <a:latin typeface="Arial"/>
              </a:rPr>
              <a:t> spare pennies.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751582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How many pennies do they have altogether?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452114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They need 9,000 pennies to buy a game. How many more pennies do they need?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Class 4B fills </a:t>
            </a:r>
            <a:r>
              <a:rPr sz="1900" b="1">
                <a:solidFill>
                  <a:srgbClr val="B4237A"/>
                </a:solidFill>
                <a:latin typeface="Arial"/>
              </a:rPr>
              <a:t>5</a:t>
            </a:r>
            <a:r>
              <a:rPr sz="1900" b="0">
                <a:solidFill>
                  <a:srgbClr val="17213A"/>
                </a:solidFill>
                <a:latin typeface="Arial"/>
              </a:rPr>
              <a:t> jars with </a:t>
            </a:r>
            <a:r>
              <a:rPr sz="1900" b="1">
                <a:solidFill>
                  <a:srgbClr val="B4237A"/>
                </a:solidFill>
                <a:latin typeface="Arial"/>
              </a:rPr>
              <a:t>1,000</a:t>
            </a:r>
            <a:r>
              <a:rPr sz="1900" b="0">
                <a:solidFill>
                  <a:srgbClr val="17213A"/>
                </a:solidFill>
                <a:latin typeface="Arial"/>
              </a:rPr>
              <a:t> pennies in each jar. They also have </a:t>
            </a:r>
            <a:r>
              <a:rPr sz="1900" b="1">
                <a:solidFill>
                  <a:srgbClr val="B4237A"/>
                </a:solidFill>
                <a:latin typeface="Arial"/>
              </a:rPr>
              <a:t>800</a:t>
            </a:r>
            <a:r>
              <a:rPr sz="1900" b="0">
                <a:solidFill>
                  <a:srgbClr val="17213A"/>
                </a:solidFill>
                <a:latin typeface="Arial"/>
              </a:rPr>
              <a:t> spare pennies.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751582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How many pennies do they have altogether?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452114"/>
            <a:ext cx="5257800" cy="101422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They need 8,000 pennies to buy a game. How many more pennies do they need? 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1205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3,100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5,900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51205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5,800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2,200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Three of these cards show the same number. Which card is </a:t>
            </a:r>
            <a:r>
              <a:rPr sz="2200" b="1">
                <a:solidFill>
                  <a:srgbClr val="B4237A"/>
                </a:solidFill>
                <a:latin typeface="Arial"/>
              </a:rPr>
              <a:t>different</a:t>
            </a:r>
            <a:r>
              <a:rPr sz="2200" b="0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 7 thousands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 7,000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 70 hundreds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846068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d)  70 tens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8244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The different card is 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Three of these cards show the same number. Which card is </a:t>
            </a:r>
            <a:r>
              <a:rPr sz="2200" b="1">
                <a:solidFill>
                  <a:srgbClr val="B4237A"/>
                </a:solidFill>
                <a:latin typeface="Arial"/>
              </a:rPr>
              <a:t>different</a:t>
            </a:r>
            <a:r>
              <a:rPr sz="2200" b="0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 9 thousands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 90 hundreds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 90 tens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3846068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d)  9,000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428244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The different card is ________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764532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70 tens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764532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90 tens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“There are 90 hundreds in 9,000.”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“There are 7 hundreds in 7,000.”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295394"/>
            <a:ext cx="5257800" cy="15163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Yes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Yes. 1,000 is 10 hundreds, so 9,000 is 90 hundreds.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295394"/>
            <a:ext cx="5257800" cy="15163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No. 1,000 is 10 hundreds, so 7,000 is 70 hundreds.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Place value · Step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4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Write </a:t>
            </a:r>
            <a:r>
              <a:rPr sz="2000" b="1">
                <a:solidFill>
                  <a:srgbClr val="B4237A"/>
                </a:solidFill>
                <a:latin typeface="Arial"/>
              </a:rPr>
              <a:t>three different ways</a:t>
            </a:r>
            <a:r>
              <a:rPr sz="2000" b="0">
                <a:solidFill>
                  <a:srgbClr val="17213A"/>
                </a:solidFill>
                <a:latin typeface="Arial"/>
              </a:rPr>
              <a:t> to make </a:t>
            </a:r>
            <a:r>
              <a:rPr sz="2000" b="1">
                <a:solidFill>
                  <a:srgbClr val="B4237A"/>
                </a:solidFill>
                <a:latin typeface="Arial"/>
              </a:rPr>
              <a:t>8,000</a:t>
            </a:r>
            <a:r>
              <a:rPr sz="2000" b="0">
                <a:solidFill>
                  <a:srgbClr val="17213A"/>
                </a:solidFill>
                <a:latin typeface="Arial"/>
              </a:rPr>
              <a:t> using thousands and hundreds. For example, 6 thousands and 20 hundreds.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9779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for example 8 thousands; 80 hundreds; 7 thousands and 10 hundreds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