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Bobas are sitting at their desks, floating up and down, ready to learn. Click a timer in slideshow mode to start 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Starter: four quick questions to bring back last lesson (Round to the nearest 1,000). Click the timer, let pupils answer on their whiteboards, then click to show each answer in turn.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objective aloud. Then ask: where might we need this outside school? The success criteria can be turned into a quick check at the end of the lesson.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say each word aloud, then use it in a sentence about today's numbers.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Talk through the picture first: ask pupils what they notice. Then click to bring in each statement, and the words under the picture, one at a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1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110 | b) 100 | c) 0.  You do: a) 560 | b) 600 | c) 1,000.</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2 of 8. I DO: model it out loud, thinking through each step. YOU DO: click the timer (1:00,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500 | b) 9,200 | c) 9,450 | d) 8,000 | e) 6,940 | f) 8,000.  You do: a) 700 | b) 2,000 | c) 3,840 | d) 9,000 | e) 1,060 | f) 2,000.</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3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b, d.  You do: b, c, 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4 of 8. I DO: model it out loud, thinking through each step. YOU DO: click the timer (1:30,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8,100 | b) 7,600 | c) 8,400.  You do: a) 5,000 | b) 2,000 | c) 6,000.</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5 of 8. I DO: model it out loud, thinking through each step. YOU DO: click the timer (2:00,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No | The digit to the right of the rounding column is 5, which is 5 or more, so we round up. 2,857 rounds to 2,900, not 2,800..  You do: No | The digit to the right of the rounding column is 8, which is 5 or more, so we round up. 4,181 rounds to 4,200, not 4,100..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6 of 8. I DO: model it out loud, thinking through each step. YOU DO: click the timer (2:30,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 7,360 | b) 7,400 | c) 7,000 | d) 100.  You do: a) 9,720 | b) 9,700 | c) 10,000 | d) 100.</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7 of 8. I DO: model it out loud, thinking through each step. YOU DO: click the timer (3:00,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Any number from 5,650 to 5,749, for example 5,699.  You do: Any number from 4,850 to 4,949, for example 4,899.</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8 of 8. I DO: model it out loud, thinking through each step. YOU DO: click the timer (4:00, an estimate) and let pupils try the same type of question with new numbers on their whiteboards. Then click to bring in the answers one at a time: the I do working, the I do answer, then the You do answer. Ask someone who got it wrong to say which step went wrong. Top tip:  Answers. I do: Any number from 7,875 to 7,884, for example 7,879.  You do: Any number from 4,285 to 4,294, for example 4,289.</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Pupils now work on their own on the Step 17 worksheet from the website (scaffolded or not scaffolded). Click the 20 minute timer to start it. Pupils who finish try the challenge: click to show its answer. The Bobas bounce on their own while the slide is showing. Challenge answers: a) 8,499 | b) 7,500</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2.xml"/><Relationship Id="rId4" Type="http://schemas.microsoft.com/office/2007/relationships/media" Target="../media/media1.mp4"/><Relationship Id="rId5" Type="http://schemas.openxmlformats.org/officeDocument/2006/relationships/video" Target="../media/media1.mp4"/><Relationship Id="rId6" Type="http://schemas.openxmlformats.org/officeDocument/2006/relationships/image" Target="../media/image10.png"/><Relationship Id="rId7"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4.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5.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7.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8.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2.mp4"/><Relationship Id="rId7" Type="http://schemas.openxmlformats.org/officeDocument/2006/relationships/video" Target="../media/media2.mp4"/><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9.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0.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3.mp4"/><Relationship Id="rId7" Type="http://schemas.openxmlformats.org/officeDocument/2006/relationships/video" Target="../media/media3.mp4"/><Relationship Id="rId8"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1.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4.mp4"/><Relationship Id="rId7" Type="http://schemas.openxmlformats.org/officeDocument/2006/relationships/video" Target="../media/media4.mp4"/><Relationship Id="rId8" Type="http://schemas.openxmlformats.org/officeDocument/2006/relationships/image" Target="../media/image1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2.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5.mp4"/><Relationship Id="rId7" Type="http://schemas.openxmlformats.org/officeDocument/2006/relationships/video" Target="../media/media5.mp4"/><Relationship Id="rId8"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3.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6.mp4"/><Relationship Id="rId7" Type="http://schemas.openxmlformats.org/officeDocument/2006/relationships/video" Target="../media/media6.mp4"/><Relationship Id="rId8"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4.xml"/><Relationship Id="rId4" Type="http://schemas.openxmlformats.org/officeDocument/2006/relationships/image" Target="../media/image12.png"/><Relationship Id="rId5" Type="http://schemas.openxmlformats.org/officeDocument/2006/relationships/image" Target="../media/image7.png"/><Relationship Id="rId6" Type="http://schemas.microsoft.com/office/2007/relationships/media" Target="../media/media1.mp4"/><Relationship Id="rId7" Type="http://schemas.openxmlformats.org/officeDocument/2006/relationships/video" Target="../media/media1.mp4"/><Relationship Id="rId8"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5.xml"/><Relationship Id="rId4" Type="http://schemas.microsoft.com/office/2007/relationships/media" Target="../media/media7.mp4"/><Relationship Id="rId5" Type="http://schemas.openxmlformats.org/officeDocument/2006/relationships/video" Target="../media/media7.mp4"/><Relationship Id="rId6" Type="http://schemas.openxmlformats.org/officeDocument/2006/relationships/image" Target="../media/image21.png"/><Relationship Id="rId7" Type="http://schemas.openxmlformats.org/officeDocument/2006/relationships/image" Target="../media/image12.png"/><Relationship Id="rId8" Type="http://schemas.openxmlformats.org/officeDocument/2006/relationships/image" Target="../media/image7.png"/><Relationship Id="rId9" Type="http://schemas.openxmlformats.org/officeDocument/2006/relationships/image" Target="../media/image6.png"/><Relationship Id="rId10" Type="http://schemas.openxmlformats.org/officeDocument/2006/relationships/image" Target="../media/image22.png"/><Relationship Id="rId11" Type="http://schemas.openxmlformats.org/officeDocument/2006/relationships/image" Target="../media/image5.png"/><Relationship Id="rId12" Type="http://schemas.openxmlformats.org/officeDocument/2006/relationships/image" Target="../media/image23.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13ed0379819b1600_frame.jpg"/>
          <p:cNvPicPr>
            <a:picLocks noChangeAspect="1"/>
          </p:cNvPicPr>
          <p:nvPr/>
        </p:nvPicPr>
        <p:blipFill>
          <a:blip r:embed="rId3"/>
          <a:stretch>
            <a:fillRect/>
          </a:stretch>
        </p:blipFill>
        <p:spPr>
          <a:xfrm>
            <a:off x="0" y="0"/>
            <a:ext cx="12191695" cy="6858000"/>
          </a:xfrm>
          <a:prstGeom prst="rect">
            <a:avLst/>
          </a:prstGeom>
        </p:spPr>
      </p:pic>
      <p:sp>
        <p:nvSpPr>
          <p:cNvPr id="3" name="TextBox 2"/>
          <p:cNvSpPr txBox="1"/>
          <p:nvPr/>
        </p:nvSpPr>
        <p:spPr>
          <a:xfrm>
            <a:off x="731520" y="868680"/>
            <a:ext cx="10789920" cy="548640"/>
          </a:xfrm>
          <a:prstGeom prst="rect">
            <a:avLst/>
          </a:prstGeom>
          <a:noFill/>
        </p:spPr>
        <p:txBody>
          <a:bodyPr wrap="square" anchor="t" lIns="54864" rIns="54864" tIns="27432" bIns="27432">
            <a:spAutoFit/>
          </a:bodyPr>
          <a:lstStyle/>
          <a:p>
            <a:pPr algn="l">
              <a:lnSpc>
                <a:spcPct val="112000"/>
              </a:lnSpc>
            </a:pPr>
            <a:r>
              <a:rPr sz="2400" b="1">
                <a:solidFill>
                  <a:srgbClr val="0F766E"/>
                </a:solidFill>
                <a:latin typeface="Dreaming Outloud Pro"/>
              </a:rPr>
              <a:t>Year 4 · Autumn · Place value · Step 17</a:t>
            </a:r>
          </a:p>
        </p:txBody>
      </p:sp>
      <p:sp>
        <p:nvSpPr>
          <p:cNvPr id="4" name="TextBox 3"/>
          <p:cNvSpPr txBox="1"/>
          <p:nvPr/>
        </p:nvSpPr>
        <p:spPr>
          <a:xfrm>
            <a:off x="731520" y="1417320"/>
            <a:ext cx="10515600" cy="1371600"/>
          </a:xfrm>
          <a:prstGeom prst="rect">
            <a:avLst/>
          </a:prstGeom>
          <a:noFill/>
        </p:spPr>
        <p:txBody>
          <a:bodyPr wrap="square" anchor="t" lIns="54864" rIns="54864" tIns="27432" bIns="27432">
            <a:spAutoFit/>
          </a:bodyPr>
          <a:lstStyle/>
          <a:p>
            <a:pPr algn="l">
              <a:lnSpc>
                <a:spcPct val="100000"/>
              </a:lnSpc>
            </a:pPr>
            <a:r>
              <a:rPr sz="3800" b="1">
                <a:solidFill>
                  <a:srgbClr val="17213A"/>
                </a:solidFill>
                <a:latin typeface="Dreaming Outloud Pro"/>
              </a:rPr>
              <a:t>Round to the nearest 10, 100 or 1,000</a:t>
            </a:r>
          </a:p>
        </p:txBody>
      </p:sp>
      <p:sp>
        <p:nvSpPr>
          <p:cNvPr id="5" name="TextBox 4"/>
          <p:cNvSpPr txBox="1"/>
          <p:nvPr/>
        </p:nvSpPr>
        <p:spPr>
          <a:xfrm>
            <a:off x="731520" y="2788920"/>
            <a:ext cx="8229600" cy="822960"/>
          </a:xfrm>
          <a:prstGeom prst="rect">
            <a:avLst/>
          </a:prstGeom>
          <a:noFill/>
        </p:spPr>
        <p:txBody>
          <a:bodyPr wrap="square" anchor="t" lIns="54864" rIns="54864" tIns="27432" bIns="27432">
            <a:spAutoFit/>
          </a:bodyPr>
          <a:lstStyle/>
          <a:p>
            <a:pPr algn="l">
              <a:lnSpc>
                <a:spcPct val="112000"/>
              </a:lnSpc>
            </a:pPr>
            <a:r>
              <a:rPr sz="2200" b="0">
                <a:solidFill>
                  <a:srgbClr val="6B7280"/>
                </a:solidFill>
                <a:latin typeface="Dreaming Outloud Pro"/>
              </a:rPr>
              <a:t>I do, you do, with a timer. The questions get harder as we go.</a:t>
            </a:r>
          </a:p>
        </p:txBody>
      </p:sp>
      <p:pic>
        <p:nvPicPr>
          <p:cNvPr id="6" name="Picture 5" descr="7a25558b4b75700_desk.png"/>
          <p:cNvPicPr>
            <a:picLocks noChangeAspect="1"/>
          </p:cNvPicPr>
          <p:nvPr/>
        </p:nvPicPr>
        <p:blipFill>
          <a:blip r:embed="rId4"/>
          <a:stretch>
            <a:fillRect/>
          </a:stretch>
        </p:blipFill>
        <p:spPr>
          <a:xfrm>
            <a:off x="1020927" y="4983480"/>
            <a:ext cx="1737360" cy="1285646"/>
          </a:xfrm>
          <a:prstGeom prst="rect">
            <a:avLst/>
          </a:prstGeom>
        </p:spPr>
      </p:pic>
      <p:pic>
        <p:nvPicPr>
          <p:cNvPr id="7" name="Picture 6" descr="9d7b100d22bb640_detective.png"/>
          <p:cNvPicPr>
            <a:picLocks noChangeAspect="1"/>
          </p:cNvPicPr>
          <p:nvPr/>
        </p:nvPicPr>
        <p:blipFill>
          <a:blip r:embed="rId5"/>
          <a:stretch>
            <a:fillRect/>
          </a:stretch>
        </p:blipFill>
        <p:spPr>
          <a:xfrm>
            <a:off x="1478127" y="4358670"/>
            <a:ext cx="846277" cy="881938"/>
          </a:xfrm>
          <a:prstGeom prst="rect">
            <a:avLst/>
          </a:prstGeom>
        </p:spPr>
      </p:pic>
      <p:pic>
        <p:nvPicPr>
          <p:cNvPr id="8" name="Picture 7" descr="d4127501a949700_desk_front.png"/>
          <p:cNvPicPr>
            <a:picLocks noChangeAspect="1"/>
          </p:cNvPicPr>
          <p:nvPr/>
        </p:nvPicPr>
        <p:blipFill>
          <a:blip r:embed="rId6"/>
          <a:stretch>
            <a:fillRect/>
          </a:stretch>
        </p:blipFill>
        <p:spPr>
          <a:xfrm>
            <a:off x="1020927" y="5105616"/>
            <a:ext cx="1737360" cy="430691"/>
          </a:xfrm>
          <a:prstGeom prst="rect">
            <a:avLst/>
          </a:prstGeom>
        </p:spPr>
      </p:pic>
      <p:pic>
        <p:nvPicPr>
          <p:cNvPr id="9" name="Picture 8" descr="7a25558b4b75700_desk.png"/>
          <p:cNvPicPr>
            <a:picLocks noChangeAspect="1"/>
          </p:cNvPicPr>
          <p:nvPr/>
        </p:nvPicPr>
        <p:blipFill>
          <a:blip r:embed="rId4"/>
          <a:stretch>
            <a:fillRect/>
          </a:stretch>
        </p:blipFill>
        <p:spPr>
          <a:xfrm>
            <a:off x="3124047" y="4983480"/>
            <a:ext cx="1737360" cy="1285646"/>
          </a:xfrm>
          <a:prstGeom prst="rect">
            <a:avLst/>
          </a:prstGeom>
        </p:spPr>
      </p:pic>
      <p:pic>
        <p:nvPicPr>
          <p:cNvPr id="10" name="Picture 9" descr="d0c21b00b584640_trophy.png"/>
          <p:cNvPicPr>
            <a:picLocks noChangeAspect="1"/>
          </p:cNvPicPr>
          <p:nvPr/>
        </p:nvPicPr>
        <p:blipFill>
          <a:blip r:embed="rId7"/>
          <a:stretch>
            <a:fillRect/>
          </a:stretch>
        </p:blipFill>
        <p:spPr>
          <a:xfrm>
            <a:off x="3581247" y="4358670"/>
            <a:ext cx="846277" cy="881938"/>
          </a:xfrm>
          <a:prstGeom prst="rect">
            <a:avLst/>
          </a:prstGeom>
        </p:spPr>
      </p:pic>
      <p:pic>
        <p:nvPicPr>
          <p:cNvPr id="11" name="Picture 10" descr="d4127501a949700_desk_front.png"/>
          <p:cNvPicPr>
            <a:picLocks noChangeAspect="1"/>
          </p:cNvPicPr>
          <p:nvPr/>
        </p:nvPicPr>
        <p:blipFill>
          <a:blip r:embed="rId6"/>
          <a:stretch>
            <a:fillRect/>
          </a:stretch>
        </p:blipFill>
        <p:spPr>
          <a:xfrm>
            <a:off x="3124047" y="5105616"/>
            <a:ext cx="1737360" cy="430691"/>
          </a:xfrm>
          <a:prstGeom prst="rect">
            <a:avLst/>
          </a:prstGeom>
        </p:spPr>
      </p:pic>
      <p:pic>
        <p:nvPicPr>
          <p:cNvPr id="12" name="Picture 11" descr="7a25558b4b75700_desk.png"/>
          <p:cNvPicPr>
            <a:picLocks noChangeAspect="1"/>
          </p:cNvPicPr>
          <p:nvPr/>
        </p:nvPicPr>
        <p:blipFill>
          <a:blip r:embed="rId4"/>
          <a:stretch>
            <a:fillRect/>
          </a:stretch>
        </p:blipFill>
        <p:spPr>
          <a:xfrm>
            <a:off x="5227167" y="4983480"/>
            <a:ext cx="1737360" cy="1285646"/>
          </a:xfrm>
          <a:prstGeom prst="rect">
            <a:avLst/>
          </a:prstGeom>
        </p:spPr>
      </p:pic>
      <p:pic>
        <p:nvPicPr>
          <p:cNvPr id="13" name="Picture 12" descr="511143482526640_idea.png"/>
          <p:cNvPicPr>
            <a:picLocks noChangeAspect="1"/>
          </p:cNvPicPr>
          <p:nvPr/>
        </p:nvPicPr>
        <p:blipFill>
          <a:blip r:embed="rId8"/>
          <a:stretch>
            <a:fillRect/>
          </a:stretch>
        </p:blipFill>
        <p:spPr>
          <a:xfrm>
            <a:off x="5684367" y="4358670"/>
            <a:ext cx="846277" cy="881938"/>
          </a:xfrm>
          <a:prstGeom prst="rect">
            <a:avLst/>
          </a:prstGeom>
        </p:spPr>
      </p:pic>
      <p:pic>
        <p:nvPicPr>
          <p:cNvPr id="14" name="Picture 13" descr="d4127501a949700_desk_front.png"/>
          <p:cNvPicPr>
            <a:picLocks noChangeAspect="1"/>
          </p:cNvPicPr>
          <p:nvPr/>
        </p:nvPicPr>
        <p:blipFill>
          <a:blip r:embed="rId6"/>
          <a:stretch>
            <a:fillRect/>
          </a:stretch>
        </p:blipFill>
        <p:spPr>
          <a:xfrm>
            <a:off x="5227167" y="5105616"/>
            <a:ext cx="1737360" cy="430691"/>
          </a:xfrm>
          <a:prstGeom prst="rect">
            <a:avLst/>
          </a:prstGeom>
        </p:spPr>
      </p:pic>
      <p:pic>
        <p:nvPicPr>
          <p:cNvPr id="15" name="Picture 14" descr="7a25558b4b75700_desk.png"/>
          <p:cNvPicPr>
            <a:picLocks noChangeAspect="1"/>
          </p:cNvPicPr>
          <p:nvPr/>
        </p:nvPicPr>
        <p:blipFill>
          <a:blip r:embed="rId4"/>
          <a:stretch>
            <a:fillRect/>
          </a:stretch>
        </p:blipFill>
        <p:spPr>
          <a:xfrm>
            <a:off x="7330287" y="4983480"/>
            <a:ext cx="1737360" cy="1285646"/>
          </a:xfrm>
          <a:prstGeom prst="rect">
            <a:avLst/>
          </a:prstGeom>
        </p:spPr>
      </p:pic>
      <p:pic>
        <p:nvPicPr>
          <p:cNvPr id="16" name="Picture 15" descr="b9d4aa0cabc8640_cheer.png"/>
          <p:cNvPicPr>
            <a:picLocks noChangeAspect="1"/>
          </p:cNvPicPr>
          <p:nvPr/>
        </p:nvPicPr>
        <p:blipFill>
          <a:blip r:embed="rId9"/>
          <a:stretch>
            <a:fillRect/>
          </a:stretch>
        </p:blipFill>
        <p:spPr>
          <a:xfrm>
            <a:off x="7787487" y="4210537"/>
            <a:ext cx="846277" cy="1030071"/>
          </a:xfrm>
          <a:prstGeom prst="rect">
            <a:avLst/>
          </a:prstGeom>
        </p:spPr>
      </p:pic>
      <p:pic>
        <p:nvPicPr>
          <p:cNvPr id="17" name="Picture 16" descr="d4127501a949700_desk_front.png"/>
          <p:cNvPicPr>
            <a:picLocks noChangeAspect="1"/>
          </p:cNvPicPr>
          <p:nvPr/>
        </p:nvPicPr>
        <p:blipFill>
          <a:blip r:embed="rId6"/>
          <a:stretch>
            <a:fillRect/>
          </a:stretch>
        </p:blipFill>
        <p:spPr>
          <a:xfrm>
            <a:off x="7330287" y="5105616"/>
            <a:ext cx="1737360" cy="430691"/>
          </a:xfrm>
          <a:prstGeom prst="rect">
            <a:avLst/>
          </a:prstGeom>
        </p:spPr>
      </p:pic>
      <p:pic>
        <p:nvPicPr>
          <p:cNvPr id="18" name="Picture 17" descr="7a25558b4b75700_desk.png"/>
          <p:cNvPicPr>
            <a:picLocks noChangeAspect="1"/>
          </p:cNvPicPr>
          <p:nvPr/>
        </p:nvPicPr>
        <p:blipFill>
          <a:blip r:embed="rId4"/>
          <a:stretch>
            <a:fillRect/>
          </a:stretch>
        </p:blipFill>
        <p:spPr>
          <a:xfrm>
            <a:off x="9433407" y="4983480"/>
            <a:ext cx="1737360" cy="1285646"/>
          </a:xfrm>
          <a:prstGeom prst="rect">
            <a:avLst/>
          </a:prstGeom>
        </p:spPr>
      </p:pic>
      <p:pic>
        <p:nvPicPr>
          <p:cNvPr id="19" name="Picture 18" descr="62a1b5d5a010640_student.png"/>
          <p:cNvPicPr>
            <a:picLocks noChangeAspect="1"/>
          </p:cNvPicPr>
          <p:nvPr/>
        </p:nvPicPr>
        <p:blipFill>
          <a:blip r:embed="rId10"/>
          <a:stretch>
            <a:fillRect/>
          </a:stretch>
        </p:blipFill>
        <p:spPr>
          <a:xfrm>
            <a:off x="9890607" y="4360042"/>
            <a:ext cx="846277" cy="880567"/>
          </a:xfrm>
          <a:prstGeom prst="rect">
            <a:avLst/>
          </a:prstGeom>
        </p:spPr>
      </p:pic>
      <p:pic>
        <p:nvPicPr>
          <p:cNvPr id="20" name="Picture 19" descr="d4127501a949700_desk_front.png"/>
          <p:cNvPicPr>
            <a:picLocks noChangeAspect="1"/>
          </p:cNvPicPr>
          <p:nvPr/>
        </p:nvPicPr>
        <p:blipFill>
          <a:blip r:embed="rId6"/>
          <a:stretch>
            <a:fillRect/>
          </a:stretch>
        </p:blipFill>
        <p:spPr>
          <a:xfrm>
            <a:off x="9433407" y="5105616"/>
            <a:ext cx="1737360" cy="43069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1" fill="hold">
                      <p:stCondLst>
                        <p:cond delay="indefinite"/>
                        <p:cond evt="onBegin" delay="0">
                          <p:tn val="99"/>
                        </p:cond>
                      </p:stCondLst>
                      <p:childTnLst>
                        <p:par>
                          <p:cTn id="112" fill="hold">
                            <p:stCondLst>
                              <p:cond delay="0"/>
                            </p:stCondLst>
                            <p:childTnLst>
                              <p:par>
                                <p:cTn id="101" presetID="0" presetClass="path" presetSubtype="0" repeatCount="indefinite" autoRev="1" fill="hold" nodeType="afterEffect">
                                  <p:stCondLst>
                                    <p:cond delay="0"/>
                                  </p:stCondLst>
                                  <p:childTnLst>
                                    <p:animMotion origin="layout" path="M 0 0 L 0 -0.014 E" pathEditMode="relative" ptsTypes="AAAA">
                                      <p:cBhvr>
                                        <p:cTn id="102" dur="1500" fill="hold"/>
                                        <p:tgtEl>
                                          <p:spTgt spid="7"/>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L 0 -0.014 E" pathEditMode="relative" ptsTypes="AAAA">
                                      <p:cBhvr>
                                        <p:cTn id="104" dur="1800" fill="hold"/>
                                        <p:tgtEl>
                                          <p:spTgt spid="10"/>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L 0 -0.014 E" pathEditMode="relative" ptsTypes="AAAA">
                                      <p:cBhvr>
                                        <p:cTn id="106" dur="2100" fill="hold"/>
                                        <p:tgtEl>
                                          <p:spTgt spid="13"/>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L 0 -0.014 E" pathEditMode="relative" ptsTypes="AAAA">
                                      <p:cBhvr>
                                        <p:cTn id="108" dur="24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L 0 -0.014 E" pathEditMode="relative" ptsTypes="AAAA">
                                      <p:cBhvr>
                                        <p:cTn id="110" dur="1500" fill="hold"/>
                                        <p:tgtEl>
                                          <p:spTgt spid="1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a:t>
            </a:r>
          </a:p>
        </p:txBody>
      </p:sp>
      <p:sp>
        <p:nvSpPr>
          <p:cNvPr id="5" name="TextBox 4"/>
          <p:cNvSpPr txBox="1"/>
          <p:nvPr/>
        </p:nvSpPr>
        <p:spPr>
          <a:xfrm>
            <a:off x="640080" y="731520"/>
            <a:ext cx="77724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Starter</a:t>
            </a:r>
          </a:p>
        </p:txBody>
      </p:sp>
      <p:sp>
        <p:nvSpPr>
          <p:cNvPr id="6" name="TextBox 5"/>
          <p:cNvSpPr txBox="1"/>
          <p:nvPr/>
        </p:nvSpPr>
        <p:spPr>
          <a:xfrm>
            <a:off x="658368" y="1389888"/>
            <a:ext cx="8686800" cy="365760"/>
          </a:xfrm>
          <a:prstGeom prst="rect">
            <a:avLst/>
          </a:prstGeom>
          <a:noFill/>
        </p:spPr>
        <p:txBody>
          <a:bodyPr wrap="square" anchor="t" lIns="54864" rIns="54864" tIns="27432" bIns="27432">
            <a:spAutoFit/>
          </a:bodyPr>
          <a:lstStyle/>
          <a:p>
            <a:pPr algn="l">
              <a:lnSpc>
                <a:spcPct val="112000"/>
              </a:lnSpc>
            </a:pPr>
            <a:r>
              <a:rPr sz="2000" b="0">
                <a:solidFill>
                  <a:srgbClr val="6B7280"/>
                </a:solidFill>
                <a:latin typeface="Dreaming Outloud Pro"/>
              </a:rPr>
              <a:t>Last lesson: Round to the nearest 1,000</a:t>
            </a:r>
          </a:p>
        </p:txBody>
      </p:sp>
      <p:pic>
        <p:nvPicPr>
          <p:cNvPr id="7" name="timer_240.mp4" descr="Countdown timer, 4: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9601200" y="749808"/>
            <a:ext cx="2011680" cy="704088"/>
          </a:xfrm>
          <a:prstGeom prst="rect">
            <a:avLst/>
          </a:prstGeom>
        </p:spPr>
      </p:pic>
      <p:sp>
        <p:nvSpPr>
          <p:cNvPr id="8" name="Rounded Rectangle 7"/>
          <p:cNvSpPr/>
          <p:nvPr/>
        </p:nvSpPr>
        <p:spPr>
          <a:xfrm>
            <a:off x="50292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901952"/>
            <a:ext cx="5166360" cy="1371599"/>
          </a:xfrm>
          <a:prstGeom prst="rect">
            <a:avLst/>
          </a:prstGeom>
          <a:noFill/>
        </p:spPr>
        <p:txBody>
          <a:bodyPr wrap="square" anchor="t" lIns="54864" rIns="54864" tIns="27432" bIns="27432">
            <a:spAutoFit/>
          </a:bodyPr>
          <a:lstStyle/>
          <a:p>
            <a:pPr algn="l">
              <a:lnSpc>
                <a:spcPct val="112000"/>
              </a:lnSpc>
            </a:pPr>
            <a:r>
              <a:rPr sz="2000" b="0">
                <a:solidFill>
                  <a:srgbClr val="17213A"/>
                </a:solidFill>
                <a:latin typeface="Arial"/>
              </a:rPr>
              <a:t>1.  </a:t>
            </a:r>
            <a:r>
              <a:rPr sz="2000" b="1">
                <a:solidFill>
                  <a:srgbClr val="B4237A"/>
                </a:solidFill>
                <a:latin typeface="Arial"/>
              </a:rPr>
              <a:t>Round</a:t>
            </a:r>
            <a:r>
              <a:rPr sz="2000" b="0">
                <a:solidFill>
                  <a:srgbClr val="17213A"/>
                </a:solidFill>
                <a:latin typeface="Arial"/>
              </a:rPr>
              <a:t> 1,100 to each place.</a:t>
            </a:r>
          </a:p>
          <a:p>
            <a:pPr algn="l">
              <a:lnSpc>
                <a:spcPct val="112000"/>
              </a:lnSpc>
            </a:pPr>
            <a:r>
              <a:rPr sz="2000" b="0">
                <a:solidFill>
                  <a:srgbClr val="17213A"/>
                </a:solidFill>
                <a:latin typeface="Arial"/>
              </a:rPr>
              <a:t>a) the nearest 10 = ________</a:t>
            </a:r>
          </a:p>
          <a:p>
            <a:pPr algn="l">
              <a:lnSpc>
                <a:spcPct val="112000"/>
              </a:lnSpc>
            </a:pPr>
            <a:r>
              <a:rPr sz="2000" b="0">
                <a:solidFill>
                  <a:srgbClr val="17213A"/>
                </a:solidFill>
                <a:latin typeface="Arial"/>
              </a:rPr>
              <a:t>b) the nearest 100 = ________</a:t>
            </a:r>
          </a:p>
          <a:p>
            <a:pPr algn="l">
              <a:lnSpc>
                <a:spcPct val="112000"/>
              </a:lnSpc>
            </a:pPr>
            <a:r>
              <a:rPr sz="2000" b="0">
                <a:solidFill>
                  <a:srgbClr val="17213A"/>
                </a:solidFill>
                <a:latin typeface="Arial"/>
              </a:rPr>
              <a:t>c) the nearest 1,000 = ________</a:t>
            </a:r>
          </a:p>
        </p:txBody>
      </p:sp>
      <p:sp>
        <p:nvSpPr>
          <p:cNvPr id="10" name="Rounded Rectangle 9"/>
          <p:cNvSpPr/>
          <p:nvPr/>
        </p:nvSpPr>
        <p:spPr>
          <a:xfrm>
            <a:off x="64008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1,100   b) 1,100   c) 1,000</a:t>
            </a:r>
          </a:p>
        </p:txBody>
      </p:sp>
      <p:sp>
        <p:nvSpPr>
          <p:cNvPr id="11" name="Rounded Rectangle 10"/>
          <p:cNvSpPr/>
          <p:nvPr/>
        </p:nvSpPr>
        <p:spPr>
          <a:xfrm>
            <a:off x="6172200" y="1828800"/>
            <a:ext cx="5440680" cy="2103120"/>
          </a:xfrm>
          <a:prstGeom prst="roundRect">
            <a:avLst>
              <a:gd name="adj" fmla="val 8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09360" y="1901952"/>
            <a:ext cx="3383280" cy="1371599"/>
          </a:xfrm>
          <a:prstGeom prst="rect">
            <a:avLst/>
          </a:prstGeom>
          <a:noFill/>
        </p:spPr>
        <p:txBody>
          <a:bodyPr wrap="square" anchor="t" lIns="54864" rIns="54864" tIns="27432" bIns="27432">
            <a:spAutoFit/>
          </a:bodyPr>
          <a:lstStyle/>
          <a:p>
            <a:pPr algn="l">
              <a:lnSpc>
                <a:spcPct val="112000"/>
              </a:lnSpc>
            </a:pPr>
            <a:r>
              <a:rPr sz="1400" b="0">
                <a:solidFill>
                  <a:srgbClr val="17213A"/>
                </a:solidFill>
                <a:latin typeface="Arial"/>
              </a:rPr>
              <a:t>2.  The arrows show two numbers: </a:t>
            </a:r>
            <a:r>
              <a:rPr sz="1400" b="1">
                <a:solidFill>
                  <a:srgbClr val="B4237A"/>
                </a:solidFill>
                <a:latin typeface="Arial"/>
              </a:rPr>
              <a:t>A</a:t>
            </a:r>
            <a:r>
              <a:rPr sz="1400" b="0">
                <a:solidFill>
                  <a:srgbClr val="17213A"/>
                </a:solidFill>
                <a:latin typeface="Arial"/>
              </a:rPr>
              <a:t> is 2,360 and </a:t>
            </a:r>
            <a:r>
              <a:rPr sz="1400" b="1">
                <a:solidFill>
                  <a:srgbClr val="B4237A"/>
                </a:solidFill>
                <a:latin typeface="Arial"/>
              </a:rPr>
              <a:t>B</a:t>
            </a:r>
            <a:r>
              <a:rPr sz="1400" b="0">
                <a:solidFill>
                  <a:srgbClr val="17213A"/>
                </a:solidFill>
                <a:latin typeface="Arial"/>
              </a:rPr>
              <a:t> is 2,880. </a:t>
            </a:r>
            <a:r>
              <a:rPr sz="1400" b="1">
                <a:solidFill>
                  <a:srgbClr val="B4237A"/>
                </a:solidFill>
                <a:latin typeface="Arial"/>
              </a:rPr>
              <a:t>Round</a:t>
            </a:r>
            <a:r>
              <a:rPr sz="1400" b="0">
                <a:solidFill>
                  <a:srgbClr val="17213A"/>
                </a:solidFill>
                <a:latin typeface="Arial"/>
              </a:rPr>
              <a:t> each to the </a:t>
            </a:r>
            <a:r>
              <a:rPr sz="1400" b="1">
                <a:solidFill>
                  <a:srgbClr val="B4237A"/>
                </a:solidFill>
                <a:latin typeface="Arial"/>
              </a:rPr>
              <a:t>nearest 1,000</a:t>
            </a:r>
            <a:r>
              <a:rPr sz="1400" b="0">
                <a:solidFill>
                  <a:srgbClr val="17213A"/>
                </a:solidFill>
                <a:latin typeface="Arial"/>
              </a:rPr>
              <a:t>.</a:t>
            </a:r>
          </a:p>
          <a:p>
            <a:pPr algn="l">
              <a:lnSpc>
                <a:spcPct val="112000"/>
              </a:lnSpc>
            </a:pPr>
            <a:r>
              <a:rPr sz="1400" b="0">
                <a:solidFill>
                  <a:srgbClr val="17213A"/>
                </a:solidFill>
                <a:latin typeface="Arial"/>
              </a:rPr>
              <a:t>A rounds to _____ B rounds to _____</a:t>
            </a:r>
          </a:p>
        </p:txBody>
      </p:sp>
      <p:pic>
        <p:nvPicPr>
          <p:cNvPr id="13" name="Picture 12" descr="Number line from 2,000 to 3,000 with 10 equal intervals. Arrows labelled A, B point to positions on the line"/>
          <p:cNvPicPr>
            <a:picLocks noChangeAspect="1"/>
          </p:cNvPicPr>
          <p:nvPr/>
        </p:nvPicPr>
        <p:blipFill>
          <a:blip r:embed="rId7"/>
          <a:stretch>
            <a:fillRect/>
          </a:stretch>
        </p:blipFill>
        <p:spPr>
          <a:xfrm>
            <a:off x="9761219" y="1965960"/>
            <a:ext cx="1645920" cy="465398"/>
          </a:xfrm>
          <a:prstGeom prst="rect">
            <a:avLst/>
          </a:prstGeom>
          <a:ln w="12700">
            <a:solidFill>
              <a:srgbClr val="D7DCE6"/>
            </a:solidFill>
          </a:ln>
        </p:spPr>
      </p:pic>
      <p:sp>
        <p:nvSpPr>
          <p:cNvPr id="14" name="Rounded Rectangle 13"/>
          <p:cNvSpPr/>
          <p:nvPr/>
        </p:nvSpPr>
        <p:spPr>
          <a:xfrm>
            <a:off x="6309360" y="3337560"/>
            <a:ext cx="5166360" cy="475488"/>
          </a:xfrm>
          <a:prstGeom prst="roundRect">
            <a:avLst>
              <a:gd name="adj" fmla="val 20000"/>
            </a:avLst>
          </a:prstGeom>
          <a:solidFill>
            <a:srgbClr val="FFFFFF"/>
          </a:solidFill>
          <a:ln w="317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000" b="1">
                <a:solidFill>
                  <a:srgbClr val="C00000"/>
                </a:solidFill>
                <a:latin typeface="Arial"/>
              </a:rPr>
              <a:t>A 2,000  B 3,000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500"/>
                                        <p:tgtEl>
                                          <p:spTgt spid="1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fade">
                                      <p:cBhvr>
                                        <p:cTn id="10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7"/>
                </p:tgtEl>
              </p:cMediaNode>
            </p:video>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a:t>
            </a:r>
          </a:p>
        </p:txBody>
      </p:sp>
      <p:sp>
        <p:nvSpPr>
          <p:cNvPr id="5" name="TextBox 4"/>
          <p:cNvSpPr txBox="1"/>
          <p:nvPr/>
        </p:nvSpPr>
        <p:spPr>
          <a:xfrm>
            <a:off x="640080" y="868680"/>
            <a:ext cx="109728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Today we are learning…</a:t>
            </a:r>
          </a:p>
        </p:txBody>
      </p:sp>
      <p:sp>
        <p:nvSpPr>
          <p:cNvPr id="6" name="Rounded Rectangle 5"/>
          <p:cNvSpPr/>
          <p:nvPr/>
        </p:nvSpPr>
        <p:spPr>
          <a:xfrm>
            <a:off x="640080" y="1371600"/>
            <a:ext cx="10881360" cy="1234440"/>
          </a:xfrm>
          <a:prstGeom prst="roundRect">
            <a:avLst>
              <a:gd name="adj" fmla="val 12000"/>
            </a:avLst>
          </a:prstGeom>
          <a:solidFill>
            <a:srgbClr val="FFFFFF"/>
          </a:solidFill>
          <a:ln w="508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371600"/>
            <a:ext cx="10515600" cy="1234440"/>
          </a:xfrm>
          <a:prstGeom prst="rect">
            <a:avLst/>
          </a:prstGeom>
          <a:noFill/>
        </p:spPr>
        <p:txBody>
          <a:bodyPr wrap="square" anchor="ctr" lIns="54864" rIns="54864" tIns="27432" bIns="27432">
            <a:spAutoFit/>
          </a:bodyPr>
          <a:lstStyle/>
          <a:p>
            <a:pPr algn="l">
              <a:lnSpc>
                <a:spcPct val="112000"/>
              </a:lnSpc>
            </a:pPr>
            <a:r>
              <a:rPr sz="2800" b="1">
                <a:solidFill>
                  <a:srgbClr val="17213A"/>
                </a:solidFill>
                <a:latin typeface="Dreaming Outloud Pro"/>
              </a:rPr>
              <a:t>To choose whether to round to the nearest 10, 100 or 1,000.</a:t>
            </a:r>
          </a:p>
        </p:txBody>
      </p:sp>
      <p:sp>
        <p:nvSpPr>
          <p:cNvPr id="8" name="TextBox 7"/>
          <p:cNvSpPr txBox="1"/>
          <p:nvPr/>
        </p:nvSpPr>
        <p:spPr>
          <a:xfrm>
            <a:off x="640080" y="2834640"/>
            <a:ext cx="8229600" cy="457200"/>
          </a:xfrm>
          <a:prstGeom prst="rect">
            <a:avLst/>
          </a:prstGeom>
          <a:noFill/>
        </p:spPr>
        <p:txBody>
          <a:bodyPr wrap="square" anchor="t" lIns="54864" rIns="54864" tIns="27432" bIns="27432">
            <a:spAutoFit/>
          </a:bodyPr>
          <a:lstStyle/>
          <a:p>
            <a:pPr algn="l">
              <a:lnSpc>
                <a:spcPct val="112000"/>
              </a:lnSpc>
            </a:pPr>
            <a:r>
              <a:rPr sz="2200" b="1">
                <a:solidFill>
                  <a:srgbClr val="0F766E"/>
                </a:solidFill>
                <a:latin typeface="Dreaming Outloud Pro"/>
              </a:rPr>
              <a:t>I can…</a:t>
            </a:r>
          </a:p>
        </p:txBody>
      </p:sp>
      <p:sp>
        <p:nvSpPr>
          <p:cNvPr id="9" name="TextBox 8"/>
          <p:cNvSpPr txBox="1"/>
          <p:nvPr/>
        </p:nvSpPr>
        <p:spPr>
          <a:xfrm>
            <a:off x="640080" y="3337560"/>
            <a:ext cx="8595360" cy="2834640"/>
          </a:xfrm>
          <a:prstGeom prst="rect">
            <a:avLst/>
          </a:prstGeom>
          <a:noFill/>
        </p:spPr>
        <p:txBody>
          <a:bodyPr wrap="square" anchor="t" lIns="54864" rIns="54864" tIns="27432" bIns="27432">
            <a:spAutoFit/>
          </a:bodyPr>
          <a:lstStyle/>
          <a:p>
            <a:pPr algn="l">
              <a:lnSpc>
                <a:spcPct val="130000"/>
              </a:lnSpc>
            </a:pPr>
            <a:r>
              <a:rPr sz="2200" b="0">
                <a:solidFill>
                  <a:srgbClr val="17213A"/>
                </a:solidFill>
                <a:latin typeface="Dreaming Outloud Pro"/>
              </a:rPr>
              <a:t>☐  I can round one number to 10, 100 and 1,000.</a:t>
            </a:r>
          </a:p>
          <a:p>
            <a:pPr algn="l">
              <a:lnSpc>
                <a:spcPct val="130000"/>
              </a:lnSpc>
            </a:pPr>
            <a:r>
              <a:rPr sz="2200" b="0">
                <a:solidFill>
                  <a:srgbClr val="17213A"/>
                </a:solidFill>
                <a:latin typeface="Dreaming Outloud Pro"/>
              </a:rPr>
              <a:t>☐  I can choose the place to round to.</a:t>
            </a:r>
          </a:p>
          <a:p>
            <a:pPr algn="l">
              <a:lnSpc>
                <a:spcPct val="130000"/>
              </a:lnSpc>
            </a:pPr>
            <a:r>
              <a:rPr sz="2200" b="0">
                <a:solidFill>
                  <a:srgbClr val="17213A"/>
                </a:solidFill>
                <a:latin typeface="Dreaming Outloud Pro"/>
              </a:rPr>
              <a:t>☐  I can compare the three answers.</a:t>
            </a:r>
          </a:p>
          <a:p>
            <a:pPr algn="l">
              <a:lnSpc>
                <a:spcPct val="130000"/>
              </a:lnSpc>
            </a:pPr>
            <a:r>
              <a:rPr sz="2200" b="0">
                <a:solidFill>
                  <a:srgbClr val="17213A"/>
                </a:solidFill>
                <a:latin typeface="Dreaming Outloud Pro"/>
              </a:rPr>
              <a:t>☐  I can use rounding to estimate.</a:t>
            </a:r>
          </a:p>
        </p:txBody>
      </p:sp>
      <p:pic>
        <p:nvPicPr>
          <p:cNvPr id="10" name="Picture 9" descr="01230816a843640_teacher.png"/>
          <p:cNvPicPr>
            <a:picLocks noChangeAspect="1"/>
          </p:cNvPicPr>
          <p:nvPr/>
        </p:nvPicPr>
        <p:blipFill>
          <a:blip r:embed="rId4"/>
          <a:stretch>
            <a:fillRect/>
          </a:stretch>
        </p:blipFill>
        <p:spPr>
          <a:xfrm>
            <a:off x="9418320" y="4025641"/>
            <a:ext cx="2282342" cy="2329438"/>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a:t>
            </a:r>
          </a:p>
        </p:txBody>
      </p:sp>
      <p:sp>
        <p:nvSpPr>
          <p:cNvPr id="5" name="TextBox 4"/>
          <p:cNvSpPr txBox="1"/>
          <p:nvPr/>
        </p:nvSpPr>
        <p:spPr>
          <a:xfrm>
            <a:off x="640080" y="868680"/>
            <a:ext cx="10972800" cy="640080"/>
          </a:xfrm>
          <a:prstGeom prst="rect">
            <a:avLst/>
          </a:prstGeom>
          <a:noFill/>
        </p:spPr>
        <p:txBody>
          <a:bodyPr wrap="square" anchor="t" lIns="54864" rIns="54864" tIns="27432" bIns="27432">
            <a:spAutoFit/>
          </a:bodyPr>
          <a:lstStyle/>
          <a:p>
            <a:pPr algn="l">
              <a:lnSpc>
                <a:spcPct val="112000"/>
              </a:lnSpc>
            </a:pPr>
            <a:r>
              <a:rPr sz="3200" b="1">
                <a:solidFill>
                  <a:srgbClr val="0F766E"/>
                </a:solidFill>
                <a:latin typeface="Dreaming Outloud Pro"/>
              </a:rPr>
              <a:t>Key words</a:t>
            </a:r>
          </a:p>
        </p:txBody>
      </p:sp>
      <p:sp>
        <p:nvSpPr>
          <p:cNvPr id="6" name="Rounded Rectangle 5"/>
          <p:cNvSpPr/>
          <p:nvPr/>
        </p:nvSpPr>
        <p:spPr>
          <a:xfrm>
            <a:off x="6858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round</a:t>
            </a:r>
          </a:p>
        </p:txBody>
      </p:sp>
      <p:sp>
        <p:nvSpPr>
          <p:cNvPr id="7" name="Rounded Rectangle 6"/>
          <p:cNvSpPr/>
          <p:nvPr/>
        </p:nvSpPr>
        <p:spPr>
          <a:xfrm>
            <a:off x="34290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nearest</a:t>
            </a:r>
          </a:p>
        </p:txBody>
      </p:sp>
      <p:sp>
        <p:nvSpPr>
          <p:cNvPr id="8" name="Rounded Rectangle 7"/>
          <p:cNvSpPr/>
          <p:nvPr/>
        </p:nvSpPr>
        <p:spPr>
          <a:xfrm>
            <a:off x="6172200" y="178308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ten</a:t>
            </a:r>
          </a:p>
        </p:txBody>
      </p:sp>
      <p:sp>
        <p:nvSpPr>
          <p:cNvPr id="9" name="Rounded Rectangle 8"/>
          <p:cNvSpPr/>
          <p:nvPr/>
        </p:nvSpPr>
        <p:spPr>
          <a:xfrm>
            <a:off x="6858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hundred</a:t>
            </a:r>
          </a:p>
        </p:txBody>
      </p:sp>
      <p:sp>
        <p:nvSpPr>
          <p:cNvPr id="10" name="Rounded Rectangle 9"/>
          <p:cNvSpPr/>
          <p:nvPr/>
        </p:nvSpPr>
        <p:spPr>
          <a:xfrm>
            <a:off x="34290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thousand</a:t>
            </a:r>
          </a:p>
        </p:txBody>
      </p:sp>
      <p:sp>
        <p:nvSpPr>
          <p:cNvPr id="11" name="Rounded Rectangle 10"/>
          <p:cNvSpPr/>
          <p:nvPr/>
        </p:nvSpPr>
        <p:spPr>
          <a:xfrm>
            <a:off x="6172200" y="3108960"/>
            <a:ext cx="2560320" cy="960120"/>
          </a:xfrm>
          <a:prstGeom prst="roundRect">
            <a:avLst>
              <a:gd name="adj" fmla="val 35000"/>
            </a:avLst>
          </a:prstGeom>
          <a:solidFill>
            <a:srgbClr val="FFFFFF"/>
          </a:solidFill>
          <a:ln w="3810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2600" b="1">
                <a:solidFill>
                  <a:srgbClr val="17213A"/>
                </a:solidFill>
                <a:latin typeface="Dreaming Outloud Pro"/>
              </a:rPr>
              <a:t>estimate</a:t>
            </a:r>
          </a:p>
        </p:txBody>
      </p:sp>
      <p:pic>
        <p:nvPicPr>
          <p:cNvPr id="12" name="Picture 11" descr="01230816a843640_teacher.png"/>
          <p:cNvPicPr>
            <a:picLocks noChangeAspect="1"/>
          </p:cNvPicPr>
          <p:nvPr/>
        </p:nvPicPr>
        <p:blipFill>
          <a:blip r:embed="rId4"/>
          <a:stretch>
            <a:fillRect/>
          </a:stretch>
        </p:blipFill>
        <p:spPr>
          <a:xfrm>
            <a:off x="9144000" y="3711140"/>
            <a:ext cx="2545689" cy="2598219"/>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The key ideas</a:t>
            </a:r>
          </a:p>
        </p:txBody>
      </p:sp>
      <p:sp>
        <p:nvSpPr>
          <p:cNvPr id="6" name="TextBox 5"/>
          <p:cNvSpPr txBox="1"/>
          <p:nvPr/>
        </p:nvSpPr>
        <p:spPr>
          <a:xfrm>
            <a:off x="640080" y="1874519"/>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Look at the digit to the right of the place you are rounding to.</a:t>
            </a:r>
          </a:p>
        </p:txBody>
      </p:sp>
      <p:sp>
        <p:nvSpPr>
          <p:cNvPr id="7" name="TextBox 6"/>
          <p:cNvSpPr txBox="1"/>
          <p:nvPr/>
        </p:nvSpPr>
        <p:spPr>
          <a:xfrm>
            <a:off x="640080" y="2742438"/>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0 to 4 rounds down. 5 to 9 rounds up.</a:t>
            </a:r>
          </a:p>
        </p:txBody>
      </p:sp>
      <p:sp>
        <p:nvSpPr>
          <p:cNvPr id="8" name="TextBox 7"/>
          <p:cNvSpPr txBox="1"/>
          <p:nvPr/>
        </p:nvSpPr>
        <p:spPr>
          <a:xfrm>
            <a:off x="640080" y="3276981"/>
            <a:ext cx="7315200" cy="867918"/>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One number can round to three different answers.</a:t>
            </a:r>
          </a:p>
        </p:txBody>
      </p:sp>
      <p:pic>
        <p:nvPicPr>
          <p:cNvPr id="9" name="Picture 8" descr="9d7b100d22bb640_detective.png"/>
          <p:cNvPicPr>
            <a:picLocks noChangeAspect="1"/>
          </p:cNvPicPr>
          <p:nvPr/>
        </p:nvPicPr>
        <p:blipFill>
          <a:blip r:embed="rId4"/>
          <a:stretch>
            <a:fillRect/>
          </a:stretch>
        </p:blipFill>
        <p:spPr>
          <a:xfrm>
            <a:off x="8778240" y="2924835"/>
            <a:ext cx="2633472" cy="2744445"/>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a:t>
            </a:r>
          </a:p>
        </p:txBody>
      </p:sp>
      <p:sp>
        <p:nvSpPr>
          <p:cNvPr id="5" name="TextBox 4"/>
          <p:cNvSpPr txBox="1"/>
          <p:nvPr/>
        </p:nvSpPr>
        <p:spPr>
          <a:xfrm>
            <a:off x="640080" y="822960"/>
            <a:ext cx="10881360" cy="914400"/>
          </a:xfrm>
          <a:prstGeom prst="rect">
            <a:avLst/>
          </a:prstGeom>
          <a:noFill/>
        </p:spPr>
        <p:txBody>
          <a:bodyPr wrap="square" anchor="t" lIns="54864" rIns="54864" tIns="27432" bIns="27432">
            <a:spAutoFit/>
          </a:bodyPr>
          <a:lstStyle/>
          <a:p>
            <a:pPr algn="l">
              <a:lnSpc>
                <a:spcPct val="112000"/>
              </a:lnSpc>
            </a:pPr>
            <a:r>
              <a:rPr sz="3000" b="1">
                <a:solidFill>
                  <a:srgbClr val="0F766E"/>
                </a:solidFill>
                <a:latin typeface="Dreaming Outloud Pro"/>
              </a:rPr>
              <a:t>Look out for</a:t>
            </a:r>
          </a:p>
        </p:txBody>
      </p:sp>
      <p:sp>
        <p:nvSpPr>
          <p:cNvPr id="6" name="TextBox 5"/>
          <p:cNvSpPr txBox="1"/>
          <p:nvPr/>
        </p:nvSpPr>
        <p:spPr>
          <a:xfrm>
            <a:off x="640080" y="1874519"/>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Check which place you are rounding to.</a:t>
            </a:r>
          </a:p>
        </p:txBody>
      </p:sp>
      <p:sp>
        <p:nvSpPr>
          <p:cNvPr id="7" name="TextBox 6"/>
          <p:cNvSpPr txBox="1"/>
          <p:nvPr/>
        </p:nvSpPr>
        <p:spPr>
          <a:xfrm>
            <a:off x="640080" y="2409062"/>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Fill the other places with zeros.</a:t>
            </a:r>
          </a:p>
        </p:txBody>
      </p:sp>
      <p:sp>
        <p:nvSpPr>
          <p:cNvPr id="8" name="TextBox 7"/>
          <p:cNvSpPr txBox="1"/>
          <p:nvPr/>
        </p:nvSpPr>
        <p:spPr>
          <a:xfrm>
            <a:off x="640080" y="2943605"/>
            <a:ext cx="7315200" cy="534543"/>
          </a:xfrm>
          <a:prstGeom prst="rect">
            <a:avLst/>
          </a:prstGeom>
          <a:noFill/>
        </p:spPr>
        <p:txBody>
          <a:bodyPr wrap="square" anchor="t" lIns="54864" rIns="54864" tIns="27432" bIns="27432">
            <a:spAutoFit/>
          </a:bodyPr>
          <a:lstStyle/>
          <a:p>
            <a:pPr algn="l">
              <a:lnSpc>
                <a:spcPct val="115000"/>
              </a:lnSpc>
            </a:pPr>
            <a:r>
              <a:rPr sz="2100" b="0">
                <a:solidFill>
                  <a:srgbClr val="17213A"/>
                </a:solidFill>
                <a:latin typeface="Dreaming Outloud Pro"/>
              </a:rPr>
              <a:t>Check halfway numbers round up.</a:t>
            </a:r>
          </a:p>
        </p:txBody>
      </p:sp>
      <p:pic>
        <p:nvPicPr>
          <p:cNvPr id="9" name="Picture 8" descr="7a7b90e5f56e640_puzzled.png"/>
          <p:cNvPicPr>
            <a:picLocks noChangeAspect="1"/>
          </p:cNvPicPr>
          <p:nvPr/>
        </p:nvPicPr>
        <p:blipFill>
          <a:blip r:embed="rId4"/>
          <a:stretch>
            <a:fillRect/>
          </a:stretch>
        </p:blipFill>
        <p:spPr>
          <a:xfrm>
            <a:off x="8778240" y="2775448"/>
            <a:ext cx="2633472" cy="2893831"/>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fade">
                                      <p:cBhvr>
                                        <p:cTn id="103" dur="500"/>
                                        <p:tgtEl>
                                          <p:spTgt spid="7"/>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8"/>
                                        </p:tgtEl>
                                        <p:attrNameLst>
                                          <p:attrName>style.visibility</p:attrName>
                                        </p:attrNameLst>
                                      </p:cBhvr>
                                      <p:to>
                                        <p:strVal val="visible"/>
                                      </p:to>
                                    </p:set>
                                    <p:animEffect transition="in" filter="fade">
                                      <p:cBhvr>
                                        <p:cTn id="10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 · question 1</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1 of 8</a:t>
            </a:r>
          </a:p>
        </p:txBody>
      </p:sp>
      <p:sp>
        <p:nvSpPr>
          <p:cNvPr id="12" name="TextBox 11"/>
          <p:cNvSpPr txBox="1"/>
          <p:nvPr/>
        </p:nvSpPr>
        <p:spPr>
          <a:xfrm>
            <a:off x="548640" y="1737360"/>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The </a:t>
            </a:r>
            <a:r>
              <a:rPr sz="1300" b="1">
                <a:solidFill>
                  <a:srgbClr val="B4237A"/>
                </a:solidFill>
                <a:latin typeface="Arial"/>
              </a:rPr>
              <a:t>arrow</a:t>
            </a:r>
            <a:r>
              <a:rPr sz="1300" b="0">
                <a:solidFill>
                  <a:srgbClr val="17213A"/>
                </a:solidFill>
                <a:latin typeface="Arial"/>
              </a:rPr>
              <a:t> shows </a:t>
            </a:r>
            <a:r>
              <a:rPr sz="1300" b="1">
                <a:solidFill>
                  <a:srgbClr val="B4237A"/>
                </a:solidFill>
                <a:latin typeface="Arial"/>
              </a:rPr>
              <a:t>107</a:t>
            </a:r>
            <a:r>
              <a:rPr sz="1300" b="0">
                <a:solidFill>
                  <a:srgbClr val="17213A"/>
                </a:solidFill>
                <a:latin typeface="Arial"/>
              </a:rPr>
              <a:t> on each number line. Complete the sentences.</a:t>
            </a:r>
          </a:p>
        </p:txBody>
      </p:sp>
      <p:sp>
        <p:nvSpPr>
          <p:cNvPr id="13" name="TextBox 12"/>
          <p:cNvSpPr txBox="1"/>
          <p:nvPr/>
        </p:nvSpPr>
        <p:spPr>
          <a:xfrm>
            <a:off x="548640" y="2239772"/>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107 rounded to the nearest 10 is ________</a:t>
            </a:r>
          </a:p>
        </p:txBody>
      </p:sp>
      <p:sp>
        <p:nvSpPr>
          <p:cNvPr id="14" name="TextBox 13"/>
          <p:cNvSpPr txBox="1"/>
          <p:nvPr/>
        </p:nvSpPr>
        <p:spPr>
          <a:xfrm>
            <a:off x="548640" y="2527554"/>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107 rounded to the nearest 100 is ________</a:t>
            </a:r>
          </a:p>
        </p:txBody>
      </p:sp>
      <p:sp>
        <p:nvSpPr>
          <p:cNvPr id="15" name="TextBox 14"/>
          <p:cNvSpPr txBox="1"/>
          <p:nvPr/>
        </p:nvSpPr>
        <p:spPr>
          <a:xfrm>
            <a:off x="548640" y="2815336"/>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107 rounded to the nearest 1,000 is ________</a:t>
            </a:r>
          </a:p>
        </p:txBody>
      </p:sp>
      <p:sp>
        <p:nvSpPr>
          <p:cNvPr id="16" name="TextBox 15"/>
          <p:cNvSpPr txBox="1"/>
          <p:nvPr/>
        </p:nvSpPr>
        <p:spPr>
          <a:xfrm>
            <a:off x="6309360" y="1737360"/>
            <a:ext cx="5257800" cy="50241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The </a:t>
            </a:r>
            <a:r>
              <a:rPr sz="1300" b="1">
                <a:solidFill>
                  <a:srgbClr val="B4237A"/>
                </a:solidFill>
                <a:latin typeface="Arial"/>
              </a:rPr>
              <a:t>arrow</a:t>
            </a:r>
            <a:r>
              <a:rPr sz="1300" b="0">
                <a:solidFill>
                  <a:srgbClr val="17213A"/>
                </a:solidFill>
                <a:latin typeface="Arial"/>
              </a:rPr>
              <a:t> shows </a:t>
            </a:r>
            <a:r>
              <a:rPr sz="1300" b="1">
                <a:solidFill>
                  <a:srgbClr val="B4237A"/>
                </a:solidFill>
                <a:latin typeface="Arial"/>
              </a:rPr>
              <a:t>555</a:t>
            </a:r>
            <a:r>
              <a:rPr sz="1300" b="0">
                <a:solidFill>
                  <a:srgbClr val="17213A"/>
                </a:solidFill>
                <a:latin typeface="Arial"/>
              </a:rPr>
              <a:t> on each number line. Complete the sentences.</a:t>
            </a:r>
          </a:p>
        </p:txBody>
      </p:sp>
      <p:sp>
        <p:nvSpPr>
          <p:cNvPr id="17" name="TextBox 16"/>
          <p:cNvSpPr txBox="1"/>
          <p:nvPr/>
        </p:nvSpPr>
        <p:spPr>
          <a:xfrm>
            <a:off x="6309360" y="2239772"/>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555 rounded to the nearest 10 is ________</a:t>
            </a:r>
          </a:p>
        </p:txBody>
      </p:sp>
      <p:sp>
        <p:nvSpPr>
          <p:cNvPr id="18" name="TextBox 17"/>
          <p:cNvSpPr txBox="1"/>
          <p:nvPr/>
        </p:nvSpPr>
        <p:spPr>
          <a:xfrm>
            <a:off x="6309360" y="2527554"/>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555 rounded to the nearest 100 is ________</a:t>
            </a:r>
          </a:p>
        </p:txBody>
      </p:sp>
      <p:sp>
        <p:nvSpPr>
          <p:cNvPr id="19" name="TextBox 18"/>
          <p:cNvSpPr txBox="1"/>
          <p:nvPr/>
        </p:nvSpPr>
        <p:spPr>
          <a:xfrm>
            <a:off x="6309360" y="2815336"/>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555 rounded to the nearest 1,000 is ________</a:t>
            </a:r>
          </a:p>
        </p:txBody>
      </p:sp>
      <p:pic>
        <p:nvPicPr>
          <p:cNvPr id="20" name="Picture 19" descr="Number line from 100 to 110 with 10 equal intervals. Arrows labelled A point to positions on the line. Number line from 100 to 200 with 10 equal intervals. Arrows labelled A point to positions on the line. Number line from 0 to 1,000 with 10 equal intervals. Arrows labelled A point to positions on the line"/>
          <p:cNvPicPr>
            <a:picLocks noChangeAspect="1"/>
          </p:cNvPicPr>
          <p:nvPr/>
        </p:nvPicPr>
        <p:blipFill>
          <a:blip r:embed="rId9"/>
          <a:stretch>
            <a:fillRect/>
          </a:stretch>
        </p:blipFill>
        <p:spPr>
          <a:xfrm>
            <a:off x="2011931" y="3157982"/>
            <a:ext cx="2331217" cy="1463040"/>
          </a:xfrm>
          <a:prstGeom prst="rect">
            <a:avLst/>
          </a:prstGeom>
          <a:ln w="12700">
            <a:solidFill>
              <a:srgbClr val="D7DCE6"/>
            </a:solidFill>
          </a:ln>
        </p:spPr>
      </p:pic>
      <p:pic>
        <p:nvPicPr>
          <p:cNvPr id="21" name="Picture 20" descr="Number line from 550 to 560 with 10 equal intervals. Arrows labelled A point to positions on the line. Number line from 500 to 600 with 10 equal intervals. Arrows labelled A point to positions on the line. Number line from 0 to 1,000 with 10 equal intervals. Arrows labelled A point to positions on the line"/>
          <p:cNvPicPr>
            <a:picLocks noChangeAspect="1"/>
          </p:cNvPicPr>
          <p:nvPr/>
        </p:nvPicPr>
        <p:blipFill>
          <a:blip r:embed="rId10"/>
          <a:stretch>
            <a:fillRect/>
          </a:stretch>
        </p:blipFill>
        <p:spPr>
          <a:xfrm>
            <a:off x="7772651" y="3157982"/>
            <a:ext cx="2331217" cy="1463040"/>
          </a:xfrm>
          <a:prstGeom prst="rect">
            <a:avLst/>
          </a:prstGeom>
          <a:ln w="12700">
            <a:solidFill>
              <a:srgbClr val="D7DCE6"/>
            </a:solidFill>
          </a:ln>
        </p:spPr>
      </p:pic>
      <p:sp>
        <p:nvSpPr>
          <p:cNvPr id="22" name="Rounded Rectangle 21"/>
          <p:cNvSpPr/>
          <p:nvPr/>
        </p:nvSpPr>
        <p:spPr>
          <a:xfrm>
            <a:off x="548640" y="4849622"/>
            <a:ext cx="5257800" cy="112014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110</a:t>
            </a:r>
          </a:p>
          <a:p>
            <a:pPr algn="l"/>
            <a:r>
              <a:rPr sz="1800" b="1">
                <a:solidFill>
                  <a:srgbClr val="C00000"/>
                </a:solidFill>
                <a:latin typeface="Arial"/>
              </a:rPr>
              <a:t>b) 100</a:t>
            </a:r>
          </a:p>
          <a:p>
            <a:pPr algn="l"/>
            <a:r>
              <a:rPr sz="1800" b="1">
                <a:solidFill>
                  <a:srgbClr val="C00000"/>
                </a:solidFill>
                <a:latin typeface="Arial"/>
              </a:rPr>
              <a:t>c) 0</a:t>
            </a:r>
          </a:p>
        </p:txBody>
      </p:sp>
      <p:sp>
        <p:nvSpPr>
          <p:cNvPr id="23" name="Rounded Rectangle 22"/>
          <p:cNvSpPr/>
          <p:nvPr/>
        </p:nvSpPr>
        <p:spPr>
          <a:xfrm>
            <a:off x="6309360" y="4849622"/>
            <a:ext cx="5257800" cy="112014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560</a:t>
            </a:r>
          </a:p>
          <a:p>
            <a:pPr algn="l"/>
            <a:r>
              <a:rPr sz="1800" b="1">
                <a:solidFill>
                  <a:srgbClr val="C00000"/>
                </a:solidFill>
                <a:latin typeface="Arial"/>
              </a:rPr>
              <a:t>b) 600</a:t>
            </a:r>
          </a:p>
          <a:p>
            <a:pPr algn="l"/>
            <a:r>
              <a:rPr sz="1800" b="1">
                <a:solidFill>
                  <a:srgbClr val="C00000"/>
                </a:solidFill>
                <a:latin typeface="Arial"/>
              </a:rPr>
              <a:t>c) 1,000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 · question 2</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60.mp4" descr="Countdown timer, 1: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2 of 8</a:t>
            </a:r>
          </a:p>
        </p:txBody>
      </p:sp>
      <p:sp>
        <p:nvSpPr>
          <p:cNvPr id="12" name="TextBox 11"/>
          <p:cNvSpPr txBox="1"/>
          <p:nvPr/>
        </p:nvSpPr>
        <p:spPr>
          <a:xfrm>
            <a:off x="548640" y="1737360"/>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Complete the sentences.</a:t>
            </a:r>
          </a:p>
        </p:txBody>
      </p:sp>
      <p:sp>
        <p:nvSpPr>
          <p:cNvPr id="13" name="TextBox 12"/>
          <p:cNvSpPr txBox="1"/>
          <p:nvPr/>
        </p:nvSpPr>
        <p:spPr>
          <a:xfrm>
            <a:off x="548640" y="2025141"/>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526 rounded to the nearest 100 is ________</a:t>
            </a:r>
          </a:p>
        </p:txBody>
      </p:sp>
      <p:sp>
        <p:nvSpPr>
          <p:cNvPr id="14" name="TextBox 13"/>
          <p:cNvSpPr txBox="1"/>
          <p:nvPr/>
        </p:nvSpPr>
        <p:spPr>
          <a:xfrm>
            <a:off x="548640" y="2312923"/>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9,200 rounded to the nearest 100 is ________</a:t>
            </a:r>
          </a:p>
        </p:txBody>
      </p:sp>
      <p:sp>
        <p:nvSpPr>
          <p:cNvPr id="15" name="TextBox 14"/>
          <p:cNvSpPr txBox="1"/>
          <p:nvPr/>
        </p:nvSpPr>
        <p:spPr>
          <a:xfrm>
            <a:off x="548640" y="2600705"/>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9,450 rounded to the nearest 10 is ________</a:t>
            </a:r>
          </a:p>
        </p:txBody>
      </p:sp>
      <p:sp>
        <p:nvSpPr>
          <p:cNvPr id="16" name="TextBox 15"/>
          <p:cNvSpPr txBox="1"/>
          <p:nvPr/>
        </p:nvSpPr>
        <p:spPr>
          <a:xfrm>
            <a:off x="548640" y="2888487"/>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d) 7,539 rounded to the nearest 1,000 is ________</a:t>
            </a:r>
          </a:p>
        </p:txBody>
      </p:sp>
      <p:sp>
        <p:nvSpPr>
          <p:cNvPr id="17" name="TextBox 16"/>
          <p:cNvSpPr txBox="1"/>
          <p:nvPr/>
        </p:nvSpPr>
        <p:spPr>
          <a:xfrm>
            <a:off x="548640" y="3176269"/>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e) 6,940 rounded to the nearest 10 is ________</a:t>
            </a:r>
          </a:p>
        </p:txBody>
      </p:sp>
      <p:sp>
        <p:nvSpPr>
          <p:cNvPr id="18" name="TextBox 17"/>
          <p:cNvSpPr txBox="1"/>
          <p:nvPr/>
        </p:nvSpPr>
        <p:spPr>
          <a:xfrm>
            <a:off x="548640" y="3464051"/>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f) 8,205 rounded to the nearest 1,000 is ________</a:t>
            </a:r>
          </a:p>
        </p:txBody>
      </p:sp>
      <p:sp>
        <p:nvSpPr>
          <p:cNvPr id="19" name="TextBox 18"/>
          <p:cNvSpPr txBox="1"/>
          <p:nvPr/>
        </p:nvSpPr>
        <p:spPr>
          <a:xfrm>
            <a:off x="6309360" y="1737360"/>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Complete the sentences.</a:t>
            </a:r>
          </a:p>
        </p:txBody>
      </p:sp>
      <p:sp>
        <p:nvSpPr>
          <p:cNvPr id="20" name="TextBox 19"/>
          <p:cNvSpPr txBox="1"/>
          <p:nvPr/>
        </p:nvSpPr>
        <p:spPr>
          <a:xfrm>
            <a:off x="6309360" y="2025141"/>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a) 742 rounded to the nearest 100 is ________</a:t>
            </a:r>
          </a:p>
        </p:txBody>
      </p:sp>
      <p:sp>
        <p:nvSpPr>
          <p:cNvPr id="21" name="TextBox 20"/>
          <p:cNvSpPr txBox="1"/>
          <p:nvPr/>
        </p:nvSpPr>
        <p:spPr>
          <a:xfrm>
            <a:off x="6309360" y="2312923"/>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b) 2,041 rounded to the nearest 100 is ________</a:t>
            </a:r>
          </a:p>
        </p:txBody>
      </p:sp>
      <p:sp>
        <p:nvSpPr>
          <p:cNvPr id="22" name="TextBox 21"/>
          <p:cNvSpPr txBox="1"/>
          <p:nvPr/>
        </p:nvSpPr>
        <p:spPr>
          <a:xfrm>
            <a:off x="6309360" y="2600705"/>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c) 3,835 rounded to the nearest 10 is ________</a:t>
            </a:r>
          </a:p>
        </p:txBody>
      </p:sp>
      <p:sp>
        <p:nvSpPr>
          <p:cNvPr id="23" name="TextBox 22"/>
          <p:cNvSpPr txBox="1"/>
          <p:nvPr/>
        </p:nvSpPr>
        <p:spPr>
          <a:xfrm>
            <a:off x="6309360" y="2888487"/>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d) 9,114 rounded to the nearest 1,000 is ________</a:t>
            </a:r>
          </a:p>
        </p:txBody>
      </p:sp>
      <p:sp>
        <p:nvSpPr>
          <p:cNvPr id="24" name="TextBox 23"/>
          <p:cNvSpPr txBox="1"/>
          <p:nvPr/>
        </p:nvSpPr>
        <p:spPr>
          <a:xfrm>
            <a:off x="6309360" y="3176269"/>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e) 1,058 rounded to the nearest 10 is ________</a:t>
            </a:r>
          </a:p>
        </p:txBody>
      </p:sp>
      <p:sp>
        <p:nvSpPr>
          <p:cNvPr id="25" name="TextBox 24"/>
          <p:cNvSpPr txBox="1"/>
          <p:nvPr/>
        </p:nvSpPr>
        <p:spPr>
          <a:xfrm>
            <a:off x="6309360" y="3464051"/>
            <a:ext cx="5257800" cy="287782"/>
          </a:xfrm>
          <a:prstGeom prst="rect">
            <a:avLst/>
          </a:prstGeom>
          <a:noFill/>
        </p:spPr>
        <p:txBody>
          <a:bodyPr wrap="square" anchor="t" lIns="54864" rIns="54864" tIns="27432" bIns="27432">
            <a:spAutoFit/>
          </a:bodyPr>
          <a:lstStyle/>
          <a:p>
            <a:pPr algn="l">
              <a:lnSpc>
                <a:spcPct val="112000"/>
              </a:lnSpc>
            </a:pPr>
            <a:r>
              <a:rPr sz="1300" b="0">
                <a:solidFill>
                  <a:srgbClr val="17213A"/>
                </a:solidFill>
                <a:latin typeface="Arial"/>
              </a:rPr>
              <a:t>f) 2,368 rounded to the nearest 1,000 is ________</a:t>
            </a:r>
          </a:p>
        </p:txBody>
      </p:sp>
      <p:sp>
        <p:nvSpPr>
          <p:cNvPr id="26" name="Rounded Rectangle 25"/>
          <p:cNvSpPr/>
          <p:nvPr/>
        </p:nvSpPr>
        <p:spPr>
          <a:xfrm>
            <a:off x="548640" y="3797553"/>
            <a:ext cx="5257800" cy="201168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500</a:t>
            </a:r>
          </a:p>
          <a:p>
            <a:pPr algn="l"/>
            <a:r>
              <a:rPr sz="1800" b="1">
                <a:solidFill>
                  <a:srgbClr val="C00000"/>
                </a:solidFill>
                <a:latin typeface="Arial"/>
              </a:rPr>
              <a:t>b) 9,200</a:t>
            </a:r>
          </a:p>
          <a:p>
            <a:pPr algn="l"/>
            <a:r>
              <a:rPr sz="1800" b="1">
                <a:solidFill>
                  <a:srgbClr val="C00000"/>
                </a:solidFill>
                <a:latin typeface="Arial"/>
              </a:rPr>
              <a:t>c) 9,450</a:t>
            </a:r>
          </a:p>
          <a:p>
            <a:pPr algn="l"/>
            <a:r>
              <a:rPr sz="1800" b="1">
                <a:solidFill>
                  <a:srgbClr val="C00000"/>
                </a:solidFill>
                <a:latin typeface="Arial"/>
              </a:rPr>
              <a:t>d) 8,000</a:t>
            </a:r>
          </a:p>
          <a:p>
            <a:pPr algn="l"/>
            <a:r>
              <a:rPr sz="1800" b="1">
                <a:solidFill>
                  <a:srgbClr val="C00000"/>
                </a:solidFill>
                <a:latin typeface="Arial"/>
              </a:rPr>
              <a:t>e) 6,940</a:t>
            </a:r>
          </a:p>
          <a:p>
            <a:pPr algn="l"/>
            <a:r>
              <a:rPr sz="1800" b="1">
                <a:solidFill>
                  <a:srgbClr val="C00000"/>
                </a:solidFill>
                <a:latin typeface="Arial"/>
              </a:rPr>
              <a:t>f) 8,000</a:t>
            </a:r>
          </a:p>
        </p:txBody>
      </p:sp>
      <p:sp>
        <p:nvSpPr>
          <p:cNvPr id="27" name="Rounded Rectangle 26"/>
          <p:cNvSpPr/>
          <p:nvPr/>
        </p:nvSpPr>
        <p:spPr>
          <a:xfrm>
            <a:off x="6309360" y="3797553"/>
            <a:ext cx="5257800" cy="201168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700</a:t>
            </a:r>
          </a:p>
          <a:p>
            <a:pPr algn="l"/>
            <a:r>
              <a:rPr sz="1800" b="1">
                <a:solidFill>
                  <a:srgbClr val="C00000"/>
                </a:solidFill>
                <a:latin typeface="Arial"/>
              </a:rPr>
              <a:t>b) 2,000</a:t>
            </a:r>
          </a:p>
          <a:p>
            <a:pPr algn="l"/>
            <a:r>
              <a:rPr sz="1800" b="1">
                <a:solidFill>
                  <a:srgbClr val="C00000"/>
                </a:solidFill>
                <a:latin typeface="Arial"/>
              </a:rPr>
              <a:t>c) 3,840</a:t>
            </a:r>
          </a:p>
          <a:p>
            <a:pPr algn="l"/>
            <a:r>
              <a:rPr sz="1800" b="1">
                <a:solidFill>
                  <a:srgbClr val="C00000"/>
                </a:solidFill>
                <a:latin typeface="Arial"/>
              </a:rPr>
              <a:t>d) 9,000</a:t>
            </a:r>
          </a:p>
          <a:p>
            <a:pPr algn="l"/>
            <a:r>
              <a:rPr sz="1800" b="1">
                <a:solidFill>
                  <a:srgbClr val="C00000"/>
                </a:solidFill>
                <a:latin typeface="Arial"/>
              </a:rPr>
              <a:t>e) 1,060</a:t>
            </a:r>
          </a:p>
          <a:p>
            <a:pPr algn="l"/>
            <a:r>
              <a:rPr sz="1800" b="1">
                <a:solidFill>
                  <a:srgbClr val="C00000"/>
                </a:solidFill>
                <a:latin typeface="Arial"/>
              </a:rPr>
              <a:t>f) 2,000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500"/>
                                        <p:tgtEl>
                                          <p:spTgt spid="26"/>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7"/>
                                        </p:tgtEl>
                                        <p:attrNameLst>
                                          <p:attrName>style.visibility</p:attrName>
                                        </p:attrNameLst>
                                      </p:cBhvr>
                                      <p:to>
                                        <p:strVal val="visible"/>
                                      </p:to>
                                    </p:set>
                                    <p:animEffect transition="in" filter="fade">
                                      <p:cBhvr>
                                        <p:cTn id="10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 · question 3</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3 of 8</a:t>
            </a:r>
          </a:p>
        </p:txBody>
      </p:sp>
      <p:sp>
        <p:nvSpPr>
          <p:cNvPr id="12" name="TextBox 11"/>
          <p:cNvSpPr txBox="1"/>
          <p:nvPr/>
        </p:nvSpPr>
        <p:spPr>
          <a:xfrm>
            <a:off x="548640" y="1737360"/>
            <a:ext cx="5257800" cy="634492"/>
          </a:xfrm>
          <a:prstGeom prst="rect">
            <a:avLst/>
          </a:prstGeom>
          <a:noFill/>
        </p:spPr>
        <p:txBody>
          <a:bodyPr wrap="square" anchor="t" lIns="54864" rIns="54864" tIns="27432" bIns="27432">
            <a:spAutoFit/>
          </a:bodyPr>
          <a:lstStyle/>
          <a:p>
            <a:pPr algn="l">
              <a:lnSpc>
                <a:spcPct val="112000"/>
              </a:lnSpc>
            </a:pPr>
            <a:r>
              <a:rPr sz="1700" b="1">
                <a:solidFill>
                  <a:srgbClr val="B4237A"/>
                </a:solidFill>
                <a:latin typeface="Arial"/>
              </a:rPr>
              <a:t>Circle</a:t>
            </a:r>
            <a:r>
              <a:rPr sz="1700" b="0">
                <a:solidFill>
                  <a:srgbClr val="17213A"/>
                </a:solidFill>
                <a:latin typeface="Arial"/>
              </a:rPr>
              <a:t> the numbers that round to </a:t>
            </a:r>
            <a:r>
              <a:rPr sz="1700" b="1">
                <a:solidFill>
                  <a:srgbClr val="B4237A"/>
                </a:solidFill>
                <a:latin typeface="Arial"/>
              </a:rPr>
              <a:t>5,000</a:t>
            </a:r>
            <a:r>
              <a:rPr sz="1700" b="0">
                <a:solidFill>
                  <a:srgbClr val="17213A"/>
                </a:solidFill>
                <a:latin typeface="Arial"/>
              </a:rPr>
              <a:t> to the nearest 1,000. Write their letters.</a:t>
            </a:r>
          </a:p>
        </p:txBody>
      </p:sp>
      <p:sp>
        <p:nvSpPr>
          <p:cNvPr id="13" name="TextBox 12"/>
          <p:cNvSpPr txBox="1"/>
          <p:nvPr/>
        </p:nvSpPr>
        <p:spPr>
          <a:xfrm>
            <a:off x="548640" y="2371852"/>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a)  4,635</a:t>
            </a:r>
          </a:p>
        </p:txBody>
      </p:sp>
      <p:sp>
        <p:nvSpPr>
          <p:cNvPr id="14" name="TextBox 13"/>
          <p:cNvSpPr txBox="1"/>
          <p:nvPr/>
        </p:nvSpPr>
        <p:spPr>
          <a:xfrm>
            <a:off x="548640" y="2725674"/>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b)  4,500</a:t>
            </a:r>
          </a:p>
        </p:txBody>
      </p:sp>
      <p:sp>
        <p:nvSpPr>
          <p:cNvPr id="15" name="TextBox 14"/>
          <p:cNvSpPr txBox="1"/>
          <p:nvPr/>
        </p:nvSpPr>
        <p:spPr>
          <a:xfrm>
            <a:off x="548640" y="3079496"/>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c)  3,589</a:t>
            </a:r>
          </a:p>
        </p:txBody>
      </p:sp>
      <p:sp>
        <p:nvSpPr>
          <p:cNvPr id="16" name="TextBox 15"/>
          <p:cNvSpPr txBox="1"/>
          <p:nvPr/>
        </p:nvSpPr>
        <p:spPr>
          <a:xfrm>
            <a:off x="548640" y="3433318"/>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d)  5,055</a:t>
            </a:r>
          </a:p>
        </p:txBody>
      </p:sp>
      <p:sp>
        <p:nvSpPr>
          <p:cNvPr id="17" name="TextBox 16"/>
          <p:cNvSpPr txBox="1"/>
          <p:nvPr/>
        </p:nvSpPr>
        <p:spPr>
          <a:xfrm>
            <a:off x="548640" y="3787140"/>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e)  6,122</a:t>
            </a:r>
          </a:p>
        </p:txBody>
      </p:sp>
      <p:sp>
        <p:nvSpPr>
          <p:cNvPr id="18" name="TextBox 17"/>
          <p:cNvSpPr txBox="1"/>
          <p:nvPr/>
        </p:nvSpPr>
        <p:spPr>
          <a:xfrm>
            <a:off x="548640" y="4140962"/>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f)  5,500</a:t>
            </a:r>
          </a:p>
        </p:txBody>
      </p:sp>
      <p:sp>
        <p:nvSpPr>
          <p:cNvPr id="19" name="TextBox 18"/>
          <p:cNvSpPr txBox="1"/>
          <p:nvPr/>
        </p:nvSpPr>
        <p:spPr>
          <a:xfrm>
            <a:off x="548640" y="4494784"/>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________</a:t>
            </a:r>
          </a:p>
        </p:txBody>
      </p:sp>
      <p:sp>
        <p:nvSpPr>
          <p:cNvPr id="20" name="TextBox 19"/>
          <p:cNvSpPr txBox="1"/>
          <p:nvPr/>
        </p:nvSpPr>
        <p:spPr>
          <a:xfrm>
            <a:off x="6309360" y="1737360"/>
            <a:ext cx="5257800" cy="634492"/>
          </a:xfrm>
          <a:prstGeom prst="rect">
            <a:avLst/>
          </a:prstGeom>
          <a:noFill/>
        </p:spPr>
        <p:txBody>
          <a:bodyPr wrap="square" anchor="t" lIns="54864" rIns="54864" tIns="27432" bIns="27432">
            <a:spAutoFit/>
          </a:bodyPr>
          <a:lstStyle/>
          <a:p>
            <a:pPr algn="l">
              <a:lnSpc>
                <a:spcPct val="112000"/>
              </a:lnSpc>
            </a:pPr>
            <a:r>
              <a:rPr sz="1700" b="1">
                <a:solidFill>
                  <a:srgbClr val="B4237A"/>
                </a:solidFill>
                <a:latin typeface="Arial"/>
              </a:rPr>
              <a:t>Circle</a:t>
            </a:r>
            <a:r>
              <a:rPr sz="1700" b="0">
                <a:solidFill>
                  <a:srgbClr val="17213A"/>
                </a:solidFill>
                <a:latin typeface="Arial"/>
              </a:rPr>
              <a:t> the numbers that round to </a:t>
            </a:r>
            <a:r>
              <a:rPr sz="1700" b="1">
                <a:solidFill>
                  <a:srgbClr val="B4237A"/>
                </a:solidFill>
                <a:latin typeface="Arial"/>
              </a:rPr>
              <a:t>2,000</a:t>
            </a:r>
            <a:r>
              <a:rPr sz="1700" b="0">
                <a:solidFill>
                  <a:srgbClr val="17213A"/>
                </a:solidFill>
                <a:latin typeface="Arial"/>
              </a:rPr>
              <a:t> to the nearest 1,000. Write their letters.</a:t>
            </a:r>
          </a:p>
        </p:txBody>
      </p:sp>
      <p:sp>
        <p:nvSpPr>
          <p:cNvPr id="21" name="TextBox 20"/>
          <p:cNvSpPr txBox="1"/>
          <p:nvPr/>
        </p:nvSpPr>
        <p:spPr>
          <a:xfrm>
            <a:off x="6309360" y="2371852"/>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a)  3,405</a:t>
            </a:r>
          </a:p>
        </p:txBody>
      </p:sp>
      <p:sp>
        <p:nvSpPr>
          <p:cNvPr id="22" name="TextBox 21"/>
          <p:cNvSpPr txBox="1"/>
          <p:nvPr/>
        </p:nvSpPr>
        <p:spPr>
          <a:xfrm>
            <a:off x="6309360" y="2725674"/>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b)  1,500</a:t>
            </a:r>
          </a:p>
        </p:txBody>
      </p:sp>
      <p:sp>
        <p:nvSpPr>
          <p:cNvPr id="23" name="TextBox 22"/>
          <p:cNvSpPr txBox="1"/>
          <p:nvPr/>
        </p:nvSpPr>
        <p:spPr>
          <a:xfrm>
            <a:off x="6309360" y="3079496"/>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c)  2,412</a:t>
            </a:r>
          </a:p>
        </p:txBody>
      </p:sp>
      <p:sp>
        <p:nvSpPr>
          <p:cNvPr id="24" name="TextBox 23"/>
          <p:cNvSpPr txBox="1"/>
          <p:nvPr/>
        </p:nvSpPr>
        <p:spPr>
          <a:xfrm>
            <a:off x="6309360" y="3433318"/>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d)  2,500</a:t>
            </a:r>
          </a:p>
        </p:txBody>
      </p:sp>
      <p:sp>
        <p:nvSpPr>
          <p:cNvPr id="25" name="TextBox 24"/>
          <p:cNvSpPr txBox="1"/>
          <p:nvPr/>
        </p:nvSpPr>
        <p:spPr>
          <a:xfrm>
            <a:off x="6309360" y="3787140"/>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e)  1,510</a:t>
            </a:r>
          </a:p>
        </p:txBody>
      </p:sp>
      <p:sp>
        <p:nvSpPr>
          <p:cNvPr id="26" name="TextBox 25"/>
          <p:cNvSpPr txBox="1"/>
          <p:nvPr/>
        </p:nvSpPr>
        <p:spPr>
          <a:xfrm>
            <a:off x="6309360" y="4140962"/>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f)  570</a:t>
            </a:r>
          </a:p>
        </p:txBody>
      </p:sp>
      <p:sp>
        <p:nvSpPr>
          <p:cNvPr id="27" name="TextBox 26"/>
          <p:cNvSpPr txBox="1"/>
          <p:nvPr/>
        </p:nvSpPr>
        <p:spPr>
          <a:xfrm>
            <a:off x="6309360" y="4494784"/>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________</a:t>
            </a:r>
          </a:p>
        </p:txBody>
      </p:sp>
      <p:sp>
        <p:nvSpPr>
          <p:cNvPr id="28" name="Rounded Rectangle 27"/>
          <p:cNvSpPr/>
          <p:nvPr/>
        </p:nvSpPr>
        <p:spPr>
          <a:xfrm>
            <a:off x="548640" y="489432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a, b, d</a:t>
            </a:r>
          </a:p>
        </p:txBody>
      </p:sp>
      <p:sp>
        <p:nvSpPr>
          <p:cNvPr id="29" name="Rounded Rectangle 28"/>
          <p:cNvSpPr/>
          <p:nvPr/>
        </p:nvSpPr>
        <p:spPr>
          <a:xfrm>
            <a:off x="6309360" y="4894326"/>
            <a:ext cx="5257800" cy="65786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b, c, e</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fade">
                                      <p:cBhvr>
                                        <p:cTn id="103" dur="500"/>
                                        <p:tgtEl>
                                          <p:spTgt spid="28"/>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9"/>
                                        </p:tgtEl>
                                        <p:attrNameLst>
                                          <p:attrName>style.visibility</p:attrName>
                                        </p:attrNameLst>
                                      </p:cBhvr>
                                      <p:to>
                                        <p:strVal val="visible"/>
                                      </p:to>
                                    </p:set>
                                    <p:animEffect transition="in" filter="fade">
                                      <p:cBhvr>
                                        <p:cTn id="10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 · question 4</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90.mp4" descr="Countdown timer, 1: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4 of 8</a:t>
            </a:r>
          </a:p>
        </p:txBody>
      </p:sp>
      <p:sp>
        <p:nvSpPr>
          <p:cNvPr id="12" name="TextBox 11"/>
          <p:cNvSpPr txBox="1"/>
          <p:nvPr/>
        </p:nvSpPr>
        <p:spPr>
          <a:xfrm>
            <a:off x="548640" y="1737360"/>
            <a:ext cx="5257800" cy="386842"/>
          </a:xfrm>
          <a:prstGeom prst="rect">
            <a:avLst/>
          </a:prstGeom>
          <a:noFill/>
        </p:spPr>
        <p:txBody>
          <a:bodyPr wrap="square" anchor="t" lIns="54864" rIns="54864" tIns="27432" bIns="27432">
            <a:spAutoFit/>
          </a:bodyPr>
          <a:lstStyle/>
          <a:p>
            <a:pPr algn="l">
              <a:lnSpc>
                <a:spcPct val="112000"/>
              </a:lnSpc>
            </a:pPr>
            <a:r>
              <a:rPr sz="1900" b="1">
                <a:solidFill>
                  <a:srgbClr val="B4237A"/>
                </a:solidFill>
                <a:latin typeface="Arial"/>
              </a:rPr>
              <a:t>Round</a:t>
            </a:r>
            <a:r>
              <a:rPr sz="1900" b="0">
                <a:solidFill>
                  <a:srgbClr val="17213A"/>
                </a:solidFill>
                <a:latin typeface="Arial"/>
              </a:rPr>
              <a:t> each number to the </a:t>
            </a:r>
            <a:r>
              <a:rPr sz="1900" b="1">
                <a:solidFill>
                  <a:srgbClr val="B4237A"/>
                </a:solidFill>
                <a:latin typeface="Arial"/>
              </a:rPr>
              <a:t>nearest 100</a:t>
            </a:r>
            <a:r>
              <a:rPr sz="1900" b="0">
                <a:solidFill>
                  <a:srgbClr val="17213A"/>
                </a:solidFill>
                <a:latin typeface="Arial"/>
              </a:rPr>
              <a:t>.</a:t>
            </a:r>
          </a:p>
        </p:txBody>
      </p:sp>
      <p:sp>
        <p:nvSpPr>
          <p:cNvPr id="13" name="TextBox 12"/>
          <p:cNvSpPr txBox="1"/>
          <p:nvPr/>
        </p:nvSpPr>
        <p:spPr>
          <a:xfrm>
            <a:off x="548640" y="2124202"/>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a) 8,076 to the nearest 100 = ________</a:t>
            </a:r>
          </a:p>
        </p:txBody>
      </p:sp>
      <p:sp>
        <p:nvSpPr>
          <p:cNvPr id="14" name="TextBox 13"/>
          <p:cNvSpPr txBox="1"/>
          <p:nvPr/>
        </p:nvSpPr>
        <p:spPr>
          <a:xfrm>
            <a:off x="548640" y="2511044"/>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b) 7,647 to the nearest 100 = ________</a:t>
            </a:r>
          </a:p>
        </p:txBody>
      </p:sp>
      <p:sp>
        <p:nvSpPr>
          <p:cNvPr id="15" name="TextBox 14"/>
          <p:cNvSpPr txBox="1"/>
          <p:nvPr/>
        </p:nvSpPr>
        <p:spPr>
          <a:xfrm>
            <a:off x="548640" y="2897886"/>
            <a:ext cx="5257800" cy="38684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 8,397 to the nearest 100 = ________</a:t>
            </a:r>
          </a:p>
        </p:txBody>
      </p:sp>
      <p:sp>
        <p:nvSpPr>
          <p:cNvPr id="16" name="TextBox 15"/>
          <p:cNvSpPr txBox="1"/>
          <p:nvPr/>
        </p:nvSpPr>
        <p:spPr>
          <a:xfrm>
            <a:off x="6309360" y="1737360"/>
            <a:ext cx="5257800" cy="386842"/>
          </a:xfrm>
          <a:prstGeom prst="rect">
            <a:avLst/>
          </a:prstGeom>
          <a:noFill/>
        </p:spPr>
        <p:txBody>
          <a:bodyPr wrap="square" anchor="t" lIns="54864" rIns="54864" tIns="27432" bIns="27432">
            <a:spAutoFit/>
          </a:bodyPr>
          <a:lstStyle/>
          <a:p>
            <a:pPr algn="l">
              <a:lnSpc>
                <a:spcPct val="112000"/>
              </a:lnSpc>
            </a:pPr>
            <a:r>
              <a:rPr sz="1900" b="1">
                <a:solidFill>
                  <a:srgbClr val="B4237A"/>
                </a:solidFill>
                <a:latin typeface="Arial"/>
              </a:rPr>
              <a:t>Round</a:t>
            </a:r>
            <a:r>
              <a:rPr sz="1900" b="0">
                <a:solidFill>
                  <a:srgbClr val="17213A"/>
                </a:solidFill>
                <a:latin typeface="Arial"/>
              </a:rPr>
              <a:t> each number to the </a:t>
            </a:r>
            <a:r>
              <a:rPr sz="1900" b="1">
                <a:solidFill>
                  <a:srgbClr val="B4237A"/>
                </a:solidFill>
                <a:latin typeface="Arial"/>
              </a:rPr>
              <a:t>nearest 1,000</a:t>
            </a:r>
            <a:r>
              <a:rPr sz="1900" b="0">
                <a:solidFill>
                  <a:srgbClr val="17213A"/>
                </a:solidFill>
                <a:latin typeface="Arial"/>
              </a:rPr>
              <a:t>.</a:t>
            </a:r>
          </a:p>
        </p:txBody>
      </p:sp>
      <p:sp>
        <p:nvSpPr>
          <p:cNvPr id="17" name="TextBox 16"/>
          <p:cNvSpPr txBox="1"/>
          <p:nvPr/>
        </p:nvSpPr>
        <p:spPr>
          <a:xfrm>
            <a:off x="6309360" y="2124202"/>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a) 4,838 to the nearest 1,000 = ________</a:t>
            </a:r>
          </a:p>
        </p:txBody>
      </p:sp>
      <p:sp>
        <p:nvSpPr>
          <p:cNvPr id="18" name="TextBox 17"/>
          <p:cNvSpPr txBox="1"/>
          <p:nvPr/>
        </p:nvSpPr>
        <p:spPr>
          <a:xfrm>
            <a:off x="6309360" y="2824733"/>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b) 2,483 to the nearest 1,000 = ________</a:t>
            </a:r>
          </a:p>
        </p:txBody>
      </p:sp>
      <p:sp>
        <p:nvSpPr>
          <p:cNvPr id="19" name="TextBox 18"/>
          <p:cNvSpPr txBox="1"/>
          <p:nvPr/>
        </p:nvSpPr>
        <p:spPr>
          <a:xfrm>
            <a:off x="6309360" y="3525265"/>
            <a:ext cx="5257800" cy="700532"/>
          </a:xfrm>
          <a:prstGeom prst="rect">
            <a:avLst/>
          </a:prstGeom>
          <a:noFill/>
        </p:spPr>
        <p:txBody>
          <a:bodyPr wrap="square" anchor="t" lIns="54864" rIns="54864" tIns="27432" bIns="27432">
            <a:spAutoFit/>
          </a:bodyPr>
          <a:lstStyle/>
          <a:p>
            <a:pPr algn="l">
              <a:lnSpc>
                <a:spcPct val="112000"/>
              </a:lnSpc>
            </a:pPr>
            <a:r>
              <a:rPr sz="1900" b="0">
                <a:solidFill>
                  <a:srgbClr val="17213A"/>
                </a:solidFill>
                <a:latin typeface="Arial"/>
              </a:rPr>
              <a:t>c) 5,779 to the nearest 1,000 = ________</a:t>
            </a:r>
          </a:p>
        </p:txBody>
      </p:sp>
      <p:sp>
        <p:nvSpPr>
          <p:cNvPr id="20" name="Rounded Rectangle 19"/>
          <p:cNvSpPr/>
          <p:nvPr/>
        </p:nvSpPr>
        <p:spPr>
          <a:xfrm>
            <a:off x="548640" y="427151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8,100</a:t>
            </a:r>
          </a:p>
          <a:p>
            <a:pPr algn="l"/>
            <a:r>
              <a:rPr sz="2400" b="1">
                <a:solidFill>
                  <a:srgbClr val="C00000"/>
                </a:solidFill>
                <a:latin typeface="Arial"/>
              </a:rPr>
              <a:t>b) 7,600</a:t>
            </a:r>
          </a:p>
          <a:p>
            <a:pPr algn="l"/>
            <a:r>
              <a:rPr sz="2400" b="1">
                <a:solidFill>
                  <a:srgbClr val="C00000"/>
                </a:solidFill>
                <a:latin typeface="Arial"/>
              </a:rPr>
              <a:t>c) 8,400</a:t>
            </a:r>
          </a:p>
        </p:txBody>
      </p:sp>
      <p:sp>
        <p:nvSpPr>
          <p:cNvPr id="21" name="Rounded Rectangle 20"/>
          <p:cNvSpPr/>
          <p:nvPr/>
        </p:nvSpPr>
        <p:spPr>
          <a:xfrm>
            <a:off x="6309360" y="4271518"/>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400" b="1">
                <a:solidFill>
                  <a:srgbClr val="C00000"/>
                </a:solidFill>
                <a:latin typeface="Arial"/>
              </a:rPr>
              <a:t>a) 5,000</a:t>
            </a:r>
          </a:p>
          <a:p>
            <a:pPr algn="l"/>
            <a:r>
              <a:rPr sz="2400" b="1">
                <a:solidFill>
                  <a:srgbClr val="C00000"/>
                </a:solidFill>
                <a:latin typeface="Arial"/>
              </a:rPr>
              <a:t>b) 2,000</a:t>
            </a:r>
          </a:p>
          <a:p>
            <a:pPr algn="l"/>
            <a:r>
              <a:rPr sz="2400" b="1">
                <a:solidFill>
                  <a:srgbClr val="C00000"/>
                </a:solidFill>
                <a:latin typeface="Arial"/>
              </a:rPr>
              <a:t>c) 6,000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500"/>
                                        <p:tgtEl>
                                          <p:spTgt spid="20"/>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 · question 5</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20.mp4" descr="Countdown timer, 2: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5 of 8</a:t>
            </a:r>
          </a:p>
        </p:txBody>
      </p:sp>
      <p:sp>
        <p:nvSpPr>
          <p:cNvPr id="12" name="Rounded Rectangle 11"/>
          <p:cNvSpPr/>
          <p:nvPr/>
        </p:nvSpPr>
        <p:spPr>
          <a:xfrm>
            <a:off x="155448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69164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“2,857 rounded to the nearest 100 is 2,800.”</a:t>
            </a:r>
          </a:p>
        </p:txBody>
      </p:sp>
      <p:pic>
        <p:nvPicPr>
          <p:cNvPr id="14" name="Picture 13" descr="7a7b90e5f56e640_puzzled.png"/>
          <p:cNvPicPr>
            <a:picLocks noChangeAspect="1"/>
          </p:cNvPicPr>
          <p:nvPr/>
        </p:nvPicPr>
        <p:blipFill>
          <a:blip r:embed="rId9"/>
          <a:stretch>
            <a:fillRect/>
          </a:stretch>
        </p:blipFill>
        <p:spPr>
          <a:xfrm>
            <a:off x="548640" y="1659717"/>
            <a:ext cx="877824" cy="964610"/>
          </a:xfrm>
          <a:prstGeom prst="rect">
            <a:avLst/>
          </a:prstGeom>
        </p:spPr>
      </p:pic>
      <p:sp>
        <p:nvSpPr>
          <p:cNvPr id="15" name="TextBox 14"/>
          <p:cNvSpPr txBox="1"/>
          <p:nvPr/>
        </p:nvSpPr>
        <p:spPr>
          <a:xfrm>
            <a:off x="548640" y="2815590"/>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Is Boba </a:t>
            </a:r>
            <a:r>
              <a:rPr sz="2200" b="1">
                <a:solidFill>
                  <a:srgbClr val="B4237A"/>
                </a:solidFill>
                <a:latin typeface="Arial"/>
              </a:rPr>
              <a:t>correct</a:t>
            </a:r>
            <a:r>
              <a:rPr sz="2200" b="0">
                <a:solidFill>
                  <a:srgbClr val="17213A"/>
                </a:solidFill>
                <a:latin typeface="Arial"/>
              </a:rPr>
              <a:t>? Circle yes or no.</a:t>
            </a:r>
          </a:p>
        </p:txBody>
      </p:sp>
      <p:sp>
        <p:nvSpPr>
          <p:cNvPr id="16" name="TextBox 15"/>
          <p:cNvSpPr txBox="1"/>
          <p:nvPr/>
        </p:nvSpPr>
        <p:spPr>
          <a:xfrm>
            <a:off x="548640" y="3615182"/>
            <a:ext cx="5257800" cy="436372"/>
          </a:xfrm>
          <a:prstGeom prst="rect">
            <a:avLst/>
          </a:prstGeom>
          <a:noFill/>
        </p:spPr>
        <p:txBody>
          <a:bodyPr wrap="square" anchor="t" lIns="54864" rIns="54864" tIns="27432" bIns="27432">
            <a:spAutoFit/>
          </a:bodyPr>
          <a:lstStyle/>
          <a:p>
            <a:pPr algn="l">
              <a:lnSpc>
                <a:spcPct val="112000"/>
              </a:lnSpc>
            </a:pPr>
            <a:r>
              <a:rPr sz="2200" b="1">
                <a:solidFill>
                  <a:srgbClr val="B4237A"/>
                </a:solidFill>
                <a:latin typeface="Arial"/>
              </a:rPr>
              <a:t>Explain</a:t>
            </a:r>
            <a:r>
              <a:rPr sz="2200" b="0">
                <a:solidFill>
                  <a:srgbClr val="17213A"/>
                </a:solidFill>
                <a:latin typeface="Arial"/>
              </a:rPr>
              <a:t> how you know.</a:t>
            </a:r>
          </a:p>
        </p:txBody>
      </p:sp>
      <p:sp>
        <p:nvSpPr>
          <p:cNvPr id="17" name="Rounded Rectangle 16"/>
          <p:cNvSpPr/>
          <p:nvPr/>
        </p:nvSpPr>
        <p:spPr>
          <a:xfrm>
            <a:off x="7315200" y="1737360"/>
            <a:ext cx="4251960" cy="941069"/>
          </a:xfrm>
          <a:prstGeom prst="roundRect">
            <a:avLst>
              <a:gd name="adj" fmla="val 30000"/>
            </a:avLst>
          </a:prstGeom>
          <a:solidFill>
            <a:srgbClr val="FFFFFF"/>
          </a:solidFill>
          <a:ln w="317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452360" y="1737360"/>
            <a:ext cx="3977639" cy="941069"/>
          </a:xfrm>
          <a:prstGeom prst="rect">
            <a:avLst/>
          </a:prstGeom>
          <a:noFill/>
        </p:spPr>
        <p:txBody>
          <a:bodyPr wrap="square" anchor="ctr" lIns="54864" rIns="54864" tIns="27432" bIns="27432">
            <a:spAutoFit/>
          </a:bodyPr>
          <a:lstStyle/>
          <a:p>
            <a:pPr algn="l">
              <a:lnSpc>
                <a:spcPct val="112000"/>
              </a:lnSpc>
            </a:pPr>
            <a:r>
              <a:rPr sz="2100" b="0">
                <a:solidFill>
                  <a:srgbClr val="17213A"/>
                </a:solidFill>
                <a:latin typeface="Arial"/>
              </a:rPr>
              <a:t>“4,181 rounded to the nearest 100 is 4,100.”</a:t>
            </a:r>
          </a:p>
        </p:txBody>
      </p:sp>
      <p:pic>
        <p:nvPicPr>
          <p:cNvPr id="19" name="Picture 18" descr="7a7b90e5f56e640_puzzled.png"/>
          <p:cNvPicPr>
            <a:picLocks noChangeAspect="1"/>
          </p:cNvPicPr>
          <p:nvPr/>
        </p:nvPicPr>
        <p:blipFill>
          <a:blip r:embed="rId9"/>
          <a:stretch>
            <a:fillRect/>
          </a:stretch>
        </p:blipFill>
        <p:spPr>
          <a:xfrm>
            <a:off x="6309360" y="1659717"/>
            <a:ext cx="877824" cy="964610"/>
          </a:xfrm>
          <a:prstGeom prst="rect">
            <a:avLst/>
          </a:prstGeom>
        </p:spPr>
      </p:pic>
      <p:sp>
        <p:nvSpPr>
          <p:cNvPr id="20" name="TextBox 19"/>
          <p:cNvSpPr txBox="1"/>
          <p:nvPr/>
        </p:nvSpPr>
        <p:spPr>
          <a:xfrm>
            <a:off x="6309360" y="2815590"/>
            <a:ext cx="5257800" cy="799592"/>
          </a:xfrm>
          <a:prstGeom prst="rect">
            <a:avLst/>
          </a:prstGeom>
          <a:noFill/>
        </p:spPr>
        <p:txBody>
          <a:bodyPr wrap="square" anchor="t" lIns="54864" rIns="54864" tIns="27432" bIns="27432">
            <a:spAutoFit/>
          </a:bodyPr>
          <a:lstStyle/>
          <a:p>
            <a:pPr algn="l">
              <a:lnSpc>
                <a:spcPct val="112000"/>
              </a:lnSpc>
            </a:pPr>
            <a:r>
              <a:rPr sz="2200" b="0">
                <a:solidFill>
                  <a:srgbClr val="17213A"/>
                </a:solidFill>
                <a:latin typeface="Arial"/>
              </a:rPr>
              <a:t>Is Boba </a:t>
            </a:r>
            <a:r>
              <a:rPr sz="2200" b="1">
                <a:solidFill>
                  <a:srgbClr val="B4237A"/>
                </a:solidFill>
                <a:latin typeface="Arial"/>
              </a:rPr>
              <a:t>correct</a:t>
            </a:r>
            <a:r>
              <a:rPr sz="2200" b="0">
                <a:solidFill>
                  <a:srgbClr val="17213A"/>
                </a:solidFill>
                <a:latin typeface="Arial"/>
              </a:rPr>
              <a:t>? Circle yes or no.</a:t>
            </a:r>
          </a:p>
        </p:txBody>
      </p:sp>
      <p:sp>
        <p:nvSpPr>
          <p:cNvPr id="21" name="TextBox 20"/>
          <p:cNvSpPr txBox="1"/>
          <p:nvPr/>
        </p:nvSpPr>
        <p:spPr>
          <a:xfrm>
            <a:off x="6309360" y="3615182"/>
            <a:ext cx="5257800" cy="436372"/>
          </a:xfrm>
          <a:prstGeom prst="rect">
            <a:avLst/>
          </a:prstGeom>
          <a:noFill/>
        </p:spPr>
        <p:txBody>
          <a:bodyPr wrap="square" anchor="t" lIns="54864" rIns="54864" tIns="27432" bIns="27432">
            <a:spAutoFit/>
          </a:bodyPr>
          <a:lstStyle/>
          <a:p>
            <a:pPr algn="l">
              <a:lnSpc>
                <a:spcPct val="112000"/>
              </a:lnSpc>
            </a:pPr>
            <a:r>
              <a:rPr sz="2200" b="1">
                <a:solidFill>
                  <a:srgbClr val="B4237A"/>
                </a:solidFill>
                <a:latin typeface="Arial"/>
              </a:rPr>
              <a:t>Explain</a:t>
            </a:r>
            <a:r>
              <a:rPr sz="2200" b="0">
                <a:solidFill>
                  <a:srgbClr val="17213A"/>
                </a:solidFill>
                <a:latin typeface="Arial"/>
              </a:rPr>
              <a:t> how you know.</a:t>
            </a:r>
          </a:p>
        </p:txBody>
      </p:sp>
      <p:sp>
        <p:nvSpPr>
          <p:cNvPr id="22" name="Rounded Rectangle 21"/>
          <p:cNvSpPr/>
          <p:nvPr/>
        </p:nvSpPr>
        <p:spPr>
          <a:xfrm>
            <a:off x="548640" y="4097273"/>
            <a:ext cx="5257800" cy="17145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No</a:t>
            </a:r>
          </a:p>
          <a:p>
            <a:pPr algn="l"/>
            <a:r>
              <a:rPr sz="1800" b="1">
                <a:solidFill>
                  <a:srgbClr val="C00000"/>
                </a:solidFill>
                <a:latin typeface="Arial"/>
              </a:rPr>
              <a:t>The digit to the right of the rounding column is 5, which is 5 or more, so we round up. 2,857 rounds to 2,900, not 2,800.</a:t>
            </a:r>
          </a:p>
        </p:txBody>
      </p:sp>
      <p:sp>
        <p:nvSpPr>
          <p:cNvPr id="23" name="Rounded Rectangle 22"/>
          <p:cNvSpPr/>
          <p:nvPr/>
        </p:nvSpPr>
        <p:spPr>
          <a:xfrm>
            <a:off x="6309360" y="4097273"/>
            <a:ext cx="5257800" cy="171450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No</a:t>
            </a:r>
          </a:p>
          <a:p>
            <a:pPr algn="l"/>
            <a:r>
              <a:rPr sz="1800" b="1">
                <a:solidFill>
                  <a:srgbClr val="C00000"/>
                </a:solidFill>
                <a:latin typeface="Arial"/>
              </a:rPr>
              <a:t>The digit to the right of the rounding column is 8, which is 5 or more, so we round up. 4,181 rounds to 4,200, not 4,100.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 · question 6</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50.mp4" descr="Countdown timer, 2:3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6 of 8</a:t>
            </a:r>
          </a:p>
        </p:txBody>
      </p:sp>
      <p:sp>
        <p:nvSpPr>
          <p:cNvPr id="12" name="TextBox 11"/>
          <p:cNvSpPr txBox="1"/>
          <p:nvPr/>
        </p:nvSpPr>
        <p:spPr>
          <a:xfrm>
            <a:off x="548640" y="1737360"/>
            <a:ext cx="5257800" cy="353822"/>
          </a:xfrm>
          <a:prstGeom prst="rect">
            <a:avLst/>
          </a:prstGeom>
          <a:noFill/>
        </p:spPr>
        <p:txBody>
          <a:bodyPr wrap="square" anchor="t" lIns="54864" rIns="54864" tIns="27432" bIns="27432">
            <a:spAutoFit/>
          </a:bodyPr>
          <a:lstStyle/>
          <a:p>
            <a:pPr algn="l">
              <a:lnSpc>
                <a:spcPct val="112000"/>
              </a:lnSpc>
            </a:pPr>
            <a:r>
              <a:rPr sz="1700" b="1">
                <a:solidFill>
                  <a:srgbClr val="B4237A"/>
                </a:solidFill>
                <a:latin typeface="Arial"/>
              </a:rPr>
              <a:t>7,359</a:t>
            </a:r>
            <a:r>
              <a:rPr sz="1700" b="0">
                <a:solidFill>
                  <a:srgbClr val="17213A"/>
                </a:solidFill>
                <a:latin typeface="Arial"/>
              </a:rPr>
              <a:t> fans attend a music concert.</a:t>
            </a:r>
          </a:p>
        </p:txBody>
      </p:sp>
      <p:sp>
        <p:nvSpPr>
          <p:cNvPr id="13" name="TextBox 12"/>
          <p:cNvSpPr txBox="1"/>
          <p:nvPr/>
        </p:nvSpPr>
        <p:spPr>
          <a:xfrm>
            <a:off x="548640" y="2091182"/>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a) Round it to the nearest 10 ________</a:t>
            </a:r>
          </a:p>
        </p:txBody>
      </p:sp>
      <p:sp>
        <p:nvSpPr>
          <p:cNvPr id="14" name="TextBox 13"/>
          <p:cNvSpPr txBox="1"/>
          <p:nvPr/>
        </p:nvSpPr>
        <p:spPr>
          <a:xfrm>
            <a:off x="548640" y="2445004"/>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b) Round it to the nearest 100 ________</a:t>
            </a:r>
          </a:p>
        </p:txBody>
      </p:sp>
      <p:sp>
        <p:nvSpPr>
          <p:cNvPr id="15" name="TextBox 14"/>
          <p:cNvSpPr txBox="1"/>
          <p:nvPr/>
        </p:nvSpPr>
        <p:spPr>
          <a:xfrm>
            <a:off x="548640" y="2798826"/>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c) Round it to the nearest 1,000 ________</a:t>
            </a:r>
          </a:p>
        </p:txBody>
      </p:sp>
      <p:sp>
        <p:nvSpPr>
          <p:cNvPr id="16" name="TextBox 15"/>
          <p:cNvSpPr txBox="1"/>
          <p:nvPr/>
        </p:nvSpPr>
        <p:spPr>
          <a:xfrm>
            <a:off x="548640" y="3152648"/>
            <a:ext cx="5257800" cy="119583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d) The organiser keeps a record of the </a:t>
            </a:r>
            <a:r>
              <a:rPr sz="1700" b="1">
                <a:solidFill>
                  <a:srgbClr val="B4237A"/>
                </a:solidFill>
                <a:latin typeface="Arial"/>
              </a:rPr>
              <a:t>approximate</a:t>
            </a:r>
            <a:r>
              <a:rPr sz="1700" b="0">
                <a:solidFill>
                  <a:srgbClr val="17213A"/>
                </a:solidFill>
                <a:latin typeface="Arial"/>
              </a:rPr>
              <a:t> number of fans at each concert. Which place is the </a:t>
            </a:r>
            <a:r>
              <a:rPr sz="1700" b="1">
                <a:solidFill>
                  <a:srgbClr val="B4237A"/>
                </a:solidFill>
                <a:latin typeface="Arial"/>
              </a:rPr>
              <a:t>most appropriate</a:t>
            </a:r>
            <a:r>
              <a:rPr sz="1700" b="0">
                <a:solidFill>
                  <a:srgbClr val="17213A"/>
                </a:solidFill>
                <a:latin typeface="Arial"/>
              </a:rPr>
              <a:t>? Write 10, 100 or 1,000. _____</a:t>
            </a:r>
          </a:p>
        </p:txBody>
      </p:sp>
      <p:sp>
        <p:nvSpPr>
          <p:cNvPr id="17" name="TextBox 16"/>
          <p:cNvSpPr txBox="1"/>
          <p:nvPr/>
        </p:nvSpPr>
        <p:spPr>
          <a:xfrm>
            <a:off x="6309360" y="1737360"/>
            <a:ext cx="5257800" cy="353822"/>
          </a:xfrm>
          <a:prstGeom prst="rect">
            <a:avLst/>
          </a:prstGeom>
          <a:noFill/>
        </p:spPr>
        <p:txBody>
          <a:bodyPr wrap="square" anchor="t" lIns="54864" rIns="54864" tIns="27432" bIns="27432">
            <a:spAutoFit/>
          </a:bodyPr>
          <a:lstStyle/>
          <a:p>
            <a:pPr algn="l">
              <a:lnSpc>
                <a:spcPct val="112000"/>
              </a:lnSpc>
            </a:pPr>
            <a:r>
              <a:rPr sz="1700" b="1">
                <a:solidFill>
                  <a:srgbClr val="B4237A"/>
                </a:solidFill>
                <a:latin typeface="Arial"/>
              </a:rPr>
              <a:t>9,723</a:t>
            </a:r>
            <a:r>
              <a:rPr sz="1700" b="0">
                <a:solidFill>
                  <a:srgbClr val="17213A"/>
                </a:solidFill>
                <a:latin typeface="Arial"/>
              </a:rPr>
              <a:t> fans attend a music concert.</a:t>
            </a:r>
          </a:p>
        </p:txBody>
      </p:sp>
      <p:sp>
        <p:nvSpPr>
          <p:cNvPr id="18" name="TextBox 17"/>
          <p:cNvSpPr txBox="1"/>
          <p:nvPr/>
        </p:nvSpPr>
        <p:spPr>
          <a:xfrm>
            <a:off x="6309360" y="2091182"/>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a) Round it to the nearest 10 ________</a:t>
            </a:r>
          </a:p>
        </p:txBody>
      </p:sp>
      <p:sp>
        <p:nvSpPr>
          <p:cNvPr id="19" name="TextBox 18"/>
          <p:cNvSpPr txBox="1"/>
          <p:nvPr/>
        </p:nvSpPr>
        <p:spPr>
          <a:xfrm>
            <a:off x="6309360" y="2445004"/>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b) Round it to the nearest 100 ________</a:t>
            </a:r>
          </a:p>
        </p:txBody>
      </p:sp>
      <p:sp>
        <p:nvSpPr>
          <p:cNvPr id="20" name="TextBox 19"/>
          <p:cNvSpPr txBox="1"/>
          <p:nvPr/>
        </p:nvSpPr>
        <p:spPr>
          <a:xfrm>
            <a:off x="6309360" y="2798826"/>
            <a:ext cx="5257800" cy="35382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c) Round it to the nearest 1,000 ________</a:t>
            </a:r>
          </a:p>
        </p:txBody>
      </p:sp>
      <p:sp>
        <p:nvSpPr>
          <p:cNvPr id="21" name="TextBox 20"/>
          <p:cNvSpPr txBox="1"/>
          <p:nvPr/>
        </p:nvSpPr>
        <p:spPr>
          <a:xfrm>
            <a:off x="6309360" y="3152648"/>
            <a:ext cx="5257800" cy="1195832"/>
          </a:xfrm>
          <a:prstGeom prst="rect">
            <a:avLst/>
          </a:prstGeom>
          <a:noFill/>
        </p:spPr>
        <p:txBody>
          <a:bodyPr wrap="square" anchor="t" lIns="54864" rIns="54864" tIns="27432" bIns="27432">
            <a:spAutoFit/>
          </a:bodyPr>
          <a:lstStyle/>
          <a:p>
            <a:pPr algn="l">
              <a:lnSpc>
                <a:spcPct val="112000"/>
              </a:lnSpc>
            </a:pPr>
            <a:r>
              <a:rPr sz="1700" b="0">
                <a:solidFill>
                  <a:srgbClr val="17213A"/>
                </a:solidFill>
                <a:latin typeface="Arial"/>
              </a:rPr>
              <a:t>d) The organiser keeps a record of the </a:t>
            </a:r>
            <a:r>
              <a:rPr sz="1700" b="1">
                <a:solidFill>
                  <a:srgbClr val="B4237A"/>
                </a:solidFill>
                <a:latin typeface="Arial"/>
              </a:rPr>
              <a:t>approximate</a:t>
            </a:r>
            <a:r>
              <a:rPr sz="1700" b="0">
                <a:solidFill>
                  <a:srgbClr val="17213A"/>
                </a:solidFill>
                <a:latin typeface="Arial"/>
              </a:rPr>
              <a:t> number of fans at each concert. Which place is the </a:t>
            </a:r>
            <a:r>
              <a:rPr sz="1700" b="1">
                <a:solidFill>
                  <a:srgbClr val="B4237A"/>
                </a:solidFill>
                <a:latin typeface="Arial"/>
              </a:rPr>
              <a:t>most appropriate</a:t>
            </a:r>
            <a:r>
              <a:rPr sz="1700" b="0">
                <a:solidFill>
                  <a:srgbClr val="17213A"/>
                </a:solidFill>
                <a:latin typeface="Arial"/>
              </a:rPr>
              <a:t>? Write 10, 100 or 1,000. _____</a:t>
            </a:r>
          </a:p>
        </p:txBody>
      </p:sp>
      <p:sp>
        <p:nvSpPr>
          <p:cNvPr id="22" name="Rounded Rectangle 21"/>
          <p:cNvSpPr/>
          <p:nvPr/>
        </p:nvSpPr>
        <p:spPr>
          <a:xfrm>
            <a:off x="548640" y="4394200"/>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7,360</a:t>
            </a:r>
          </a:p>
          <a:p>
            <a:pPr algn="l"/>
            <a:r>
              <a:rPr sz="1800" b="1">
                <a:solidFill>
                  <a:srgbClr val="C00000"/>
                </a:solidFill>
                <a:latin typeface="Arial"/>
              </a:rPr>
              <a:t>b) 7,400</a:t>
            </a:r>
          </a:p>
          <a:p>
            <a:pPr algn="l"/>
            <a:r>
              <a:rPr sz="1800" b="1">
                <a:solidFill>
                  <a:srgbClr val="C00000"/>
                </a:solidFill>
                <a:latin typeface="Arial"/>
              </a:rPr>
              <a:t>c) 7,000</a:t>
            </a:r>
          </a:p>
          <a:p>
            <a:pPr algn="l"/>
            <a:r>
              <a:rPr sz="1800" b="1">
                <a:solidFill>
                  <a:srgbClr val="C00000"/>
                </a:solidFill>
                <a:latin typeface="Arial"/>
              </a:rPr>
              <a:t>d) 100</a:t>
            </a:r>
          </a:p>
        </p:txBody>
      </p:sp>
      <p:sp>
        <p:nvSpPr>
          <p:cNvPr id="23" name="Rounded Rectangle 22"/>
          <p:cNvSpPr/>
          <p:nvPr/>
        </p:nvSpPr>
        <p:spPr>
          <a:xfrm>
            <a:off x="6309360" y="4394200"/>
            <a:ext cx="5257800" cy="14173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1800" b="1">
                <a:solidFill>
                  <a:srgbClr val="C00000"/>
                </a:solidFill>
                <a:latin typeface="Arial"/>
              </a:rPr>
              <a:t>a) 9,720</a:t>
            </a:r>
          </a:p>
          <a:p>
            <a:pPr algn="l"/>
            <a:r>
              <a:rPr sz="1800" b="1">
                <a:solidFill>
                  <a:srgbClr val="C00000"/>
                </a:solidFill>
                <a:latin typeface="Arial"/>
              </a:rPr>
              <a:t>b) 9,700</a:t>
            </a:r>
          </a:p>
          <a:p>
            <a:pPr algn="l"/>
            <a:r>
              <a:rPr sz="1800" b="1">
                <a:solidFill>
                  <a:srgbClr val="C00000"/>
                </a:solidFill>
                <a:latin typeface="Arial"/>
              </a:rPr>
              <a:t>c) 10,000</a:t>
            </a:r>
          </a:p>
          <a:p>
            <a:pPr algn="l"/>
            <a:r>
              <a:rPr sz="1800" b="1">
                <a:solidFill>
                  <a:srgbClr val="C00000"/>
                </a:solidFill>
                <a:latin typeface="Arial"/>
              </a:rPr>
              <a:t>d) 100</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fade">
                                      <p:cBhvr>
                                        <p:cTn id="103" dur="500"/>
                                        <p:tgtEl>
                                          <p:spTgt spid="22"/>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23"/>
                                        </p:tgtEl>
                                        <p:attrNameLst>
                                          <p:attrName>style.visibility</p:attrName>
                                        </p:attrNameLst>
                                      </p:cBhvr>
                                      <p:to>
                                        <p:strVal val="visible"/>
                                      </p:to>
                                    </p:set>
                                    <p:animEffect transition="in" filter="fade">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 · question 7</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180.mp4" descr="Countdown timer, 3: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7 of 8</a:t>
            </a:r>
          </a:p>
        </p:txBody>
      </p:sp>
      <p:sp>
        <p:nvSpPr>
          <p:cNvPr id="12" name="TextBox 11"/>
          <p:cNvSpPr txBox="1"/>
          <p:nvPr/>
        </p:nvSpPr>
        <p:spPr>
          <a:xfrm>
            <a:off x="548640" y="1737360"/>
            <a:ext cx="5257800" cy="179019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a </a:t>
            </a:r>
            <a:r>
              <a:rPr sz="2600" b="1">
                <a:solidFill>
                  <a:srgbClr val="B4237A"/>
                </a:solidFill>
                <a:latin typeface="Arial"/>
              </a:rPr>
              <a:t>number</a:t>
            </a:r>
            <a:r>
              <a:rPr sz="2600" b="0">
                <a:solidFill>
                  <a:srgbClr val="17213A"/>
                </a:solidFill>
                <a:latin typeface="Arial"/>
              </a:rPr>
              <a:t> that rounds to </a:t>
            </a:r>
            <a:r>
              <a:rPr sz="2600" b="1">
                <a:solidFill>
                  <a:srgbClr val="B4237A"/>
                </a:solidFill>
                <a:latin typeface="Arial"/>
              </a:rPr>
              <a:t>5,700</a:t>
            </a:r>
            <a:r>
              <a:rPr sz="2600" b="0">
                <a:solidFill>
                  <a:srgbClr val="17213A"/>
                </a:solidFill>
                <a:latin typeface="Arial"/>
              </a:rPr>
              <a:t> to the nearest 100 </a:t>
            </a:r>
            <a:r>
              <a:rPr sz="2600" b="1">
                <a:solidFill>
                  <a:srgbClr val="B4237A"/>
                </a:solidFill>
                <a:latin typeface="Arial"/>
              </a:rPr>
              <a:t>and</a:t>
            </a:r>
            <a:r>
              <a:rPr sz="2600" b="0">
                <a:solidFill>
                  <a:srgbClr val="17213A"/>
                </a:solidFill>
                <a:latin typeface="Arial"/>
              </a:rPr>
              <a:t> to </a:t>
            </a:r>
            <a:r>
              <a:rPr sz="2600" b="1">
                <a:solidFill>
                  <a:srgbClr val="B4237A"/>
                </a:solidFill>
                <a:latin typeface="Arial"/>
              </a:rPr>
              <a:t>6,000</a:t>
            </a:r>
            <a:r>
              <a:rPr sz="2600" b="0">
                <a:solidFill>
                  <a:srgbClr val="17213A"/>
                </a:solidFill>
                <a:latin typeface="Arial"/>
              </a:rPr>
              <a:t> to the nearest 1,000.</a:t>
            </a:r>
          </a:p>
        </p:txBody>
      </p:sp>
      <p:sp>
        <p:nvSpPr>
          <p:cNvPr id="13" name="TextBox 12"/>
          <p:cNvSpPr txBox="1"/>
          <p:nvPr/>
        </p:nvSpPr>
        <p:spPr>
          <a:xfrm>
            <a:off x="6309360" y="1737360"/>
            <a:ext cx="5257800" cy="179019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a </a:t>
            </a:r>
            <a:r>
              <a:rPr sz="2600" b="1">
                <a:solidFill>
                  <a:srgbClr val="B4237A"/>
                </a:solidFill>
                <a:latin typeface="Arial"/>
              </a:rPr>
              <a:t>number</a:t>
            </a:r>
            <a:r>
              <a:rPr sz="2600" b="0">
                <a:solidFill>
                  <a:srgbClr val="17213A"/>
                </a:solidFill>
                <a:latin typeface="Arial"/>
              </a:rPr>
              <a:t> that rounds to </a:t>
            </a:r>
            <a:r>
              <a:rPr sz="2600" b="1">
                <a:solidFill>
                  <a:srgbClr val="B4237A"/>
                </a:solidFill>
                <a:latin typeface="Arial"/>
              </a:rPr>
              <a:t>4,900</a:t>
            </a:r>
            <a:r>
              <a:rPr sz="2600" b="0">
                <a:solidFill>
                  <a:srgbClr val="17213A"/>
                </a:solidFill>
                <a:latin typeface="Arial"/>
              </a:rPr>
              <a:t> to the nearest 100 </a:t>
            </a:r>
            <a:r>
              <a:rPr sz="2600" b="1">
                <a:solidFill>
                  <a:srgbClr val="B4237A"/>
                </a:solidFill>
                <a:latin typeface="Arial"/>
              </a:rPr>
              <a:t>and</a:t>
            </a:r>
            <a:r>
              <a:rPr sz="2600" b="0">
                <a:solidFill>
                  <a:srgbClr val="17213A"/>
                </a:solidFill>
                <a:latin typeface="Arial"/>
              </a:rPr>
              <a:t> to </a:t>
            </a:r>
            <a:r>
              <a:rPr sz="2600" b="1">
                <a:solidFill>
                  <a:srgbClr val="B4237A"/>
                </a:solidFill>
                <a:latin typeface="Arial"/>
              </a:rPr>
              <a:t>5,000</a:t>
            </a:r>
            <a:r>
              <a:rPr sz="2600" b="0">
                <a:solidFill>
                  <a:srgbClr val="17213A"/>
                </a:solidFill>
                <a:latin typeface="Arial"/>
              </a:rPr>
              <a:t> to the nearest 1,000.</a:t>
            </a:r>
          </a:p>
        </p:txBody>
      </p:sp>
      <p:sp>
        <p:nvSpPr>
          <p:cNvPr id="14" name="Rounded Rectangle 13"/>
          <p:cNvSpPr/>
          <p:nvPr/>
        </p:nvSpPr>
        <p:spPr>
          <a:xfrm>
            <a:off x="548640" y="3573272"/>
            <a:ext cx="5257800" cy="10871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Any number from 5,650 to 5,749, for example 5,699</a:t>
            </a:r>
          </a:p>
        </p:txBody>
      </p:sp>
      <p:sp>
        <p:nvSpPr>
          <p:cNvPr id="15" name="Rounded Rectangle 14"/>
          <p:cNvSpPr/>
          <p:nvPr/>
        </p:nvSpPr>
        <p:spPr>
          <a:xfrm>
            <a:off x="6309360" y="3573272"/>
            <a:ext cx="5257800" cy="10871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Any number from 4,850 to 4,949, for example 4,899</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500"/>
                                        <p:tgtEl>
                                          <p:spTgt spid="1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 · question 8</a:t>
            </a:r>
          </a:p>
        </p:txBody>
      </p:sp>
      <p:sp>
        <p:nvSpPr>
          <p:cNvPr id="5" name="Rectangle 4"/>
          <p:cNvSpPr/>
          <p:nvPr/>
        </p:nvSpPr>
        <p:spPr>
          <a:xfrm>
            <a:off x="6016752" y="822960"/>
            <a:ext cx="45720" cy="5440680"/>
          </a:xfrm>
          <a:prstGeom prst="rect">
            <a:avLst/>
          </a:prstGeom>
          <a:solidFill>
            <a:srgbClr val="1721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01230816a843640_teacher.png"/>
          <p:cNvPicPr>
            <a:picLocks noChangeAspect="1"/>
          </p:cNvPicPr>
          <p:nvPr/>
        </p:nvPicPr>
        <p:blipFill>
          <a:blip r:embed="rId4"/>
          <a:stretch>
            <a:fillRect/>
          </a:stretch>
        </p:blipFill>
        <p:spPr>
          <a:xfrm>
            <a:off x="548640" y="730586"/>
            <a:ext cx="825154" cy="842181"/>
          </a:xfrm>
          <a:prstGeom prst="rect">
            <a:avLst/>
          </a:prstGeom>
        </p:spPr>
      </p:pic>
      <p:sp>
        <p:nvSpPr>
          <p:cNvPr id="7" name="Rounded Rectangular Callout 6"/>
          <p:cNvSpPr/>
          <p:nvPr/>
        </p:nvSpPr>
        <p:spPr>
          <a:xfrm>
            <a:off x="1463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I do</a:t>
            </a:r>
          </a:p>
        </p:txBody>
      </p:sp>
      <p:pic>
        <p:nvPicPr>
          <p:cNvPr id="8" name="Picture 7" descr="b9d4aa0cabc8640_cheer.png"/>
          <p:cNvPicPr>
            <a:picLocks noChangeAspect="1"/>
          </p:cNvPicPr>
          <p:nvPr/>
        </p:nvPicPr>
        <p:blipFill>
          <a:blip r:embed="rId5"/>
          <a:stretch>
            <a:fillRect/>
          </a:stretch>
        </p:blipFill>
        <p:spPr>
          <a:xfrm>
            <a:off x="6263640" y="568406"/>
            <a:ext cx="825154" cy="1004361"/>
          </a:xfrm>
          <a:prstGeom prst="rect">
            <a:avLst/>
          </a:prstGeom>
        </p:spPr>
      </p:pic>
      <p:sp>
        <p:nvSpPr>
          <p:cNvPr id="9" name="Rounded Rectangular Callout 8"/>
          <p:cNvSpPr/>
          <p:nvPr/>
        </p:nvSpPr>
        <p:spPr>
          <a:xfrm>
            <a:off x="7178040" y="822960"/>
            <a:ext cx="1737360" cy="640080"/>
          </a:xfrm>
          <a:prstGeom prst="wedgeRoundRectCallout">
            <a:avLst>
              <a:gd name="adj1" fmla="val -71000"/>
              <a:gd name="adj2" fmla="val 31000"/>
              <a:gd name="adj3" fmla="val 16667"/>
            </a:avLst>
          </a:prstGeom>
          <a:solidFill>
            <a:srgbClr val="FFFFFF"/>
          </a:solidFill>
          <a:ln w="38100">
            <a:solidFill>
              <a:srgbClr val="1721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600" b="1">
                <a:solidFill>
                  <a:srgbClr val="17213A"/>
                </a:solidFill>
                <a:latin typeface="Dreaming Outloud Pro"/>
              </a:rPr>
              <a:t>You do</a:t>
            </a:r>
          </a:p>
        </p:txBody>
      </p:sp>
      <p:pic>
        <p:nvPicPr>
          <p:cNvPr id="10" name="timer_240.mp4" descr="Countdown timer, 4:00. Click to start.">
            <a:hlinkClick r:id="" action="ppaction://media"/>
          </p:cNvPr>
          <p:cNvPicPr>
            <a:picLocks noChangeAspect="1"/>
          </p:cNvPicPr>
          <p:nvPr>
            <a:videoFile r:link="rId7"/>
            <p:extLst>
              <p:ext uri="{DAA4B4D4-6D71-4841-9C94-3DE7FCFB9230}">
                <p14:media xmlns:p14="http://schemas.microsoft.com/office/powerpoint/2010/main" r:embed="rId6"/>
              </p:ext>
            </p:extLst>
          </p:nvPr>
        </p:nvPicPr>
        <p:blipFill>
          <a:blip r:embed="rId8"/>
          <a:stretch>
            <a:fillRect/>
          </a:stretch>
        </p:blipFill>
        <p:spPr>
          <a:xfrm>
            <a:off x="9601200" y="749808"/>
            <a:ext cx="2011680" cy="704088"/>
          </a:xfrm>
          <a:prstGeom prst="rect">
            <a:avLst/>
          </a:prstGeom>
        </p:spPr>
      </p:pic>
      <p:sp>
        <p:nvSpPr>
          <p:cNvPr id="11" name="TextBox 10"/>
          <p:cNvSpPr txBox="1"/>
          <p:nvPr/>
        </p:nvSpPr>
        <p:spPr>
          <a:xfrm>
            <a:off x="4572000" y="6217920"/>
            <a:ext cx="3017520" cy="256032"/>
          </a:xfrm>
          <a:prstGeom prst="rect">
            <a:avLst/>
          </a:prstGeom>
          <a:noFill/>
        </p:spPr>
        <p:txBody>
          <a:bodyPr wrap="square" anchor="t" lIns="54864" rIns="54864" tIns="27432" bIns="27432">
            <a:spAutoFit/>
          </a:bodyPr>
          <a:lstStyle/>
          <a:p>
            <a:pPr algn="ctr">
              <a:lnSpc>
                <a:spcPct val="112000"/>
              </a:lnSpc>
            </a:pPr>
            <a:r>
              <a:rPr sz="1100" b="0">
                <a:solidFill>
                  <a:srgbClr val="6B7280"/>
                </a:solidFill>
                <a:latin typeface="Dreaming Outloud Pro"/>
              </a:rPr>
              <a:t>8 of 8</a:t>
            </a:r>
          </a:p>
        </p:txBody>
      </p:sp>
      <p:sp>
        <p:nvSpPr>
          <p:cNvPr id="12" name="TextBox 11"/>
          <p:cNvSpPr txBox="1"/>
          <p:nvPr/>
        </p:nvSpPr>
        <p:spPr>
          <a:xfrm>
            <a:off x="54864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a </a:t>
            </a:r>
            <a:r>
              <a:rPr sz="2600" b="1">
                <a:solidFill>
                  <a:srgbClr val="B4237A"/>
                </a:solidFill>
                <a:latin typeface="Arial"/>
              </a:rPr>
              <a:t>number</a:t>
            </a:r>
            <a:r>
              <a:rPr sz="2600" b="0">
                <a:solidFill>
                  <a:srgbClr val="17213A"/>
                </a:solidFill>
                <a:latin typeface="Arial"/>
              </a:rPr>
              <a:t> that rounds to </a:t>
            </a:r>
            <a:r>
              <a:rPr sz="2600" b="1">
                <a:solidFill>
                  <a:srgbClr val="B4237A"/>
                </a:solidFill>
                <a:latin typeface="Arial"/>
              </a:rPr>
              <a:t>7,880</a:t>
            </a:r>
            <a:r>
              <a:rPr sz="2600" b="0">
                <a:solidFill>
                  <a:srgbClr val="17213A"/>
                </a:solidFill>
                <a:latin typeface="Arial"/>
              </a:rPr>
              <a:t> to the nearest 10 </a:t>
            </a:r>
            <a:r>
              <a:rPr sz="2600" b="1">
                <a:solidFill>
                  <a:srgbClr val="B4237A"/>
                </a:solidFill>
                <a:latin typeface="Arial"/>
              </a:rPr>
              <a:t>and</a:t>
            </a:r>
            <a:r>
              <a:rPr sz="2600" b="0">
                <a:solidFill>
                  <a:srgbClr val="17213A"/>
                </a:solidFill>
                <a:latin typeface="Arial"/>
              </a:rPr>
              <a:t> to </a:t>
            </a:r>
            <a:r>
              <a:rPr sz="2600" b="1">
                <a:solidFill>
                  <a:srgbClr val="B4237A"/>
                </a:solidFill>
                <a:latin typeface="Arial"/>
              </a:rPr>
              <a:t>7,900</a:t>
            </a:r>
            <a:r>
              <a:rPr sz="2600" b="0">
                <a:solidFill>
                  <a:srgbClr val="17213A"/>
                </a:solidFill>
                <a:latin typeface="Arial"/>
              </a:rPr>
              <a:t> to the nearest 100.</a:t>
            </a:r>
          </a:p>
        </p:txBody>
      </p:sp>
      <p:sp>
        <p:nvSpPr>
          <p:cNvPr id="13" name="TextBox 12"/>
          <p:cNvSpPr txBox="1"/>
          <p:nvPr/>
        </p:nvSpPr>
        <p:spPr>
          <a:xfrm>
            <a:off x="6309360" y="1737360"/>
            <a:ext cx="5257800" cy="1360932"/>
          </a:xfrm>
          <a:prstGeom prst="rect">
            <a:avLst/>
          </a:prstGeom>
          <a:noFill/>
        </p:spPr>
        <p:txBody>
          <a:bodyPr wrap="square" anchor="t" lIns="54864" rIns="54864" tIns="27432" bIns="27432">
            <a:spAutoFit/>
          </a:bodyPr>
          <a:lstStyle/>
          <a:p>
            <a:pPr algn="l">
              <a:lnSpc>
                <a:spcPct val="112000"/>
              </a:lnSpc>
            </a:pPr>
            <a:r>
              <a:rPr sz="2600" b="0">
                <a:solidFill>
                  <a:srgbClr val="17213A"/>
                </a:solidFill>
                <a:latin typeface="Arial"/>
              </a:rPr>
              <a:t>Write a </a:t>
            </a:r>
            <a:r>
              <a:rPr sz="2600" b="1">
                <a:solidFill>
                  <a:srgbClr val="B4237A"/>
                </a:solidFill>
                <a:latin typeface="Arial"/>
              </a:rPr>
              <a:t>number</a:t>
            </a:r>
            <a:r>
              <a:rPr sz="2600" b="0">
                <a:solidFill>
                  <a:srgbClr val="17213A"/>
                </a:solidFill>
                <a:latin typeface="Arial"/>
              </a:rPr>
              <a:t> that rounds to </a:t>
            </a:r>
            <a:r>
              <a:rPr sz="2600" b="1">
                <a:solidFill>
                  <a:srgbClr val="B4237A"/>
                </a:solidFill>
                <a:latin typeface="Arial"/>
              </a:rPr>
              <a:t>4,290</a:t>
            </a:r>
            <a:r>
              <a:rPr sz="2600" b="0">
                <a:solidFill>
                  <a:srgbClr val="17213A"/>
                </a:solidFill>
                <a:latin typeface="Arial"/>
              </a:rPr>
              <a:t> to the nearest 10 </a:t>
            </a:r>
            <a:r>
              <a:rPr sz="2600" b="1">
                <a:solidFill>
                  <a:srgbClr val="B4237A"/>
                </a:solidFill>
                <a:latin typeface="Arial"/>
              </a:rPr>
              <a:t>and</a:t>
            </a:r>
            <a:r>
              <a:rPr sz="2600" b="0">
                <a:solidFill>
                  <a:srgbClr val="17213A"/>
                </a:solidFill>
                <a:latin typeface="Arial"/>
              </a:rPr>
              <a:t> to </a:t>
            </a:r>
            <a:r>
              <a:rPr sz="2600" b="1">
                <a:solidFill>
                  <a:srgbClr val="B4237A"/>
                </a:solidFill>
                <a:latin typeface="Arial"/>
              </a:rPr>
              <a:t>4,300</a:t>
            </a:r>
            <a:r>
              <a:rPr sz="2600" b="0">
                <a:solidFill>
                  <a:srgbClr val="17213A"/>
                </a:solidFill>
                <a:latin typeface="Arial"/>
              </a:rPr>
              <a:t> to the nearest 100.</a:t>
            </a:r>
          </a:p>
        </p:txBody>
      </p:sp>
      <p:sp>
        <p:nvSpPr>
          <p:cNvPr id="14" name="Rounded Rectangle 13"/>
          <p:cNvSpPr/>
          <p:nvPr/>
        </p:nvSpPr>
        <p:spPr>
          <a:xfrm>
            <a:off x="548640" y="3144012"/>
            <a:ext cx="5257800" cy="10871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Any number from 7,875 to 7,884, for example 7,879</a:t>
            </a:r>
          </a:p>
        </p:txBody>
      </p:sp>
      <p:sp>
        <p:nvSpPr>
          <p:cNvPr id="15" name="Rounded Rectangle 14"/>
          <p:cNvSpPr/>
          <p:nvPr/>
        </p:nvSpPr>
        <p:spPr>
          <a:xfrm>
            <a:off x="6309360" y="3144012"/>
            <a:ext cx="5257800" cy="108712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600" b="1">
                <a:solidFill>
                  <a:srgbClr val="C00000"/>
                </a:solidFill>
                <a:latin typeface="Arial"/>
              </a:rPr>
              <a:t>Any number from 4,285 to 4,294, for example 4,289</a:t>
            </a:r>
          </a:p>
        </p:txBody>
      </p:sp>
    </p:spTree>
  </p:cSld>
  <p:clrMapOvr>
    <a:masterClrMapping/>
  </p:clrMapOvr>
  <p:timing>
    <p:tnLst>
      <p:par>
        <p:cTn id="1" dur="indefinite" restart="never" nodeType="tmRoot">
          <p:childTnLst>
            <p:seq concurrent="1" nextAc="seek">
              <p:cTn id="99" dur="indefinite" nodeType="mainSeq">
                <p:childTnLst>
                  <p:par>
                    <p:cTn id="104" fill="hold">
                      <p:stCondLst>
                        <p:cond delay="indefinite"/>
                      </p:stCondLst>
                      <p:childTnLst>
                        <p:par>
                          <p:cTn id="105"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fade">
                                      <p:cBhvr>
                                        <p:cTn id="103" dur="500"/>
                                        <p:tgtEl>
                                          <p:spTgt spid="14"/>
                                        </p:tgtEl>
                                      </p:cBhvr>
                                    </p:animEffect>
                                  </p:childTnLst>
                                </p:cTn>
                              </p:par>
                            </p:childTnLst>
                          </p:cTn>
                        </p:par>
                      </p:childTnLst>
                    </p:cTn>
                  </p:par>
                  <p:par>
                    <p:cTn id="109" fill="hold">
                      <p:stCondLst>
                        <p:cond delay="indefinite"/>
                      </p:stCondLst>
                      <p:childTnLst>
                        <p:par>
                          <p:cTn id="110"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10"/>
                </p:tgtEl>
              </p:cMediaNode>
            </p:video>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7EE"/>
        </a:solidFill>
        <a:effectLst/>
      </p:bgPr>
    </p:bg>
    <p:spTree>
      <p:nvGrpSpPr>
        <p:cNvPr id="1" name=""/>
        <p:cNvGrpSpPr/>
        <p:nvPr/>
      </p:nvGrpSpPr>
      <p:grpSpPr/>
      <p:pic>
        <p:nvPicPr>
          <p:cNvPr id="2" name="Picture 1" descr="frame.jpg"/>
          <p:cNvPicPr>
            <a:picLocks noChangeAspect="1"/>
          </p:cNvPicPr>
          <p:nvPr/>
        </p:nvPicPr>
        <p:blipFill>
          <a:blip r:embed="rId2"/>
          <a:stretch>
            <a:fillRect/>
          </a:stretch>
        </p:blipFill>
        <p:spPr>
          <a:xfrm>
            <a:off x="0" y="0"/>
            <a:ext cx="12191695" cy="6858000"/>
          </a:xfrm>
          <a:prstGeom prst="rect">
            <a:avLst/>
          </a:prstGeom>
        </p:spPr>
      </p:pic>
      <p:sp>
        <p:nvSpPr>
          <p:cNvPr id="3" name="Rounded Rectangle 2"/>
          <p:cNvSpPr/>
          <p:nvPr/>
        </p:nvSpPr>
        <p:spPr>
          <a:xfrm>
            <a:off x="310896" y="384048"/>
            <a:ext cx="11569903" cy="6089904"/>
          </a:xfrm>
          <a:prstGeom prst="roundRect">
            <a:avLst>
              <a:gd name="adj" fmla="val 3000"/>
            </a:avLst>
          </a:prstGeom>
          <a:solidFill>
            <a:srgbClr val="FFF8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411480"/>
            <a:ext cx="8686800" cy="320040"/>
          </a:xfrm>
          <a:prstGeom prst="rect">
            <a:avLst/>
          </a:prstGeom>
          <a:noFill/>
        </p:spPr>
        <p:txBody>
          <a:bodyPr wrap="square" anchor="ctr" lIns="54864" rIns="54864" tIns="27432" bIns="27432">
            <a:spAutoFit/>
          </a:bodyPr>
          <a:lstStyle/>
          <a:p>
            <a:pPr algn="l">
              <a:lnSpc>
                <a:spcPct val="112000"/>
              </a:lnSpc>
            </a:pPr>
            <a:r>
              <a:rPr sz="1200" b="1">
                <a:solidFill>
                  <a:srgbClr val="0F766E"/>
                </a:solidFill>
                <a:latin typeface="Dreaming Outloud Pro"/>
              </a:rPr>
              <a:t>Year 4 · Place value · Step 17</a:t>
            </a:r>
          </a:p>
        </p:txBody>
      </p:sp>
      <p:sp>
        <p:nvSpPr>
          <p:cNvPr id="5" name="TextBox 4"/>
          <p:cNvSpPr txBox="1"/>
          <p:nvPr/>
        </p:nvSpPr>
        <p:spPr>
          <a:xfrm>
            <a:off x="640080" y="731520"/>
            <a:ext cx="10972800" cy="731520"/>
          </a:xfrm>
          <a:prstGeom prst="rect">
            <a:avLst/>
          </a:prstGeom>
          <a:noFill/>
        </p:spPr>
        <p:txBody>
          <a:bodyPr wrap="square" anchor="t" lIns="54864" rIns="54864" tIns="27432" bIns="27432">
            <a:spAutoFit/>
          </a:bodyPr>
          <a:lstStyle/>
          <a:p>
            <a:pPr algn="l">
              <a:lnSpc>
                <a:spcPct val="112000"/>
              </a:lnSpc>
            </a:pPr>
            <a:r>
              <a:rPr sz="3800" b="1">
                <a:solidFill>
                  <a:srgbClr val="0F766E"/>
                </a:solidFill>
                <a:latin typeface="Dreaming Outloud Pro"/>
              </a:rPr>
              <a:t>Independent application</a:t>
            </a:r>
          </a:p>
        </p:txBody>
      </p:sp>
      <p:pic>
        <p:nvPicPr>
          <p:cNvPr id="6" name="timer_1200.mp4" descr="Countdown timer, 20:00. Click to start.">
            <a:hlinkClick r:id="" action="ppaction://media"/>
          </p:cNvPr>
          <p:cNvPicPr>
            <a:picLocks noChangeAspect="1"/>
          </p:cNvPicPr>
          <p:nvPr>
            <a:videoFile r:link="rId5"/>
            <p:extLst>
              <p:ext uri="{DAA4B4D4-6D71-4841-9C94-3DE7FCFB9230}">
                <p14:media xmlns:p14="http://schemas.microsoft.com/office/powerpoint/2010/main" r:embed="rId4"/>
              </p:ext>
            </p:extLst>
          </p:nvPr>
        </p:nvPicPr>
        <p:blipFill>
          <a:blip r:embed="rId6"/>
          <a:stretch>
            <a:fillRect/>
          </a:stretch>
        </p:blipFill>
        <p:spPr>
          <a:xfrm>
            <a:off x="731520" y="1691640"/>
            <a:ext cx="4937760" cy="1728216"/>
          </a:xfrm>
          <a:prstGeom prst="rect">
            <a:avLst/>
          </a:prstGeom>
        </p:spPr>
      </p:pic>
      <p:sp>
        <p:nvSpPr>
          <p:cNvPr id="7" name="TextBox 6"/>
          <p:cNvSpPr txBox="1"/>
          <p:nvPr/>
        </p:nvSpPr>
        <p:spPr>
          <a:xfrm>
            <a:off x="731520" y="3520440"/>
            <a:ext cx="5120640" cy="548640"/>
          </a:xfrm>
          <a:prstGeom prst="rect">
            <a:avLst/>
          </a:prstGeom>
          <a:noFill/>
        </p:spPr>
        <p:txBody>
          <a:bodyPr wrap="square" anchor="t" lIns="54864" rIns="54864" tIns="27432" bIns="27432">
            <a:spAutoFit/>
          </a:bodyPr>
          <a:lstStyle/>
          <a:p>
            <a:pPr algn="l">
              <a:lnSpc>
                <a:spcPct val="112000"/>
              </a:lnSpc>
            </a:pPr>
            <a:r>
              <a:rPr sz="2400" b="0">
                <a:solidFill>
                  <a:srgbClr val="17213A"/>
                </a:solidFill>
                <a:latin typeface="Dreaming Outloud Pro"/>
              </a:rPr>
              <a:t>Use the Step 17 worksheet.</a:t>
            </a:r>
          </a:p>
        </p:txBody>
      </p:sp>
      <p:sp>
        <p:nvSpPr>
          <p:cNvPr id="8" name="TextBox 7"/>
          <p:cNvSpPr txBox="1"/>
          <p:nvPr/>
        </p:nvSpPr>
        <p:spPr>
          <a:xfrm>
            <a:off x="731520" y="4069080"/>
            <a:ext cx="5120640" cy="548640"/>
          </a:xfrm>
          <a:prstGeom prst="rect">
            <a:avLst/>
          </a:prstGeom>
          <a:noFill/>
        </p:spPr>
        <p:txBody>
          <a:bodyPr wrap="square" anchor="t" lIns="54864" rIns="54864" tIns="27432" bIns="27432">
            <a:spAutoFit/>
          </a:bodyPr>
          <a:lstStyle/>
          <a:p>
            <a:pPr algn="l">
              <a:lnSpc>
                <a:spcPct val="112000"/>
              </a:lnSpc>
            </a:pPr>
            <a:r>
              <a:rPr sz="2400" b="1">
                <a:solidFill>
                  <a:srgbClr val="B4237A"/>
                </a:solidFill>
                <a:latin typeface="Dreaming Outloud Pro"/>
              </a:rPr>
              <a:t>Finished? Try the challenge.</a:t>
            </a:r>
          </a:p>
        </p:txBody>
      </p:sp>
      <p:sp>
        <p:nvSpPr>
          <p:cNvPr id="9" name="Rounded Rectangle 8"/>
          <p:cNvSpPr/>
          <p:nvPr/>
        </p:nvSpPr>
        <p:spPr>
          <a:xfrm>
            <a:off x="6035040" y="1554480"/>
            <a:ext cx="5577840" cy="2514600"/>
          </a:xfrm>
          <a:prstGeom prst="roundRect">
            <a:avLst>
              <a:gd name="adj" fmla="val 12000"/>
            </a:avLst>
          </a:prstGeom>
          <a:solidFill>
            <a:srgbClr val="FFF2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172200" y="1645920"/>
            <a:ext cx="1920240" cy="502920"/>
          </a:xfrm>
          <a:prstGeom prst="roundRect">
            <a:avLst>
              <a:gd name="adj" fmla="val 35000"/>
            </a:avLst>
          </a:prstGeom>
          <a:solidFill>
            <a:srgbClr val="FFFFFF"/>
          </a:solidFill>
          <a:ln w="38100">
            <a:solidFill>
              <a:srgbClr val="B4237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800" b="1">
                <a:solidFill>
                  <a:srgbClr val="17213A"/>
                </a:solidFill>
                <a:latin typeface="Dreaming Outloud Pro"/>
              </a:rPr>
              <a:t>Challenge</a:t>
            </a:r>
          </a:p>
        </p:txBody>
      </p:sp>
      <p:sp>
        <p:nvSpPr>
          <p:cNvPr id="11" name="TextBox 10"/>
          <p:cNvSpPr txBox="1"/>
          <p:nvPr/>
        </p:nvSpPr>
        <p:spPr>
          <a:xfrm>
            <a:off x="6172200" y="2148840"/>
            <a:ext cx="5303520" cy="1874519"/>
          </a:xfrm>
          <a:prstGeom prst="rect">
            <a:avLst/>
          </a:prstGeom>
          <a:noFill/>
        </p:spPr>
        <p:txBody>
          <a:bodyPr wrap="square" anchor="t" lIns="54864" rIns="54864" tIns="27432" bIns="27432">
            <a:spAutoFit/>
          </a:bodyPr>
          <a:lstStyle/>
          <a:p>
            <a:pPr algn="l">
              <a:lnSpc>
                <a:spcPct val="112000"/>
              </a:lnSpc>
            </a:pPr>
            <a:r>
              <a:rPr sz="1800" b="0">
                <a:solidFill>
                  <a:srgbClr val="17213A"/>
                </a:solidFill>
                <a:latin typeface="Arial"/>
              </a:rPr>
              <a:t>A whole number rounds to </a:t>
            </a:r>
            <a:r>
              <a:rPr sz="1800" b="1">
                <a:solidFill>
                  <a:srgbClr val="B4237A"/>
                </a:solidFill>
                <a:latin typeface="Arial"/>
              </a:rPr>
              <a:t>8,000</a:t>
            </a:r>
            <a:r>
              <a:rPr sz="1800" b="0">
                <a:solidFill>
                  <a:srgbClr val="17213A"/>
                </a:solidFill>
                <a:latin typeface="Arial"/>
              </a:rPr>
              <a:t> to the nearest </a:t>
            </a:r>
            <a:r>
              <a:rPr sz="1800" b="1">
                <a:solidFill>
                  <a:srgbClr val="B4237A"/>
                </a:solidFill>
                <a:latin typeface="Arial"/>
              </a:rPr>
              <a:t>1,000</a:t>
            </a:r>
            <a:r>
              <a:rPr sz="1800" b="0">
                <a:solidFill>
                  <a:srgbClr val="17213A"/>
                </a:solidFill>
                <a:latin typeface="Arial"/>
              </a:rPr>
              <a:t>.</a:t>
            </a:r>
          </a:p>
          <a:p>
            <a:pPr algn="l">
              <a:lnSpc>
                <a:spcPct val="112000"/>
              </a:lnSpc>
            </a:pPr>
            <a:r>
              <a:rPr sz="1800" b="0">
                <a:solidFill>
                  <a:srgbClr val="17213A"/>
                </a:solidFill>
                <a:latin typeface="Arial"/>
              </a:rPr>
              <a:t>a) What is the </a:t>
            </a:r>
            <a:r>
              <a:rPr sz="1800" b="1">
                <a:solidFill>
                  <a:srgbClr val="B4237A"/>
                </a:solidFill>
                <a:latin typeface="Arial"/>
              </a:rPr>
              <a:t>greatest</a:t>
            </a:r>
            <a:r>
              <a:rPr sz="1800" b="0">
                <a:solidFill>
                  <a:srgbClr val="17213A"/>
                </a:solidFill>
                <a:latin typeface="Arial"/>
              </a:rPr>
              <a:t> it could be? ________</a:t>
            </a:r>
          </a:p>
          <a:p>
            <a:pPr algn="l">
              <a:lnSpc>
                <a:spcPct val="112000"/>
              </a:lnSpc>
            </a:pPr>
            <a:r>
              <a:rPr sz="1800" b="0">
                <a:solidFill>
                  <a:srgbClr val="17213A"/>
                </a:solidFill>
                <a:latin typeface="Arial"/>
              </a:rPr>
              <a:t>b) What is the </a:t>
            </a:r>
            <a:r>
              <a:rPr sz="1800" b="1">
                <a:solidFill>
                  <a:srgbClr val="B4237A"/>
                </a:solidFill>
                <a:latin typeface="Arial"/>
              </a:rPr>
              <a:t>smallest</a:t>
            </a:r>
            <a:r>
              <a:rPr sz="1800" b="0">
                <a:solidFill>
                  <a:srgbClr val="17213A"/>
                </a:solidFill>
                <a:latin typeface="Arial"/>
              </a:rPr>
              <a:t> it could be? ________</a:t>
            </a:r>
          </a:p>
        </p:txBody>
      </p:sp>
      <p:sp>
        <p:nvSpPr>
          <p:cNvPr id="12" name="Rounded Rectangle 11"/>
          <p:cNvSpPr/>
          <p:nvPr/>
        </p:nvSpPr>
        <p:spPr>
          <a:xfrm>
            <a:off x="6035040" y="4206240"/>
            <a:ext cx="5577840" cy="614680"/>
          </a:xfrm>
          <a:prstGeom prst="roundRect">
            <a:avLst>
              <a:gd name="adj" fmla="val 15000"/>
            </a:avLst>
          </a:prstGeom>
          <a:solidFill>
            <a:srgbClr val="FFFFFF"/>
          </a:solid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a:lstStyle/>
          <a:p>
            <a:pPr algn="l"/>
            <a:r>
              <a:rPr sz="2000" b="1">
                <a:solidFill>
                  <a:srgbClr val="C00000"/>
                </a:solidFill>
                <a:latin typeface="Arial"/>
              </a:rPr>
              <a:t>a) 8,499   b) 7,500</a:t>
            </a:r>
          </a:p>
        </p:txBody>
      </p:sp>
      <p:pic>
        <p:nvPicPr>
          <p:cNvPr id="13" name="Picture 12" descr="01230816a843640_teacher.png"/>
          <p:cNvPicPr>
            <a:picLocks noChangeAspect="1"/>
          </p:cNvPicPr>
          <p:nvPr/>
        </p:nvPicPr>
        <p:blipFill>
          <a:blip r:embed="rId7"/>
          <a:stretch>
            <a:fillRect/>
          </a:stretch>
        </p:blipFill>
        <p:spPr>
          <a:xfrm>
            <a:off x="640080" y="5369548"/>
            <a:ext cx="965606" cy="985531"/>
          </a:xfrm>
          <a:prstGeom prst="rect">
            <a:avLst/>
          </a:prstGeom>
        </p:spPr>
      </p:pic>
      <p:pic>
        <p:nvPicPr>
          <p:cNvPr id="14" name="Picture 13" descr="b9d4aa0cabc8640_cheer.png"/>
          <p:cNvPicPr>
            <a:picLocks noChangeAspect="1"/>
          </p:cNvPicPr>
          <p:nvPr/>
        </p:nvPicPr>
        <p:blipFill>
          <a:blip r:embed="rId8"/>
          <a:stretch>
            <a:fillRect/>
          </a:stretch>
        </p:blipFill>
        <p:spPr>
          <a:xfrm>
            <a:off x="2377440" y="5179763"/>
            <a:ext cx="965606" cy="1175316"/>
          </a:xfrm>
          <a:prstGeom prst="rect">
            <a:avLst/>
          </a:prstGeom>
        </p:spPr>
      </p:pic>
      <p:pic>
        <p:nvPicPr>
          <p:cNvPr id="15" name="Picture 14" descr="511143482526640_idea.png"/>
          <p:cNvPicPr>
            <a:picLocks noChangeAspect="1"/>
          </p:cNvPicPr>
          <p:nvPr/>
        </p:nvPicPr>
        <p:blipFill>
          <a:blip r:embed="rId9"/>
          <a:stretch>
            <a:fillRect/>
          </a:stretch>
        </p:blipFill>
        <p:spPr>
          <a:xfrm>
            <a:off x="4297680" y="5348783"/>
            <a:ext cx="965606" cy="1006296"/>
          </a:xfrm>
          <a:prstGeom prst="rect">
            <a:avLst/>
          </a:prstGeom>
        </p:spPr>
      </p:pic>
      <p:pic>
        <p:nvPicPr>
          <p:cNvPr id="16" name="Picture 15" descr="0d0600613f90640_writing.png"/>
          <p:cNvPicPr>
            <a:picLocks noChangeAspect="1"/>
          </p:cNvPicPr>
          <p:nvPr/>
        </p:nvPicPr>
        <p:blipFill>
          <a:blip r:embed="rId10"/>
          <a:stretch>
            <a:fillRect/>
          </a:stretch>
        </p:blipFill>
        <p:spPr>
          <a:xfrm>
            <a:off x="6400800" y="5365998"/>
            <a:ext cx="965606" cy="989081"/>
          </a:xfrm>
          <a:prstGeom prst="rect">
            <a:avLst/>
          </a:prstGeom>
        </p:spPr>
      </p:pic>
      <p:pic>
        <p:nvPicPr>
          <p:cNvPr id="17" name="Picture 16" descr="d0c21b00b584640_trophy.png"/>
          <p:cNvPicPr>
            <a:picLocks noChangeAspect="1"/>
          </p:cNvPicPr>
          <p:nvPr/>
        </p:nvPicPr>
        <p:blipFill>
          <a:blip r:embed="rId11"/>
          <a:stretch>
            <a:fillRect/>
          </a:stretch>
        </p:blipFill>
        <p:spPr>
          <a:xfrm>
            <a:off x="8321040" y="5348783"/>
            <a:ext cx="965606" cy="1006296"/>
          </a:xfrm>
          <a:prstGeom prst="rect">
            <a:avLst/>
          </a:prstGeom>
        </p:spPr>
      </p:pic>
      <p:pic>
        <p:nvPicPr>
          <p:cNvPr id="18" name="Picture 17" descr="d1a2481504b9640_stopwatch.png"/>
          <p:cNvPicPr>
            <a:picLocks noChangeAspect="1"/>
          </p:cNvPicPr>
          <p:nvPr/>
        </p:nvPicPr>
        <p:blipFill>
          <a:blip r:embed="rId12"/>
          <a:stretch>
            <a:fillRect/>
          </a:stretch>
        </p:blipFill>
        <p:spPr>
          <a:xfrm>
            <a:off x="10058400" y="5348783"/>
            <a:ext cx="965606" cy="1006296"/>
          </a:xfrm>
          <a:prstGeom prst="rect">
            <a:avLst/>
          </a:prstGeom>
        </p:spPr>
      </p:pic>
    </p:spTree>
  </p:cSld>
  <p:clrMapOvr>
    <a:masterClrMapping/>
  </p:clrMapOvr>
  <p:timing>
    <p:tnLst>
      <p:par>
        <p:cTn id="1" dur="indefinite" restart="never" nodeType="tmRoot">
          <p:childTnLst>
            <p:seq concurrent="1" nextAc="seek">
              <p:cTn id="99" dur="indefinite" nodeType="mainSeq">
                <p:childTnLst>
                  <p:par>
                    <p:cTn id="113" fill="hold">
                      <p:stCondLst>
                        <p:cond delay="indefinite"/>
                        <p:cond evt="onBegin" delay="0">
                          <p:tn val="99"/>
                        </p:cond>
                      </p:stCondLst>
                      <p:childTnLst>
                        <p:par>
                          <p:cTn id="114" fill="hold">
                            <p:stCondLst>
                              <p:cond delay="0"/>
                            </p:stCondLst>
                            <p:childTnLst>
                              <p:par>
                                <p:cTn id="101" presetID="0" presetClass="path" presetSubtype="0" repeatCount="indefinite" autoRev="1" fill="hold" nodeType="afterEffect">
                                  <p:stCondLst>
                                    <p:cond delay="0"/>
                                  </p:stCondLst>
                                  <p:childTnLst>
                                    <p:animMotion origin="layout" path="M 0 0 C 0.030 -0.070 0.090 -0.070 0.120 0 E" pathEditMode="relative" ptsTypes="AAAA">
                                      <p:cBhvr>
                                        <p:cTn id="102" dur="900" fill="hold"/>
                                        <p:tgtEl>
                                          <p:spTgt spid="13"/>
                                        </p:tgtEl>
                                        <p:attrNameLst>
                                          <p:attrName>ppt_x</p:attrName>
                                          <p:attrName>ppt_y</p:attrName>
                                        </p:attrNameLst>
                                      </p:cBhvr>
                                    </p:animMotion>
                                  </p:childTnLst>
                                </p:cTn>
                              </p:par>
                              <p:par>
                                <p:cTn id="103" presetID="0" presetClass="path" presetSubtype="0" repeatCount="indefinite" autoRev="1" fill="hold" nodeType="withEffect">
                                  <p:stCondLst>
                                    <p:cond delay="180"/>
                                  </p:stCondLst>
                                  <p:childTnLst>
                                    <p:animMotion origin="layout" path="M 0 0 C 0.035 -0.070 0.105 -0.070 0.140 0 E" pathEditMode="relative" ptsTypes="AAAA">
                                      <p:cBhvr>
                                        <p:cTn id="104" dur="1100" fill="hold"/>
                                        <p:tgtEl>
                                          <p:spTgt spid="14"/>
                                        </p:tgtEl>
                                        <p:attrNameLst>
                                          <p:attrName>ppt_x</p:attrName>
                                          <p:attrName>ppt_y</p:attrName>
                                        </p:attrNameLst>
                                      </p:cBhvr>
                                    </p:animMotion>
                                  </p:childTnLst>
                                </p:cTn>
                              </p:par>
                              <p:par>
                                <p:cTn id="105" presetID="0" presetClass="path" presetSubtype="0" repeatCount="indefinite" autoRev="1" fill="hold" nodeType="withEffect">
                                  <p:stCondLst>
                                    <p:cond delay="360"/>
                                  </p:stCondLst>
                                  <p:childTnLst>
                                    <p:animMotion origin="layout" path="M 0 0 C 0.030 -0.080 0.090 -0.080 0.120 0 E" pathEditMode="relative" ptsTypes="AAAA">
                                      <p:cBhvr>
                                        <p:cTn id="106" dur="1000" fill="hold"/>
                                        <p:tgtEl>
                                          <p:spTgt spid="15"/>
                                        </p:tgtEl>
                                        <p:attrNameLst>
                                          <p:attrName>ppt_x</p:attrName>
                                          <p:attrName>ppt_y</p:attrName>
                                        </p:attrNameLst>
                                      </p:cBhvr>
                                    </p:animMotion>
                                  </p:childTnLst>
                                </p:cTn>
                              </p:par>
                              <p:par>
                                <p:cTn id="107" presetID="0" presetClass="path" presetSubtype="0" repeatCount="indefinite" autoRev="1" fill="hold" nodeType="withEffect">
                                  <p:stCondLst>
                                    <p:cond delay="540"/>
                                  </p:stCondLst>
                                  <p:childTnLst>
                                    <p:animMotion origin="layout" path="M 0 0 C 0.035 -0.070 0.105 -0.070 0.140 0 E" pathEditMode="relative" ptsTypes="AAAA">
                                      <p:cBhvr>
                                        <p:cTn id="108" dur="1200" fill="hold"/>
                                        <p:tgtEl>
                                          <p:spTgt spid="16"/>
                                        </p:tgtEl>
                                        <p:attrNameLst>
                                          <p:attrName>ppt_x</p:attrName>
                                          <p:attrName>ppt_y</p:attrName>
                                        </p:attrNameLst>
                                      </p:cBhvr>
                                    </p:animMotion>
                                  </p:childTnLst>
                                </p:cTn>
                              </p:par>
                              <p:par>
                                <p:cTn id="109" presetID="0" presetClass="path" presetSubtype="0" repeatCount="indefinite" autoRev="1" fill="hold" nodeType="withEffect">
                                  <p:stCondLst>
                                    <p:cond delay="720"/>
                                  </p:stCondLst>
                                  <p:childTnLst>
                                    <p:animMotion origin="layout" path="M 0 0 C 0.025 -0.080 0.075 -0.080 0.100 0 E" pathEditMode="relative" ptsTypes="AAAA">
                                      <p:cBhvr>
                                        <p:cTn id="110" dur="950" fill="hold"/>
                                        <p:tgtEl>
                                          <p:spTgt spid="17"/>
                                        </p:tgtEl>
                                        <p:attrNameLst>
                                          <p:attrName>ppt_x</p:attrName>
                                          <p:attrName>ppt_y</p:attrName>
                                        </p:attrNameLst>
                                      </p:cBhvr>
                                    </p:animMotion>
                                  </p:childTnLst>
                                </p:cTn>
                              </p:par>
                              <p:par>
                                <p:cTn id="111" presetID="0" presetClass="path" presetSubtype="0" repeatCount="indefinite" autoRev="1" fill="hold" nodeType="withEffect">
                                  <p:stCondLst>
                                    <p:cond delay="900"/>
                                  </p:stCondLst>
                                  <p:childTnLst>
                                    <p:animMotion origin="layout" path="M 0 0 C 0.020 -0.070 0.060 -0.070 0.080 0 E" pathEditMode="relative" ptsTypes="AAAA">
                                      <p:cBhvr>
                                        <p:cTn id="112" dur="1050" fill="hold"/>
                                        <p:tgtEl>
                                          <p:spTgt spid="18"/>
                                        </p:tgtEl>
                                        <p:attrNameLst>
                                          <p:attrName>ppt_x</p:attrName>
                                          <p:attrName>ppt_y</p:attrName>
                                        </p:attrNameLst>
                                      </p:cBhvr>
                                    </p:animMotion>
                                  </p:childTnLst>
                                </p:cTn>
                              </p:par>
                            </p:childTnLst>
                          </p:cTn>
                        </p:par>
                      </p:childTnLst>
                    </p:cTn>
                  </p:par>
                  <p:par>
                    <p:cTn id="118" fill="hold">
                      <p:stCondLst>
                        <p:cond delay="indefinite"/>
                      </p:stCondLst>
                      <p:childTnLst>
                        <p:par>
                          <p:cTn id="119"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12"/>
                                        </p:tgtEl>
                                        <p:attrNameLst>
                                          <p:attrName>style.visibility</p:attrName>
                                        </p:attrNameLst>
                                      </p:cBhvr>
                                      <p:to>
                                        <p:strVal val="visible"/>
                                      </p:to>
                                    </p:set>
                                    <p:animEffect transition="in" filter="fade">
                                      <p:cBhvr>
                                        <p:cTn id="1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 fill="hold" display="0">
                  <p:stCondLst>
                    <p:cond delay="indefinite"/>
                  </p:stCondLst>
                </p:cTn>
                <p:tgtEl>
                  <p:spTgt spid="6"/>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