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(Order numbers to 10,000).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19 | b) 29 | c) 39.  You do: a) 16 | b) 34 | c) 36.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  You do: .</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LVIII | b) XIX | c) XXXVI.  You do: a) XCV | b) LXXXII | c) LXIX.</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  You do: .</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Hana | Callum wrote the smaller letter first. In XLXVIII the X is smaller than the L, and XL is not one of the special pairs (IV, IX, XL, XC). The biggest letter comes first, so 78 is LXXVIII..  You do: a) Theo | Callum wrote the smaller letter first. In XLXVII the X is smaller than the L, and XL is not one of the special pairs (IV, IX, XL, XC). The biggest letter comes first, so 77 is LXXVII..</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XXII, XL, LX, XCVIII.  You do: LXXVIII, LXIX, XXX, XVIII.</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79 | b) LXXXIII.  You do: a) 53 | b) LXI.</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XCIV | Boba added the letters without using the shorter forms. We write 4 as IV, 9 as IX, 40 as XL and 90 as XC. 94 is XCIV..  You do: a) LIX | Boba added the letters without using the shorter forms. We write 4 as IV, 9 as IX, 40 as XL and 90 as XC. 59 is LIX..</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13 worksheet from the website (scaffolded or not scaffolded). Click the 20 minute timer to start it. Pupils who finish try the challenge: click to show its answer. The Bobas bounce on their own while the slide is showing. Challenge answers: Any three correct numerals, for example XXXIII, XLI, XLVII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 Id="rId11" Type="http://schemas.openxmlformats.org/officeDocument/2006/relationships/image" Target="../media/image17.png"/><Relationship Id="rId12"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 Id="rId11" Type="http://schemas.openxmlformats.org/officeDocument/2006/relationships/image" Target="../media/image22.png"/><Relationship Id="rId12"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24.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26.png"/><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11.png"/><Relationship Id="rId5" Type="http://schemas.openxmlformats.org/officeDocument/2006/relationships/image" Target="../media/image13.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27.png"/><Relationship Id="rId7" Type="http://schemas.openxmlformats.org/officeDocument/2006/relationships/image" Target="../media/image11.png"/><Relationship Id="rId8" Type="http://schemas.openxmlformats.org/officeDocument/2006/relationships/image" Target="../media/image13.png"/><Relationship Id="rId9" Type="http://schemas.openxmlformats.org/officeDocument/2006/relationships/image" Target="../media/image5.png"/><Relationship Id="rId10" Type="http://schemas.openxmlformats.org/officeDocument/2006/relationships/image" Target="../media/image28.png"/><Relationship Id="rId11" Type="http://schemas.openxmlformats.org/officeDocument/2006/relationships/image" Target="../media/image6.png"/><Relationship Id="rId12" Type="http://schemas.openxmlformats.org/officeDocument/2006/relationships/image" Target="../media/image8.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2400" b="1">
                <a:solidFill>
                  <a:srgbClr val="0F766E"/>
                </a:solidFill>
                <a:latin typeface="Dreaming Outloud Pro"/>
              </a:rPr>
              <a:t>Year 4 · Autumn · Place value · Step 13</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6000" b="1">
                <a:solidFill>
                  <a:srgbClr val="17213A"/>
                </a:solidFill>
                <a:latin typeface="Dreaming Outloud Pro"/>
              </a:rPr>
              <a:t>Roman numerals</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62a1b5d5a010640_student.png"/>
          <p:cNvPicPr>
            <a:picLocks noChangeAspect="1"/>
          </p:cNvPicPr>
          <p:nvPr/>
        </p:nvPicPr>
        <p:blipFill>
          <a:blip r:embed="rId5"/>
          <a:stretch>
            <a:fillRect/>
          </a:stretch>
        </p:blipFill>
        <p:spPr>
          <a:xfrm>
            <a:off x="1478127" y="4360042"/>
            <a:ext cx="846277" cy="880567"/>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511143482526640_idea.png"/>
          <p:cNvPicPr>
            <a:picLocks noChangeAspect="1"/>
          </p:cNvPicPr>
          <p:nvPr/>
        </p:nvPicPr>
        <p:blipFill>
          <a:blip r:embed="rId7"/>
          <a:stretch>
            <a:fillRect/>
          </a:stretch>
        </p:blipFill>
        <p:spPr>
          <a:xfrm>
            <a:off x="3581247" y="4358670"/>
            <a:ext cx="846277" cy="881938"/>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d0c21b00b584640_trophy.png"/>
          <p:cNvPicPr>
            <a:picLocks noChangeAspect="1"/>
          </p:cNvPicPr>
          <p:nvPr/>
        </p:nvPicPr>
        <p:blipFill>
          <a:blip r:embed="rId8"/>
          <a:stretch>
            <a:fillRect/>
          </a:stretch>
        </p:blipFill>
        <p:spPr>
          <a:xfrm>
            <a:off x="5684367" y="4358670"/>
            <a:ext cx="846277" cy="881938"/>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9d7b100d22bb640_detective.png"/>
          <p:cNvPicPr>
            <a:picLocks noChangeAspect="1"/>
          </p:cNvPicPr>
          <p:nvPr/>
        </p:nvPicPr>
        <p:blipFill>
          <a:blip r:embed="rId9"/>
          <a:stretch>
            <a:fillRect/>
          </a:stretch>
        </p:blipFill>
        <p:spPr>
          <a:xfrm>
            <a:off x="7787487" y="4358670"/>
            <a:ext cx="846277" cy="881938"/>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d1a2481504b9640_stopwatch.png"/>
          <p:cNvPicPr>
            <a:picLocks noChangeAspect="1"/>
          </p:cNvPicPr>
          <p:nvPr/>
        </p:nvPicPr>
        <p:blipFill>
          <a:blip r:embed="rId10"/>
          <a:stretch>
            <a:fillRect/>
          </a:stretch>
        </p:blipFill>
        <p:spPr>
          <a:xfrm>
            <a:off x="9890607" y="4358670"/>
            <a:ext cx="846277" cy="881938"/>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Order numbers to 10,000</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516636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1.  Write the numbers in order. Start with the </a:t>
            </a:r>
            <a:r>
              <a:rPr sz="2000" b="1">
                <a:solidFill>
                  <a:srgbClr val="B4237A"/>
                </a:solidFill>
                <a:latin typeface="Arial"/>
              </a:rPr>
              <a:t>greatest</a:t>
            </a:r>
            <a:r>
              <a:rPr sz="2000" b="0">
                <a:solidFill>
                  <a:srgbClr val="17213A"/>
                </a:solidFill>
                <a:latin typeface="Arial"/>
              </a:rPr>
              <a:t> number.</a:t>
            </a:r>
          </a:p>
          <a:p>
            <a:pPr algn="l">
              <a:lnSpc>
                <a:spcPct val="112000"/>
              </a:lnSpc>
            </a:pPr>
            <a:r>
              <a:rPr sz="2000" b="1">
                <a:solidFill>
                  <a:srgbClr val="B4237A"/>
                </a:solidFill>
                <a:latin typeface="Arial"/>
              </a:rPr>
              <a:t>6,640     6,660     6,510</a:t>
            </a:r>
          </a:p>
          <a:p>
            <a:pPr algn="l">
              <a:lnSpc>
                <a:spcPct val="112000"/>
              </a:lnSpc>
            </a:pPr>
            <a:r>
              <a:rPr sz="2000" b="0">
                <a:solidFill>
                  <a:srgbClr val="17213A"/>
                </a:solidFill>
                <a:latin typeface="Arial"/>
              </a:rPr>
              <a:t>____________________</a:t>
            </a:r>
          </a:p>
        </p:txBody>
      </p:sp>
      <p:sp>
        <p:nvSpPr>
          <p:cNvPr id="10" name="Rounded Rectangle 9"/>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6,660, 6,640, 6,510</a:t>
            </a:r>
          </a:p>
        </p:txBody>
      </p:sp>
      <p:sp>
        <p:nvSpPr>
          <p:cNvPr id="11" name="Rounded Rectangle 10"/>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09360" y="1901952"/>
            <a:ext cx="516636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2.  </a:t>
            </a:r>
            <a:r>
              <a:rPr sz="2000" b="1">
                <a:solidFill>
                  <a:srgbClr val="B4237A"/>
                </a:solidFill>
                <a:latin typeface="Arial"/>
              </a:rPr>
              <a:t>Circle</a:t>
            </a:r>
            <a:r>
              <a:rPr sz="2000" b="0">
                <a:solidFill>
                  <a:srgbClr val="17213A"/>
                </a:solidFill>
                <a:latin typeface="Arial"/>
              </a:rPr>
              <a:t> the </a:t>
            </a:r>
            <a:r>
              <a:rPr sz="2000" b="1">
                <a:solidFill>
                  <a:srgbClr val="B4237A"/>
                </a:solidFill>
                <a:latin typeface="Arial"/>
              </a:rPr>
              <a:t>greatest</a:t>
            </a:r>
            <a:r>
              <a:rPr sz="2000" b="0">
                <a:solidFill>
                  <a:srgbClr val="17213A"/>
                </a:solidFill>
                <a:latin typeface="Arial"/>
              </a:rPr>
              <a:t> number. Write it.</a:t>
            </a:r>
          </a:p>
          <a:p>
            <a:pPr algn="l">
              <a:lnSpc>
                <a:spcPct val="112000"/>
              </a:lnSpc>
            </a:pPr>
            <a:r>
              <a:rPr sz="2000" b="0">
                <a:solidFill>
                  <a:srgbClr val="17213A"/>
                </a:solidFill>
                <a:latin typeface="Arial"/>
              </a:rPr>
              <a:t>a) 9,205 4,906 6,430 5,035 ________</a:t>
            </a:r>
          </a:p>
        </p:txBody>
      </p:sp>
      <p:sp>
        <p:nvSpPr>
          <p:cNvPr id="13" name="Rounded Rectangle 12"/>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9,205</a:t>
            </a:r>
          </a:p>
        </p:txBody>
      </p:sp>
      <p:sp>
        <p:nvSpPr>
          <p:cNvPr id="14" name="Rounded Rectangle 13"/>
          <p:cNvSpPr/>
          <p:nvPr/>
        </p:nvSpPr>
        <p:spPr>
          <a:xfrm>
            <a:off x="50292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 y="4142232"/>
            <a:ext cx="516636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3.  Write the numbers in order.</a:t>
            </a:r>
          </a:p>
          <a:p>
            <a:pPr algn="l">
              <a:lnSpc>
                <a:spcPct val="112000"/>
              </a:lnSpc>
            </a:pPr>
            <a:r>
              <a:rPr sz="2000" b="0">
                <a:solidFill>
                  <a:srgbClr val="17213A"/>
                </a:solidFill>
                <a:latin typeface="Arial"/>
              </a:rPr>
              <a:t>a)  </a:t>
            </a:r>
            <a:r>
              <a:rPr sz="2000" b="1">
                <a:solidFill>
                  <a:srgbClr val="B4237A"/>
                </a:solidFill>
                <a:latin typeface="Arial"/>
              </a:rPr>
              <a:t>smallest</a:t>
            </a:r>
            <a:r>
              <a:rPr sz="2000" b="0">
                <a:solidFill>
                  <a:srgbClr val="17213A"/>
                </a:solidFill>
                <a:latin typeface="Arial"/>
              </a:rPr>
              <a:t> first:   2,893     513     4,739     1,271     439</a:t>
            </a:r>
          </a:p>
          <a:p>
            <a:pPr algn="l">
              <a:lnSpc>
                <a:spcPct val="112000"/>
              </a:lnSpc>
            </a:pPr>
            <a:r>
              <a:rPr sz="2000" b="0">
                <a:solidFill>
                  <a:srgbClr val="17213A"/>
                </a:solidFill>
                <a:latin typeface="Arial"/>
              </a:rPr>
              <a:t>____________________</a:t>
            </a:r>
          </a:p>
        </p:txBody>
      </p:sp>
      <p:sp>
        <p:nvSpPr>
          <p:cNvPr id="16" name="Rounded Rectangle 15"/>
          <p:cNvSpPr/>
          <p:nvPr/>
        </p:nvSpPr>
        <p:spPr>
          <a:xfrm>
            <a:off x="64008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439, 513, 1,271, 2,893, 4,739</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500"/>
                                        <p:tgtEl>
                                          <p:spTgt spid="13"/>
                                        </p:tgtEl>
                                      </p:cBhvr>
                                    </p:animEffect>
                                  </p:childTnLst>
                                </p:cTn>
                              </p:par>
                            </p:childTnLst>
                          </p:cTn>
                        </p:par>
                      </p:childTnLst>
                    </p:cTn>
                  </p:par>
                  <p:par>
                    <p:cTn id="114" fill="hold">
                      <p:stCondLst>
                        <p:cond delay="indefinite"/>
                      </p:stCondLst>
                      <p:childTnLst>
                        <p:par>
                          <p:cTn id="115"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fade">
                                      <p:cBhvr>
                                        <p:cTn id="1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read and write Roman numerals up to 100.</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read the Roman numeral symbols I, V, X, L and C.</a:t>
            </a:r>
          </a:p>
          <a:p>
            <a:pPr algn="l">
              <a:lnSpc>
                <a:spcPct val="130000"/>
              </a:lnSpc>
            </a:pPr>
            <a:r>
              <a:rPr sz="2200" b="0">
                <a:solidFill>
                  <a:srgbClr val="17213A"/>
                </a:solidFill>
                <a:latin typeface="Dreaming Outloud Pro"/>
              </a:rPr>
              <a:t>☐  I can write numbers up to 100 as Roman numerals.</a:t>
            </a:r>
          </a:p>
          <a:p>
            <a:pPr algn="l">
              <a:lnSpc>
                <a:spcPct val="130000"/>
              </a:lnSpc>
            </a:pPr>
            <a:r>
              <a:rPr sz="2200" b="0">
                <a:solidFill>
                  <a:srgbClr val="17213A"/>
                </a:solidFill>
                <a:latin typeface="Dreaming Outloud Pro"/>
              </a:rPr>
              <a:t>☐  I can read Roman numerals as numbers.</a:t>
            </a:r>
          </a:p>
          <a:p>
            <a:pPr algn="l">
              <a:lnSpc>
                <a:spcPct val="130000"/>
              </a:lnSpc>
            </a:pPr>
            <a:r>
              <a:rPr sz="2200" b="0">
                <a:solidFill>
                  <a:srgbClr val="17213A"/>
                </a:solidFill>
                <a:latin typeface="Dreaming Outloud Pro"/>
              </a:rPr>
              <a:t>☐  I can use Roman numerals in a sentence.</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Roman numeral</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symbol</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add</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subtract</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numeral</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value</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I = 1, V = 5, X = 10, L = 50, C = 100.</a:t>
            </a:r>
          </a:p>
        </p:txBody>
      </p:sp>
      <p:sp>
        <p:nvSpPr>
          <p:cNvPr id="7" name="TextBox 6"/>
          <p:cNvSpPr txBox="1"/>
          <p:nvPr/>
        </p:nvSpPr>
        <p:spPr>
          <a:xfrm>
            <a:off x="640080" y="2409062"/>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Add symbols from biggest to smallest: XVI = 16.</a:t>
            </a:r>
          </a:p>
        </p:txBody>
      </p:sp>
      <p:sp>
        <p:nvSpPr>
          <p:cNvPr id="8" name="TextBox 7"/>
          <p:cNvSpPr txBox="1"/>
          <p:nvPr/>
        </p:nvSpPr>
        <p:spPr>
          <a:xfrm>
            <a:off x="640080" y="3276981"/>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A smaller symbol before a bigger one is taken away: IV = 4 and IX = 9.</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Never write the same symbol more than three times in a row.</a:t>
            </a:r>
          </a:p>
        </p:txBody>
      </p:sp>
      <p:sp>
        <p:nvSpPr>
          <p:cNvPr id="7" name="TextBox 6"/>
          <p:cNvSpPr txBox="1"/>
          <p:nvPr/>
        </p:nvSpPr>
        <p:spPr>
          <a:xfrm>
            <a:off x="640080" y="2742438"/>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Only I, X and C can go before a bigger symbol.</a:t>
            </a:r>
          </a:p>
        </p:txBody>
      </p:sp>
      <p:sp>
        <p:nvSpPr>
          <p:cNvPr id="8" name="TextBox 7"/>
          <p:cNvSpPr txBox="1"/>
          <p:nvPr/>
        </p:nvSpPr>
        <p:spPr>
          <a:xfrm>
            <a:off x="640080" y="3276981"/>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Read left to right.</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each </a:t>
            </a:r>
            <a:r>
              <a:rPr sz="2600" b="1">
                <a:solidFill>
                  <a:srgbClr val="B4237A"/>
                </a:solidFill>
                <a:latin typeface="Arial"/>
              </a:rPr>
              <a:t>Roman numeral</a:t>
            </a:r>
            <a:r>
              <a:rPr sz="2600" b="0">
                <a:solidFill>
                  <a:srgbClr val="17213A"/>
                </a:solidFill>
                <a:latin typeface="Arial"/>
              </a:rPr>
              <a:t> as a </a:t>
            </a:r>
            <a:r>
              <a:rPr sz="2600" b="1">
                <a:solidFill>
                  <a:srgbClr val="B4237A"/>
                </a:solidFill>
                <a:latin typeface="Arial"/>
              </a:rPr>
              <a:t>number</a:t>
            </a:r>
            <a:r>
              <a:rPr sz="2600" b="0">
                <a:solidFill>
                  <a:srgbClr val="17213A"/>
                </a:solidFill>
                <a:latin typeface="Arial"/>
              </a:rPr>
              <a:t>.</a:t>
            </a:r>
          </a:p>
        </p:txBody>
      </p:sp>
      <p:sp>
        <p:nvSpPr>
          <p:cNvPr id="13" name="TextBox 12"/>
          <p:cNvSpPr txBox="1"/>
          <p:nvPr/>
        </p:nvSpPr>
        <p:spPr>
          <a:xfrm>
            <a:off x="54864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XIX = _____</a:t>
            </a:r>
          </a:p>
        </p:txBody>
      </p:sp>
      <p:sp>
        <p:nvSpPr>
          <p:cNvPr id="14" name="TextBox 13"/>
          <p:cNvSpPr txBox="1"/>
          <p:nvPr/>
        </p:nvSpPr>
        <p:spPr>
          <a:xfrm>
            <a:off x="548640" y="31714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b) XXIX = _____</a:t>
            </a:r>
          </a:p>
        </p:txBody>
      </p:sp>
      <p:sp>
        <p:nvSpPr>
          <p:cNvPr id="15" name="TextBox 14"/>
          <p:cNvSpPr txBox="1"/>
          <p:nvPr/>
        </p:nvSpPr>
        <p:spPr>
          <a:xfrm>
            <a:off x="548640" y="3673856"/>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 XXXIX = _____</a:t>
            </a:r>
          </a:p>
        </p:txBody>
      </p:sp>
      <p:sp>
        <p:nvSpPr>
          <p:cNvPr id="16" name="TextBox 15"/>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each </a:t>
            </a:r>
            <a:r>
              <a:rPr sz="2600" b="1">
                <a:solidFill>
                  <a:srgbClr val="B4237A"/>
                </a:solidFill>
                <a:latin typeface="Arial"/>
              </a:rPr>
              <a:t>Roman numeral</a:t>
            </a:r>
            <a:r>
              <a:rPr sz="2600" b="0">
                <a:solidFill>
                  <a:srgbClr val="17213A"/>
                </a:solidFill>
                <a:latin typeface="Arial"/>
              </a:rPr>
              <a:t> as a </a:t>
            </a:r>
            <a:r>
              <a:rPr sz="2600" b="1">
                <a:solidFill>
                  <a:srgbClr val="B4237A"/>
                </a:solidFill>
                <a:latin typeface="Arial"/>
              </a:rPr>
              <a:t>number</a:t>
            </a:r>
            <a:r>
              <a:rPr sz="2600" b="0">
                <a:solidFill>
                  <a:srgbClr val="17213A"/>
                </a:solidFill>
                <a:latin typeface="Arial"/>
              </a:rPr>
              <a:t>.</a:t>
            </a:r>
          </a:p>
        </p:txBody>
      </p:sp>
      <p:sp>
        <p:nvSpPr>
          <p:cNvPr id="17" name="TextBox 16"/>
          <p:cNvSpPr txBox="1"/>
          <p:nvPr/>
        </p:nvSpPr>
        <p:spPr>
          <a:xfrm>
            <a:off x="630936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XVI = _____</a:t>
            </a:r>
          </a:p>
        </p:txBody>
      </p:sp>
      <p:sp>
        <p:nvSpPr>
          <p:cNvPr id="18" name="TextBox 17"/>
          <p:cNvSpPr txBox="1"/>
          <p:nvPr/>
        </p:nvSpPr>
        <p:spPr>
          <a:xfrm>
            <a:off x="6309360" y="31714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b) XXXIV = _____</a:t>
            </a:r>
          </a:p>
        </p:txBody>
      </p:sp>
      <p:sp>
        <p:nvSpPr>
          <p:cNvPr id="19" name="TextBox 18"/>
          <p:cNvSpPr txBox="1"/>
          <p:nvPr/>
        </p:nvSpPr>
        <p:spPr>
          <a:xfrm>
            <a:off x="6309360" y="3673856"/>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 XXXVI = _____</a:t>
            </a:r>
          </a:p>
        </p:txBody>
      </p:sp>
      <p:sp>
        <p:nvSpPr>
          <p:cNvPr id="20" name="Rounded Rectangle 19"/>
          <p:cNvSpPr/>
          <p:nvPr/>
        </p:nvSpPr>
        <p:spPr>
          <a:xfrm>
            <a:off x="548640" y="42219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19</a:t>
            </a:r>
          </a:p>
          <a:p>
            <a:pPr algn="l"/>
            <a:r>
              <a:rPr sz="2400" b="1">
                <a:solidFill>
                  <a:srgbClr val="C00000"/>
                </a:solidFill>
                <a:latin typeface="Arial"/>
              </a:rPr>
              <a:t>b) 29</a:t>
            </a:r>
          </a:p>
          <a:p>
            <a:pPr algn="l"/>
            <a:r>
              <a:rPr sz="2400" b="1">
                <a:solidFill>
                  <a:srgbClr val="C00000"/>
                </a:solidFill>
                <a:latin typeface="Arial"/>
              </a:rPr>
              <a:t>c) 39</a:t>
            </a:r>
          </a:p>
        </p:txBody>
      </p:sp>
      <p:sp>
        <p:nvSpPr>
          <p:cNvPr id="21" name="Rounded Rectangle 20"/>
          <p:cNvSpPr/>
          <p:nvPr/>
        </p:nvSpPr>
        <p:spPr>
          <a:xfrm>
            <a:off x="6309360" y="42219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16</a:t>
            </a:r>
          </a:p>
          <a:p>
            <a:pPr algn="l"/>
            <a:r>
              <a:rPr sz="2400" b="1">
                <a:solidFill>
                  <a:srgbClr val="C00000"/>
                </a:solidFill>
                <a:latin typeface="Arial"/>
              </a:rPr>
              <a:t>b) 34</a:t>
            </a:r>
          </a:p>
          <a:p>
            <a:pPr algn="l"/>
            <a:r>
              <a:rPr sz="2400" b="1">
                <a:solidFill>
                  <a:srgbClr val="C00000"/>
                </a:solidFill>
                <a:latin typeface="Arial"/>
              </a:rPr>
              <a:t>c) 36</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Complete the </a:t>
            </a:r>
            <a:r>
              <a:rPr sz="2600" b="1">
                <a:solidFill>
                  <a:srgbClr val="B4237A"/>
                </a:solidFill>
                <a:latin typeface="Arial"/>
              </a:rPr>
              <a:t>Roman numeral</a:t>
            </a:r>
            <a:r>
              <a:rPr sz="2600" b="0">
                <a:solidFill>
                  <a:srgbClr val="17213A"/>
                </a:solidFill>
                <a:latin typeface="Arial"/>
              </a:rPr>
              <a:t> number track.</a:t>
            </a:r>
          </a:p>
        </p:txBody>
      </p:sp>
      <p:sp>
        <p:nvSpPr>
          <p:cNvPr id="13" name="TextBox 12"/>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Complete the </a:t>
            </a:r>
            <a:r>
              <a:rPr sz="2600" b="1">
                <a:solidFill>
                  <a:srgbClr val="B4237A"/>
                </a:solidFill>
                <a:latin typeface="Arial"/>
              </a:rPr>
              <a:t>Roman numeral</a:t>
            </a:r>
            <a:r>
              <a:rPr sz="2600" b="0">
                <a:solidFill>
                  <a:srgbClr val="17213A"/>
                </a:solidFill>
                <a:latin typeface="Arial"/>
              </a:rPr>
              <a:t> number track.</a:t>
            </a:r>
          </a:p>
        </p:txBody>
      </p:sp>
      <p:pic>
        <p:nvPicPr>
          <p:cNvPr id="14" name="Picture 13" descr="Number track: V, (blank), XV, (blank), XXV, XXX"/>
          <p:cNvPicPr>
            <a:picLocks noChangeAspect="1"/>
          </p:cNvPicPr>
          <p:nvPr/>
        </p:nvPicPr>
        <p:blipFill>
          <a:blip r:embed="rId9"/>
          <a:stretch>
            <a:fillRect/>
          </a:stretch>
        </p:blipFill>
        <p:spPr>
          <a:xfrm>
            <a:off x="887521" y="2723896"/>
            <a:ext cx="4580036" cy="1560909"/>
          </a:xfrm>
          <a:prstGeom prst="rect">
            <a:avLst/>
          </a:prstGeom>
          <a:ln w="12700">
            <a:solidFill>
              <a:srgbClr val="D7DCE6"/>
            </a:solidFill>
          </a:ln>
        </p:spPr>
      </p:pic>
      <p:pic>
        <p:nvPicPr>
          <p:cNvPr id="15" name="Picture 14" descr="Number track: V, X, XV, XX, XXV, XXX"/>
          <p:cNvPicPr>
            <a:picLocks noChangeAspect="1"/>
          </p:cNvPicPr>
          <p:nvPr/>
        </p:nvPicPr>
        <p:blipFill>
          <a:blip r:embed="rId10"/>
          <a:stretch>
            <a:fillRect/>
          </a:stretch>
        </p:blipFill>
        <p:spPr>
          <a:xfrm>
            <a:off x="887521" y="2723896"/>
            <a:ext cx="4580036" cy="1560909"/>
          </a:xfrm>
          <a:prstGeom prst="rect">
            <a:avLst/>
          </a:prstGeom>
          <a:ln w="12700">
            <a:solidFill>
              <a:srgbClr val="D7DCE6"/>
            </a:solidFill>
          </a:ln>
        </p:spPr>
      </p:pic>
      <p:pic>
        <p:nvPicPr>
          <p:cNvPr id="16" name="Picture 15" descr="Number track: L, LX, (blank), LXXX, (blank), C"/>
          <p:cNvPicPr>
            <a:picLocks noChangeAspect="1"/>
          </p:cNvPicPr>
          <p:nvPr/>
        </p:nvPicPr>
        <p:blipFill>
          <a:blip r:embed="rId11"/>
          <a:stretch>
            <a:fillRect/>
          </a:stretch>
        </p:blipFill>
        <p:spPr>
          <a:xfrm>
            <a:off x="6309360" y="2723896"/>
            <a:ext cx="5257799" cy="1560909"/>
          </a:xfrm>
          <a:prstGeom prst="rect">
            <a:avLst/>
          </a:prstGeom>
          <a:ln w="12700">
            <a:solidFill>
              <a:srgbClr val="D7DCE6"/>
            </a:solidFill>
          </a:ln>
        </p:spPr>
      </p:pic>
      <p:pic>
        <p:nvPicPr>
          <p:cNvPr id="17" name="Picture 16" descr="Number track: L, LX, LXX, LXXX, XC, C"/>
          <p:cNvPicPr>
            <a:picLocks noChangeAspect="1"/>
          </p:cNvPicPr>
          <p:nvPr/>
        </p:nvPicPr>
        <p:blipFill>
          <a:blip r:embed="rId12"/>
          <a:stretch>
            <a:fillRect/>
          </a:stretch>
        </p:blipFill>
        <p:spPr>
          <a:xfrm>
            <a:off x="6309360" y="2723896"/>
            <a:ext cx="5257799" cy="1560909"/>
          </a:xfrm>
          <a:prstGeom prst="rect">
            <a:avLst/>
          </a:prstGeom>
          <a:ln w="12700">
            <a:solidFill>
              <a:srgbClr val="D7DCE6"/>
            </a:solidFill>
          </a:ln>
        </p:spPr>
      </p:pic>
      <p:sp>
        <p:nvSpPr>
          <p:cNvPr id="18" name="Rounded Rectangle 17"/>
          <p:cNvSpPr/>
          <p:nvPr/>
        </p:nvSpPr>
        <p:spPr>
          <a:xfrm>
            <a:off x="548640" y="4513405"/>
            <a:ext cx="5257800" cy="2286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ctr"/>
          </a:p>
        </p:txBody>
      </p:sp>
      <p:sp>
        <p:nvSpPr>
          <p:cNvPr id="19" name="Rounded Rectangle 18"/>
          <p:cNvSpPr/>
          <p:nvPr/>
        </p:nvSpPr>
        <p:spPr>
          <a:xfrm>
            <a:off x="6309360" y="4513405"/>
            <a:ext cx="5257800" cy="2286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ct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par>
                                <p:cTn id="104" presetID="10" presetClass="entr" presetSubtype="0" fill="hold" nodeType="with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500"/>
                                        <p:tgtEl>
                                          <p:spTgt spid="15"/>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500"/>
                                        <p:tgtEl>
                                          <p:spTgt spid="19"/>
                                        </p:tgtEl>
                                      </p:cBhvr>
                                    </p:animEffect>
                                  </p:childTnLst>
                                </p:cTn>
                              </p:par>
                              <p:par>
                                <p:cTn id="112" presetID="10" presetClass="entr" presetSubtype="0" fill="hold" nodeType="with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fade">
                                      <p:cBhvr>
                                        <p:cTn id="1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each number in </a:t>
            </a:r>
            <a:r>
              <a:rPr sz="2600" b="1">
                <a:solidFill>
                  <a:srgbClr val="B4237A"/>
                </a:solidFill>
                <a:latin typeface="Arial"/>
              </a:rPr>
              <a:t>Roman numerals</a:t>
            </a:r>
            <a:r>
              <a:rPr sz="2600" b="0">
                <a:solidFill>
                  <a:srgbClr val="17213A"/>
                </a:solidFill>
                <a:latin typeface="Arial"/>
              </a:rPr>
              <a:t>.</a:t>
            </a:r>
          </a:p>
        </p:txBody>
      </p:sp>
      <p:sp>
        <p:nvSpPr>
          <p:cNvPr id="13" name="TextBox 12"/>
          <p:cNvSpPr txBox="1"/>
          <p:nvPr/>
        </p:nvSpPr>
        <p:spPr>
          <a:xfrm>
            <a:off x="54864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fifty-eight = ________</a:t>
            </a:r>
          </a:p>
        </p:txBody>
      </p:sp>
      <p:sp>
        <p:nvSpPr>
          <p:cNvPr id="14" name="TextBox 13"/>
          <p:cNvSpPr txBox="1"/>
          <p:nvPr/>
        </p:nvSpPr>
        <p:spPr>
          <a:xfrm>
            <a:off x="548640" y="31714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b) nineteen = ________</a:t>
            </a:r>
          </a:p>
        </p:txBody>
      </p:sp>
      <p:sp>
        <p:nvSpPr>
          <p:cNvPr id="15" name="TextBox 14"/>
          <p:cNvSpPr txBox="1"/>
          <p:nvPr/>
        </p:nvSpPr>
        <p:spPr>
          <a:xfrm>
            <a:off x="548640" y="3673856"/>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 thirty-six = ________</a:t>
            </a:r>
          </a:p>
        </p:txBody>
      </p:sp>
      <p:sp>
        <p:nvSpPr>
          <p:cNvPr id="16" name="TextBox 15"/>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each number in </a:t>
            </a:r>
            <a:r>
              <a:rPr sz="2600" b="1">
                <a:solidFill>
                  <a:srgbClr val="B4237A"/>
                </a:solidFill>
                <a:latin typeface="Arial"/>
              </a:rPr>
              <a:t>Roman numerals</a:t>
            </a:r>
            <a:r>
              <a:rPr sz="2600" b="0">
                <a:solidFill>
                  <a:srgbClr val="17213A"/>
                </a:solidFill>
                <a:latin typeface="Arial"/>
              </a:rPr>
              <a:t>.</a:t>
            </a:r>
          </a:p>
        </p:txBody>
      </p:sp>
      <p:sp>
        <p:nvSpPr>
          <p:cNvPr id="17" name="TextBox 16"/>
          <p:cNvSpPr txBox="1"/>
          <p:nvPr/>
        </p:nvSpPr>
        <p:spPr>
          <a:xfrm>
            <a:off x="630936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ninety-five = ________</a:t>
            </a:r>
          </a:p>
        </p:txBody>
      </p:sp>
      <p:sp>
        <p:nvSpPr>
          <p:cNvPr id="18" name="TextBox 17"/>
          <p:cNvSpPr txBox="1"/>
          <p:nvPr/>
        </p:nvSpPr>
        <p:spPr>
          <a:xfrm>
            <a:off x="6309360" y="31714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b) eighty-two = ________</a:t>
            </a:r>
          </a:p>
        </p:txBody>
      </p:sp>
      <p:sp>
        <p:nvSpPr>
          <p:cNvPr id="19" name="TextBox 18"/>
          <p:cNvSpPr txBox="1"/>
          <p:nvPr/>
        </p:nvSpPr>
        <p:spPr>
          <a:xfrm>
            <a:off x="6309360" y="3673856"/>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 sixty-nine = ________</a:t>
            </a:r>
          </a:p>
        </p:txBody>
      </p:sp>
      <p:sp>
        <p:nvSpPr>
          <p:cNvPr id="20" name="Rounded Rectangle 19"/>
          <p:cNvSpPr/>
          <p:nvPr/>
        </p:nvSpPr>
        <p:spPr>
          <a:xfrm>
            <a:off x="548640" y="42219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LVIII</a:t>
            </a:r>
          </a:p>
          <a:p>
            <a:pPr algn="l"/>
            <a:r>
              <a:rPr sz="2400" b="1">
                <a:solidFill>
                  <a:srgbClr val="C00000"/>
                </a:solidFill>
                <a:latin typeface="Arial"/>
              </a:rPr>
              <a:t>b) XIX</a:t>
            </a:r>
          </a:p>
          <a:p>
            <a:pPr algn="l"/>
            <a:r>
              <a:rPr sz="2400" b="1">
                <a:solidFill>
                  <a:srgbClr val="C00000"/>
                </a:solidFill>
                <a:latin typeface="Arial"/>
              </a:rPr>
              <a:t>c) XXXVI</a:t>
            </a:r>
          </a:p>
        </p:txBody>
      </p:sp>
      <p:sp>
        <p:nvSpPr>
          <p:cNvPr id="21" name="Rounded Rectangle 20"/>
          <p:cNvSpPr/>
          <p:nvPr/>
        </p:nvSpPr>
        <p:spPr>
          <a:xfrm>
            <a:off x="6309360" y="42219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XCV</a:t>
            </a:r>
          </a:p>
          <a:p>
            <a:pPr algn="l"/>
            <a:r>
              <a:rPr sz="2400" b="1">
                <a:solidFill>
                  <a:srgbClr val="C00000"/>
                </a:solidFill>
                <a:latin typeface="Arial"/>
              </a:rPr>
              <a:t>b) LXXXII</a:t>
            </a:r>
          </a:p>
          <a:p>
            <a:pPr algn="l"/>
            <a:r>
              <a:rPr sz="2400" b="1">
                <a:solidFill>
                  <a:srgbClr val="C00000"/>
                </a:solidFill>
                <a:latin typeface="Arial"/>
              </a:rPr>
              <a:t>c) LXIX</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House numbers go up in </a:t>
            </a:r>
            <a:r>
              <a:rPr sz="2600" b="1">
                <a:solidFill>
                  <a:srgbClr val="B4237A"/>
                </a:solidFill>
                <a:latin typeface="Arial"/>
              </a:rPr>
              <a:t>2s</a:t>
            </a:r>
            <a:r>
              <a:rPr sz="2600" b="0">
                <a:solidFill>
                  <a:srgbClr val="17213A"/>
                </a:solidFill>
                <a:latin typeface="Arial"/>
              </a:rPr>
              <a:t>. Complete the Roman numeral number track.</a:t>
            </a:r>
          </a:p>
        </p:txBody>
      </p:sp>
      <p:sp>
        <p:nvSpPr>
          <p:cNvPr id="13" name="TextBox 12"/>
          <p:cNvSpPr txBox="1"/>
          <p:nvPr/>
        </p:nvSpPr>
        <p:spPr>
          <a:xfrm>
            <a:off x="630936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House numbers go up in </a:t>
            </a:r>
            <a:r>
              <a:rPr sz="2600" b="1">
                <a:solidFill>
                  <a:srgbClr val="B4237A"/>
                </a:solidFill>
                <a:latin typeface="Arial"/>
              </a:rPr>
              <a:t>2s</a:t>
            </a:r>
            <a:r>
              <a:rPr sz="2600" b="0">
                <a:solidFill>
                  <a:srgbClr val="17213A"/>
                </a:solidFill>
                <a:latin typeface="Arial"/>
              </a:rPr>
              <a:t>. Complete the Roman numeral number track.</a:t>
            </a:r>
          </a:p>
        </p:txBody>
      </p:sp>
      <p:pic>
        <p:nvPicPr>
          <p:cNvPr id="14" name="Picture 13" descr="Number track: XXVII, XXIX, (blank), XXXIII, (blank), XXXVII"/>
          <p:cNvPicPr>
            <a:picLocks noChangeAspect="1"/>
          </p:cNvPicPr>
          <p:nvPr/>
        </p:nvPicPr>
        <p:blipFill>
          <a:blip r:embed="rId9"/>
          <a:stretch>
            <a:fillRect/>
          </a:stretch>
        </p:blipFill>
        <p:spPr>
          <a:xfrm>
            <a:off x="548640" y="3153156"/>
            <a:ext cx="5257800" cy="1678961"/>
          </a:xfrm>
          <a:prstGeom prst="rect">
            <a:avLst/>
          </a:prstGeom>
          <a:ln w="12700">
            <a:solidFill>
              <a:srgbClr val="D7DCE6"/>
            </a:solidFill>
          </a:ln>
        </p:spPr>
      </p:pic>
      <p:pic>
        <p:nvPicPr>
          <p:cNvPr id="15" name="Picture 14" descr="Number track: XXVII, XXIX, XXXI, XXXIII, XXXV, XXXVII"/>
          <p:cNvPicPr>
            <a:picLocks noChangeAspect="1"/>
          </p:cNvPicPr>
          <p:nvPr/>
        </p:nvPicPr>
        <p:blipFill>
          <a:blip r:embed="rId10"/>
          <a:stretch>
            <a:fillRect/>
          </a:stretch>
        </p:blipFill>
        <p:spPr>
          <a:xfrm>
            <a:off x="548640" y="3153156"/>
            <a:ext cx="5257800" cy="1678961"/>
          </a:xfrm>
          <a:prstGeom prst="rect">
            <a:avLst/>
          </a:prstGeom>
          <a:ln w="12700">
            <a:solidFill>
              <a:srgbClr val="D7DCE6"/>
            </a:solidFill>
          </a:ln>
        </p:spPr>
      </p:pic>
      <p:pic>
        <p:nvPicPr>
          <p:cNvPr id="16" name="Picture 15" descr="Number track: XXXV, (blank), XXXIX, XLI, (blank), XLV"/>
          <p:cNvPicPr>
            <a:picLocks noChangeAspect="1"/>
          </p:cNvPicPr>
          <p:nvPr/>
        </p:nvPicPr>
        <p:blipFill>
          <a:blip r:embed="rId11"/>
          <a:stretch>
            <a:fillRect/>
          </a:stretch>
        </p:blipFill>
        <p:spPr>
          <a:xfrm>
            <a:off x="6309360" y="3153156"/>
            <a:ext cx="5257800" cy="1678961"/>
          </a:xfrm>
          <a:prstGeom prst="rect">
            <a:avLst/>
          </a:prstGeom>
          <a:ln w="12700">
            <a:solidFill>
              <a:srgbClr val="D7DCE6"/>
            </a:solidFill>
          </a:ln>
        </p:spPr>
      </p:pic>
      <p:pic>
        <p:nvPicPr>
          <p:cNvPr id="17" name="Picture 16" descr="Number track: XXXV, XXXVII, XXXIX, XLI, XLIII, XLV"/>
          <p:cNvPicPr>
            <a:picLocks noChangeAspect="1"/>
          </p:cNvPicPr>
          <p:nvPr/>
        </p:nvPicPr>
        <p:blipFill>
          <a:blip r:embed="rId12"/>
          <a:stretch>
            <a:fillRect/>
          </a:stretch>
        </p:blipFill>
        <p:spPr>
          <a:xfrm>
            <a:off x="6309360" y="3153156"/>
            <a:ext cx="5257800" cy="1678961"/>
          </a:xfrm>
          <a:prstGeom prst="rect">
            <a:avLst/>
          </a:prstGeom>
          <a:ln w="12700">
            <a:solidFill>
              <a:srgbClr val="D7DCE6"/>
            </a:solidFill>
          </a:ln>
        </p:spPr>
      </p:pic>
      <p:sp>
        <p:nvSpPr>
          <p:cNvPr id="18" name="Rounded Rectangle 17"/>
          <p:cNvSpPr/>
          <p:nvPr/>
        </p:nvSpPr>
        <p:spPr>
          <a:xfrm>
            <a:off x="548640" y="5060717"/>
            <a:ext cx="5257800" cy="2286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ctr"/>
          </a:p>
        </p:txBody>
      </p:sp>
      <p:sp>
        <p:nvSpPr>
          <p:cNvPr id="19" name="Rounded Rectangle 18"/>
          <p:cNvSpPr/>
          <p:nvPr/>
        </p:nvSpPr>
        <p:spPr>
          <a:xfrm>
            <a:off x="6309360" y="5060717"/>
            <a:ext cx="5257800" cy="2286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ct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par>
                                <p:cTn id="104" presetID="10" presetClass="entr" presetSubtype="0" fill="hold" nodeType="with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500"/>
                                        <p:tgtEl>
                                          <p:spTgt spid="15"/>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500"/>
                                        <p:tgtEl>
                                          <p:spTgt spid="19"/>
                                        </p:tgtEl>
                                      </p:cBhvr>
                                    </p:animEffect>
                                  </p:childTnLst>
                                </p:cTn>
                              </p:par>
                              <p:par>
                                <p:cTn id="112" presetID="10" presetClass="entr" presetSubtype="0" fill="hold" nodeType="with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fade">
                                      <p:cBhvr>
                                        <p:cTn id="1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“Callum writes 78 as XLXVIII. Hana writes 78 as LXXVIII.”</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Who is </a:t>
            </a:r>
            <a:r>
              <a:rPr sz="1700" b="1">
                <a:solidFill>
                  <a:srgbClr val="B4237A"/>
                </a:solidFill>
                <a:latin typeface="Arial"/>
              </a:rPr>
              <a:t>correct</a:t>
            </a:r>
            <a:r>
              <a:rPr sz="1700" b="0">
                <a:solidFill>
                  <a:srgbClr val="17213A"/>
                </a:solidFill>
                <a:latin typeface="Arial"/>
              </a:rPr>
              <a:t>? ________</a:t>
            </a:r>
          </a:p>
        </p:txBody>
      </p:sp>
      <p:sp>
        <p:nvSpPr>
          <p:cNvPr id="16" name="TextBox 15"/>
          <p:cNvSpPr txBox="1"/>
          <p:nvPr/>
        </p:nvSpPr>
        <p:spPr>
          <a:xfrm>
            <a:off x="548640" y="350278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b)  What </a:t>
            </a:r>
            <a:r>
              <a:rPr sz="1700" b="1">
                <a:solidFill>
                  <a:srgbClr val="B4237A"/>
                </a:solidFill>
                <a:latin typeface="Arial"/>
              </a:rPr>
              <a:t>mistake</a:t>
            </a:r>
            <a:r>
              <a:rPr sz="1700" b="0">
                <a:solidFill>
                  <a:srgbClr val="17213A"/>
                </a:solidFill>
                <a:latin typeface="Arial"/>
              </a:rPr>
              <a:t> has the other child made?</a:t>
            </a:r>
          </a:p>
        </p:txBody>
      </p:sp>
      <p:sp>
        <p:nvSpPr>
          <p:cNvPr id="17" name="TextBox 16"/>
          <p:cNvSpPr txBox="1"/>
          <p:nvPr/>
        </p:nvSpPr>
        <p:spPr>
          <a:xfrm>
            <a:off x="548640" y="3856609"/>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Explain how you know.</a:t>
            </a:r>
          </a:p>
        </p:txBody>
      </p:sp>
      <p:sp>
        <p:nvSpPr>
          <p:cNvPr id="18" name="Rounded Rectangle 17"/>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“Callum writes 77 as XLXVII. Theo writes 77 as LXXVII.”</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314896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Who is </a:t>
            </a:r>
            <a:r>
              <a:rPr sz="1700" b="1">
                <a:solidFill>
                  <a:srgbClr val="B4237A"/>
                </a:solidFill>
                <a:latin typeface="Arial"/>
              </a:rPr>
              <a:t>correct</a:t>
            </a:r>
            <a:r>
              <a:rPr sz="1700" b="0">
                <a:solidFill>
                  <a:srgbClr val="17213A"/>
                </a:solidFill>
                <a:latin typeface="Arial"/>
              </a:rPr>
              <a:t>? ________</a:t>
            </a:r>
          </a:p>
        </p:txBody>
      </p:sp>
      <p:sp>
        <p:nvSpPr>
          <p:cNvPr id="22" name="TextBox 21"/>
          <p:cNvSpPr txBox="1"/>
          <p:nvPr/>
        </p:nvSpPr>
        <p:spPr>
          <a:xfrm>
            <a:off x="6309360" y="350278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b)  What </a:t>
            </a:r>
            <a:r>
              <a:rPr sz="1700" b="1">
                <a:solidFill>
                  <a:srgbClr val="B4237A"/>
                </a:solidFill>
                <a:latin typeface="Arial"/>
              </a:rPr>
              <a:t>mistake</a:t>
            </a:r>
            <a:r>
              <a:rPr sz="1700" b="0">
                <a:solidFill>
                  <a:srgbClr val="17213A"/>
                </a:solidFill>
                <a:latin typeface="Arial"/>
              </a:rPr>
              <a:t> has the other child made?</a:t>
            </a:r>
          </a:p>
        </p:txBody>
      </p:sp>
      <p:sp>
        <p:nvSpPr>
          <p:cNvPr id="23" name="TextBox 22"/>
          <p:cNvSpPr txBox="1"/>
          <p:nvPr/>
        </p:nvSpPr>
        <p:spPr>
          <a:xfrm>
            <a:off x="6309360" y="3856609"/>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Explain how you know.</a:t>
            </a:r>
          </a:p>
        </p:txBody>
      </p:sp>
      <p:sp>
        <p:nvSpPr>
          <p:cNvPr id="24" name="Rounded Rectangle 23"/>
          <p:cNvSpPr/>
          <p:nvPr/>
        </p:nvSpPr>
        <p:spPr>
          <a:xfrm>
            <a:off x="548640" y="4256151"/>
            <a:ext cx="5257800" cy="13843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400" b="1">
                <a:solidFill>
                  <a:srgbClr val="C00000"/>
                </a:solidFill>
                <a:latin typeface="Arial"/>
              </a:rPr>
              <a:t>a) Hana</a:t>
            </a:r>
          </a:p>
          <a:p>
            <a:pPr algn="l"/>
            <a:r>
              <a:rPr sz="1400" b="1">
                <a:solidFill>
                  <a:srgbClr val="C00000"/>
                </a:solidFill>
                <a:latin typeface="Arial"/>
              </a:rPr>
              <a:t>Callum wrote the smaller letter first. In XLXVIII the X is smaller than the L, and XL is not one of the special pairs (IV, IX, XL, XC). The biggest letter comes first, so 78 is LXXVIII.</a:t>
            </a:r>
          </a:p>
        </p:txBody>
      </p:sp>
      <p:sp>
        <p:nvSpPr>
          <p:cNvPr id="25" name="Rounded Rectangle 24"/>
          <p:cNvSpPr/>
          <p:nvPr/>
        </p:nvSpPr>
        <p:spPr>
          <a:xfrm>
            <a:off x="6309360" y="4256151"/>
            <a:ext cx="5257800" cy="13843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400" b="1">
                <a:solidFill>
                  <a:srgbClr val="C00000"/>
                </a:solidFill>
                <a:latin typeface="Arial"/>
              </a:rPr>
              <a:t>a) Theo</a:t>
            </a:r>
          </a:p>
          <a:p>
            <a:pPr algn="l"/>
            <a:r>
              <a:rPr sz="1400" b="1">
                <a:solidFill>
                  <a:srgbClr val="C00000"/>
                </a:solidFill>
                <a:latin typeface="Arial"/>
              </a:rPr>
              <a:t>Callum wrote the smaller letter first. In XLXVII the X is smaller than the L, and XL is not one of the special pairs (IV, IX, XL, XC). The biggest letter comes first, so 77 is LXXVII.</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TextBox 11"/>
          <p:cNvSpPr txBox="1"/>
          <p:nvPr/>
        </p:nvSpPr>
        <p:spPr>
          <a:xfrm>
            <a:off x="54864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Put these Roman numerals in order. Start with the </a:t>
            </a:r>
            <a:r>
              <a:rPr sz="2600" b="1">
                <a:solidFill>
                  <a:srgbClr val="B4237A"/>
                </a:solidFill>
                <a:latin typeface="Arial"/>
              </a:rPr>
              <a:t>smallest</a:t>
            </a:r>
            <a:r>
              <a:rPr sz="2600" b="0">
                <a:solidFill>
                  <a:srgbClr val="17213A"/>
                </a:solidFill>
                <a:latin typeface="Arial"/>
              </a:rPr>
              <a:t>.</a:t>
            </a:r>
          </a:p>
        </p:txBody>
      </p:sp>
      <p:sp>
        <p:nvSpPr>
          <p:cNvPr id="13" name="TextBox 12"/>
          <p:cNvSpPr txBox="1"/>
          <p:nvPr/>
        </p:nvSpPr>
        <p:spPr>
          <a:xfrm>
            <a:off x="548640" y="3098292"/>
            <a:ext cx="5257800" cy="93167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XCVIII   LX   XXII   XL</a:t>
            </a:r>
          </a:p>
        </p:txBody>
      </p:sp>
      <p:sp>
        <p:nvSpPr>
          <p:cNvPr id="14" name="TextBox 13"/>
          <p:cNvSpPr txBox="1"/>
          <p:nvPr/>
        </p:nvSpPr>
        <p:spPr>
          <a:xfrm>
            <a:off x="548640" y="402996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____________________</a:t>
            </a:r>
          </a:p>
        </p:txBody>
      </p:sp>
      <p:sp>
        <p:nvSpPr>
          <p:cNvPr id="15" name="TextBox 14"/>
          <p:cNvSpPr txBox="1"/>
          <p:nvPr/>
        </p:nvSpPr>
        <p:spPr>
          <a:xfrm>
            <a:off x="630936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Put these Roman numerals in order. Start with the </a:t>
            </a:r>
            <a:r>
              <a:rPr sz="2600" b="1">
                <a:solidFill>
                  <a:srgbClr val="B4237A"/>
                </a:solidFill>
                <a:latin typeface="Arial"/>
              </a:rPr>
              <a:t>largest</a:t>
            </a:r>
            <a:r>
              <a:rPr sz="2600" b="0">
                <a:solidFill>
                  <a:srgbClr val="17213A"/>
                </a:solidFill>
                <a:latin typeface="Arial"/>
              </a:rPr>
              <a:t>.</a:t>
            </a:r>
          </a:p>
        </p:txBody>
      </p:sp>
      <p:sp>
        <p:nvSpPr>
          <p:cNvPr id="16" name="TextBox 15"/>
          <p:cNvSpPr txBox="1"/>
          <p:nvPr/>
        </p:nvSpPr>
        <p:spPr>
          <a:xfrm>
            <a:off x="6309360" y="3098292"/>
            <a:ext cx="5257800" cy="898652"/>
          </a:xfrm>
          <a:prstGeom prst="rect">
            <a:avLst/>
          </a:prstGeom>
          <a:noFill/>
        </p:spPr>
        <p:txBody>
          <a:bodyPr wrap="square" anchor="t" lIns="54864" rIns="54864" tIns="27432" bIns="27432">
            <a:spAutoFit/>
          </a:bodyPr>
          <a:lstStyle/>
          <a:p>
            <a:pPr algn="l">
              <a:lnSpc>
                <a:spcPct val="112000"/>
              </a:lnSpc>
            </a:pPr>
            <a:r>
              <a:rPr sz="2500" b="1">
                <a:solidFill>
                  <a:srgbClr val="B4237A"/>
                </a:solidFill>
                <a:latin typeface="Arial"/>
              </a:rPr>
              <a:t>XXX   LXXVIII   LXIX   XVIII</a:t>
            </a:r>
          </a:p>
        </p:txBody>
      </p:sp>
      <p:sp>
        <p:nvSpPr>
          <p:cNvPr id="17" name="TextBox 16"/>
          <p:cNvSpPr txBox="1"/>
          <p:nvPr/>
        </p:nvSpPr>
        <p:spPr>
          <a:xfrm>
            <a:off x="6309360" y="39969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____________________</a:t>
            </a:r>
          </a:p>
        </p:txBody>
      </p:sp>
      <p:sp>
        <p:nvSpPr>
          <p:cNvPr id="18" name="Rounded Rectangle 17"/>
          <p:cNvSpPr/>
          <p:nvPr/>
        </p:nvSpPr>
        <p:spPr>
          <a:xfrm>
            <a:off x="548640" y="457809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XXII, XL, LX, XCVIII</a:t>
            </a:r>
          </a:p>
        </p:txBody>
      </p:sp>
      <p:sp>
        <p:nvSpPr>
          <p:cNvPr id="19" name="Rounded Rectangle 18"/>
          <p:cNvSpPr/>
          <p:nvPr/>
        </p:nvSpPr>
        <p:spPr>
          <a:xfrm>
            <a:off x="6309360" y="457809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LXXVIII, LXIX, XXX, XVIII</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“Malachi lives at house LXXIX. House numbers go up in 2s.”</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What number does Malachi live at? _____</a:t>
            </a:r>
          </a:p>
        </p:txBody>
      </p:sp>
      <p:sp>
        <p:nvSpPr>
          <p:cNvPr id="16" name="TextBox 15"/>
          <p:cNvSpPr txBox="1"/>
          <p:nvPr/>
        </p:nvSpPr>
        <p:spPr>
          <a:xfrm>
            <a:off x="548640" y="3849496"/>
            <a:ext cx="5257800" cy="101422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The house 2 doors further up is number... (write it in Roman numerals) ________</a:t>
            </a:r>
          </a:p>
        </p:txBody>
      </p:sp>
      <p:sp>
        <p:nvSpPr>
          <p:cNvPr id="17" name="Rounded Rectangle 16"/>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“Zach lives at house LIII. House numbers go up in 2s.”</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314896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What number does Zach live at? _____</a:t>
            </a:r>
          </a:p>
        </p:txBody>
      </p:sp>
      <p:sp>
        <p:nvSpPr>
          <p:cNvPr id="21" name="TextBox 20"/>
          <p:cNvSpPr txBox="1"/>
          <p:nvPr/>
        </p:nvSpPr>
        <p:spPr>
          <a:xfrm>
            <a:off x="6309360" y="3535806"/>
            <a:ext cx="5257800" cy="101422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The house 4 doors further up is number... (write it in Roman numerals) ________</a:t>
            </a:r>
          </a:p>
        </p:txBody>
      </p:sp>
      <p:sp>
        <p:nvSpPr>
          <p:cNvPr id="22" name="Rounded Rectangle 21"/>
          <p:cNvSpPr/>
          <p:nvPr/>
        </p:nvSpPr>
        <p:spPr>
          <a:xfrm>
            <a:off x="548640" y="4909439"/>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79</a:t>
            </a:r>
          </a:p>
          <a:p>
            <a:pPr algn="l"/>
            <a:r>
              <a:rPr sz="2000" b="1">
                <a:solidFill>
                  <a:srgbClr val="C00000"/>
                </a:solidFill>
                <a:latin typeface="Arial"/>
              </a:rPr>
              <a:t>b) LXXXIII</a:t>
            </a:r>
          </a:p>
        </p:txBody>
      </p:sp>
      <p:sp>
        <p:nvSpPr>
          <p:cNvPr id="23" name="Rounded Rectangle 22"/>
          <p:cNvSpPr/>
          <p:nvPr/>
        </p:nvSpPr>
        <p:spPr>
          <a:xfrm>
            <a:off x="6309360" y="4909439"/>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53</a:t>
            </a:r>
          </a:p>
          <a:p>
            <a:pPr algn="l"/>
            <a:r>
              <a:rPr sz="2000" b="1">
                <a:solidFill>
                  <a:srgbClr val="C00000"/>
                </a:solidFill>
                <a:latin typeface="Arial"/>
              </a:rPr>
              <a:t>b) LXI</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Rounded Rectangle 11"/>
          <p:cNvSpPr/>
          <p:nvPr/>
        </p:nvSpPr>
        <p:spPr>
          <a:xfrm>
            <a:off x="1554480" y="1737360"/>
            <a:ext cx="4251960" cy="86868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868680"/>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wrote 94 as LXXXXIIII.”</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74320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Write the number the </a:t>
            </a:r>
            <a:r>
              <a:rPr sz="2200" b="1">
                <a:solidFill>
                  <a:srgbClr val="B4237A"/>
                </a:solidFill>
                <a:latin typeface="Arial"/>
              </a:rPr>
              <a:t>standard</a:t>
            </a:r>
            <a:r>
              <a:rPr sz="2200" b="0">
                <a:solidFill>
                  <a:srgbClr val="17213A"/>
                </a:solidFill>
                <a:latin typeface="Arial"/>
              </a:rPr>
              <a:t> way. ________</a:t>
            </a:r>
          </a:p>
        </p:txBody>
      </p:sp>
      <p:sp>
        <p:nvSpPr>
          <p:cNvPr id="16" name="TextBox 15"/>
          <p:cNvSpPr txBox="1"/>
          <p:nvPr/>
        </p:nvSpPr>
        <p:spPr>
          <a:xfrm>
            <a:off x="548640" y="354279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a:t>
            </a:r>
            <a:r>
              <a:rPr sz="2200" b="1">
                <a:solidFill>
                  <a:srgbClr val="B4237A"/>
                </a:solidFill>
                <a:latin typeface="Arial"/>
              </a:rPr>
              <a:t>Explain</a:t>
            </a:r>
            <a:r>
              <a:rPr sz="2200" b="0">
                <a:solidFill>
                  <a:srgbClr val="17213A"/>
                </a:solidFill>
                <a:latin typeface="Arial"/>
              </a:rPr>
              <a:t> what Boba did.</a:t>
            </a:r>
          </a:p>
        </p:txBody>
      </p:sp>
      <p:sp>
        <p:nvSpPr>
          <p:cNvPr id="17" name="Rounded Rectangle 16"/>
          <p:cNvSpPr/>
          <p:nvPr/>
        </p:nvSpPr>
        <p:spPr>
          <a:xfrm>
            <a:off x="7315200" y="1737360"/>
            <a:ext cx="4251960" cy="86868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868680"/>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wrote 59 as LVIIII.”</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274320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Write the number the </a:t>
            </a:r>
            <a:r>
              <a:rPr sz="2200" b="1">
                <a:solidFill>
                  <a:srgbClr val="B4237A"/>
                </a:solidFill>
                <a:latin typeface="Arial"/>
              </a:rPr>
              <a:t>standard</a:t>
            </a:r>
            <a:r>
              <a:rPr sz="2200" b="0">
                <a:solidFill>
                  <a:srgbClr val="17213A"/>
                </a:solidFill>
                <a:latin typeface="Arial"/>
              </a:rPr>
              <a:t> way. ________</a:t>
            </a:r>
          </a:p>
        </p:txBody>
      </p:sp>
      <p:sp>
        <p:nvSpPr>
          <p:cNvPr id="21" name="TextBox 20"/>
          <p:cNvSpPr txBox="1"/>
          <p:nvPr/>
        </p:nvSpPr>
        <p:spPr>
          <a:xfrm>
            <a:off x="6309360" y="354279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a:t>
            </a:r>
            <a:r>
              <a:rPr sz="2200" b="1">
                <a:solidFill>
                  <a:srgbClr val="B4237A"/>
                </a:solidFill>
                <a:latin typeface="Arial"/>
              </a:rPr>
              <a:t>Explain</a:t>
            </a:r>
            <a:r>
              <a:rPr sz="2200" b="0">
                <a:solidFill>
                  <a:srgbClr val="17213A"/>
                </a:solidFill>
                <a:latin typeface="Arial"/>
              </a:rPr>
              <a:t> what Boba did.</a:t>
            </a:r>
          </a:p>
        </p:txBody>
      </p:sp>
      <p:sp>
        <p:nvSpPr>
          <p:cNvPr id="22" name="Rounded Rectangle 21"/>
          <p:cNvSpPr/>
          <p:nvPr/>
        </p:nvSpPr>
        <p:spPr>
          <a:xfrm>
            <a:off x="548640" y="4024883"/>
            <a:ext cx="5257800" cy="17145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XCIV</a:t>
            </a:r>
          </a:p>
          <a:p>
            <a:pPr algn="l"/>
            <a:r>
              <a:rPr sz="1800" b="1">
                <a:solidFill>
                  <a:srgbClr val="C00000"/>
                </a:solidFill>
                <a:latin typeface="Arial"/>
              </a:rPr>
              <a:t>Boba added the letters without using the shorter forms. We write 4 as IV, 9 as IX, 40 as XL and 90 as XC. 94 is XCIV.</a:t>
            </a:r>
          </a:p>
        </p:txBody>
      </p:sp>
      <p:sp>
        <p:nvSpPr>
          <p:cNvPr id="23" name="Rounded Rectangle 22"/>
          <p:cNvSpPr/>
          <p:nvPr/>
        </p:nvSpPr>
        <p:spPr>
          <a:xfrm>
            <a:off x="6309360" y="4024883"/>
            <a:ext cx="5257800" cy="17145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LIX</a:t>
            </a:r>
          </a:p>
          <a:p>
            <a:pPr algn="l"/>
            <a:r>
              <a:rPr sz="1800" b="1">
                <a:solidFill>
                  <a:srgbClr val="C00000"/>
                </a:solidFill>
                <a:latin typeface="Arial"/>
              </a:rPr>
              <a:t>Boba added the letters without using the shorter forms. We write 4 as IV, 9 as IX, 40 as XL and 90 as XC. 59 is LIX.</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13</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13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5303520" cy="187451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Write </a:t>
            </a:r>
            <a:r>
              <a:rPr sz="2000" b="1">
                <a:solidFill>
                  <a:srgbClr val="B4237A"/>
                </a:solidFill>
                <a:latin typeface="Arial"/>
              </a:rPr>
              <a:t>three different</a:t>
            </a:r>
            <a:r>
              <a:rPr sz="2000" b="0">
                <a:solidFill>
                  <a:srgbClr val="17213A"/>
                </a:solidFill>
                <a:latin typeface="Arial"/>
              </a:rPr>
              <a:t> Roman numerals that are </a:t>
            </a:r>
            <a:r>
              <a:rPr sz="2000" b="1">
                <a:solidFill>
                  <a:srgbClr val="B4237A"/>
                </a:solidFill>
                <a:latin typeface="Arial"/>
              </a:rPr>
              <a:t>greater than XXX</a:t>
            </a:r>
            <a:r>
              <a:rPr sz="2000" b="0">
                <a:solidFill>
                  <a:srgbClr val="17213A"/>
                </a:solidFill>
                <a:latin typeface="Arial"/>
              </a:rPr>
              <a:t> and </a:t>
            </a:r>
            <a:r>
              <a:rPr sz="2000" b="1">
                <a:solidFill>
                  <a:srgbClr val="B4237A"/>
                </a:solidFill>
                <a:latin typeface="Arial"/>
              </a:rPr>
              <a:t>less than L</a:t>
            </a:r>
            <a:r>
              <a:rPr sz="2000" b="0">
                <a:solidFill>
                  <a:srgbClr val="17213A"/>
                </a:solidFill>
                <a:latin typeface="Arial"/>
              </a:rPr>
              <a:t>.</a:t>
            </a:r>
          </a:p>
        </p:txBody>
      </p:sp>
      <p:sp>
        <p:nvSpPr>
          <p:cNvPr id="12" name="Rounded Rectangle 11"/>
          <p:cNvSpPr/>
          <p:nvPr/>
        </p:nvSpPr>
        <p:spPr>
          <a:xfrm>
            <a:off x="6035040" y="4206240"/>
            <a:ext cx="5577840" cy="9779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Any three correct numerals, for example XXXIII, XLI, XLVII</a:t>
            </a:r>
          </a:p>
        </p:txBody>
      </p:sp>
      <p:pic>
        <p:nvPicPr>
          <p:cNvPr id="13" name="Picture 12" descr="01230816a843640_teacher.png"/>
          <p:cNvPicPr>
            <a:picLocks noChangeAspect="1"/>
          </p:cNvPicPr>
          <p:nvPr/>
        </p:nvPicPr>
        <p:blipFill>
          <a:blip r:embed="rId7"/>
          <a:stretch>
            <a:fillRect/>
          </a:stretch>
        </p:blipFill>
        <p:spPr>
          <a:xfrm>
            <a:off x="640080" y="5369548"/>
            <a:ext cx="965606" cy="985531"/>
          </a:xfrm>
          <a:prstGeom prst="rect">
            <a:avLst/>
          </a:prstGeom>
        </p:spPr>
      </p:pic>
      <p:pic>
        <p:nvPicPr>
          <p:cNvPr id="14" name="Picture 13" descr="b9d4aa0cabc8640_cheer.png"/>
          <p:cNvPicPr>
            <a:picLocks noChangeAspect="1"/>
          </p:cNvPicPr>
          <p:nvPr/>
        </p:nvPicPr>
        <p:blipFill>
          <a:blip r:embed="rId8"/>
          <a:stretch>
            <a:fillRect/>
          </a:stretch>
        </p:blipFill>
        <p:spPr>
          <a:xfrm>
            <a:off x="2377440" y="5179763"/>
            <a:ext cx="965606" cy="1175316"/>
          </a:xfrm>
          <a:prstGeom prst="rect">
            <a:avLst/>
          </a:prstGeom>
        </p:spPr>
      </p:pic>
      <p:pic>
        <p:nvPicPr>
          <p:cNvPr id="15" name="Picture 14" descr="511143482526640_idea.png"/>
          <p:cNvPicPr>
            <a:picLocks noChangeAspect="1"/>
          </p:cNvPicPr>
          <p:nvPr/>
        </p:nvPicPr>
        <p:blipFill>
          <a:blip r:embed="rId9"/>
          <a:stretch>
            <a:fillRect/>
          </a:stretch>
        </p:blipFill>
        <p:spPr>
          <a:xfrm>
            <a:off x="4297680" y="5348783"/>
            <a:ext cx="965606" cy="1006296"/>
          </a:xfrm>
          <a:prstGeom prst="rect">
            <a:avLst/>
          </a:prstGeom>
        </p:spPr>
      </p:pic>
      <p:pic>
        <p:nvPicPr>
          <p:cNvPr id="16" name="Picture 15" descr="0d0600613f90640_writing.png"/>
          <p:cNvPicPr>
            <a:picLocks noChangeAspect="1"/>
          </p:cNvPicPr>
          <p:nvPr/>
        </p:nvPicPr>
        <p:blipFill>
          <a:blip r:embed="rId10"/>
          <a:stretch>
            <a:fillRect/>
          </a:stretch>
        </p:blipFill>
        <p:spPr>
          <a:xfrm>
            <a:off x="6400800" y="5365998"/>
            <a:ext cx="965606" cy="989081"/>
          </a:xfrm>
          <a:prstGeom prst="rect">
            <a:avLst/>
          </a:prstGeom>
        </p:spPr>
      </p:pic>
      <p:pic>
        <p:nvPicPr>
          <p:cNvPr id="17" name="Picture 16" descr="d0c21b00b584640_trophy.png"/>
          <p:cNvPicPr>
            <a:picLocks noChangeAspect="1"/>
          </p:cNvPicPr>
          <p:nvPr/>
        </p:nvPicPr>
        <p:blipFill>
          <a:blip r:embed="rId11"/>
          <a:stretch>
            <a:fillRect/>
          </a:stretch>
        </p:blipFill>
        <p:spPr>
          <a:xfrm>
            <a:off x="8321040" y="5348783"/>
            <a:ext cx="965606" cy="1006296"/>
          </a:xfrm>
          <a:prstGeom prst="rect">
            <a:avLst/>
          </a:prstGeom>
        </p:spPr>
      </p:pic>
      <p:pic>
        <p:nvPicPr>
          <p:cNvPr id="18" name="Picture 17" descr="d1a2481504b9640_stopwatch.png"/>
          <p:cNvPicPr>
            <a:picLocks noChangeAspect="1"/>
          </p:cNvPicPr>
          <p:nvPr/>
        </p:nvPicPr>
        <p:blipFill>
          <a:blip r:embed="rId12"/>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3"/>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4"/>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5"/>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7"/>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8"/>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