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(Count in 50s).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490.  You do: 803.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466 | b) 267.  You do: a) 648 | b) 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904 | b) 550 | c) 971.  You do: a) 505 | b) 530 | c) 859.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 | b) 0 | c) 4.  You do: a) 1 | b) 2 | c)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Dora | Dora is correct: 8 hundreds, 0 tens and 3 ones make 803. The others have not used a zero in the tens place, or have put the digits in the wrong places..  You do: Tommy | Tommy is correct: 6 hundreds, 0 tens and 2 ones make 602. The others have not used a zero in the tens place, or have put the digits in the wrong places..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868.  You do: a) 737.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No. There are 7 hundreds, 0 tens and 9 ones, so the blocks show 709..  You do: No | No. There are 6 hundreds, 0 tens and 5 ones, so the blocks show 605..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for example 7 hundreds and 1 tens; 6 hundreds and 11 tens; 71 tens.  You do: for example 5 hundreds and 4 tens; 4 hundreds and 14 tens; 54 tens.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1 worksheet from the website (scaffolded or not scaffolded). Click the 20 minute timer to start it. Pupils who finish try the challenge: click to show its answer. The Bobas bounce on their own while the slide is showing. Challenge answers: for example 8 hundreds and 6 tens; 7 hundreds and 16 tens; 86 tens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20.png"/><Relationship Id="rId9" Type="http://schemas.openxmlformats.org/officeDocument/2006/relationships/image" Target="../media/image7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2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24.png"/><Relationship Id="rId9" Type="http://schemas.openxmlformats.org/officeDocument/2006/relationships/image" Target="../media/image7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27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Relationship Id="rId9" Type="http://schemas.openxmlformats.org/officeDocument/2006/relationships/image" Target="../media/image6.png"/><Relationship Id="rId10" Type="http://schemas.openxmlformats.org/officeDocument/2006/relationships/image" Target="../media/image28.png"/><Relationship Id="rId11" Type="http://schemas.openxmlformats.org/officeDocument/2006/relationships/image" Target="../media/image8.png"/><Relationship Id="rId1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Place value · Step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Represent numbers to 1000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1a2481504b9640_stopwat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62a1b5d5a010640_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511143482526640_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0c21b00b584640_trophy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Count in 50s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1.  Count in 50s. Write the </a:t>
            </a:r>
            <a:r>
              <a:rPr sz="2000" b="1">
                <a:solidFill>
                  <a:srgbClr val="B4237A"/>
                </a:solidFill>
                <a:latin typeface="Arial"/>
              </a:rPr>
              <a:t>missing numbers</a:t>
            </a:r>
            <a:r>
              <a:rPr sz="2000" b="0">
                <a:solidFill>
                  <a:srgbClr val="17213A"/>
                </a:solidFill>
                <a:latin typeface="Arial"/>
              </a:rPr>
              <a:t>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150, ____ , 250, ____ , 350, 400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200, 300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2.  Count </a:t>
            </a:r>
            <a:r>
              <a:rPr sz="2000" b="1">
                <a:solidFill>
                  <a:srgbClr val="B4237A"/>
                </a:solidFill>
                <a:latin typeface="Arial"/>
              </a:rPr>
              <a:t>back</a:t>
            </a:r>
            <a:r>
              <a:rPr sz="2000" b="0">
                <a:solidFill>
                  <a:srgbClr val="17213A"/>
                </a:solidFill>
                <a:latin typeface="Arial"/>
              </a:rPr>
              <a:t> in 50s. Write the </a:t>
            </a:r>
            <a:r>
              <a:rPr sz="2000" b="1">
                <a:solidFill>
                  <a:srgbClr val="B4237A"/>
                </a:solidFill>
                <a:latin typeface="Arial"/>
              </a:rPr>
              <a:t>missing numbers</a:t>
            </a:r>
            <a:r>
              <a:rPr sz="2000" b="0">
                <a:solidFill>
                  <a:srgbClr val="17213A"/>
                </a:solidFill>
                <a:latin typeface="Arial"/>
              </a:rPr>
              <a:t>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700, 650, 600, ____ , ____ , 450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550, 500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3.  Write the numbers you say when you </a:t>
            </a:r>
            <a:r>
              <a:rPr sz="1800" b="1">
                <a:solidFill>
                  <a:srgbClr val="B4237A"/>
                </a:solidFill>
                <a:latin typeface="Arial"/>
              </a:rPr>
              <a:t>count in 50s</a:t>
            </a:r>
            <a:r>
              <a:rPr sz="1800" b="0">
                <a:solidFill>
                  <a:srgbClr val="17213A"/>
                </a:solidFill>
                <a:latin typeface="Arial"/>
              </a:rPr>
              <a:t> from 0.</a:t>
            </a:r>
          </a:p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150      300      75      120      50</a:t>
            </a:r>
          </a:p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Numbers: ____________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150, 300, 50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4.  Work out each answer.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a) 50 more than 350 = ____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b) 50 less than 550 = ____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c) 50 more than 450 = ____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400   b) 500   c) 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read and make numbers up to 1,000 using blocks and place value charts.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read a 3-digit number from base ten blocks.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make a number with hundreds, tens and ones.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read a place value chart.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write the number in digits.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hundreds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tens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digit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place value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base ten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 3-digit number has hundreds, tens and ones.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243 is 2 hundreds, 4 tens and 3 ones.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Use 0 when a place is empty.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Start with the hundreds.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Use 0 for empty places.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the blocks carefully.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</a:t>
            </a:r>
            <a:r>
              <a:rPr sz="2600" b="1">
                <a:solidFill>
                  <a:srgbClr val="B4237A"/>
                </a:solidFill>
                <a:latin typeface="Arial"/>
              </a:rPr>
              <a:t>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is shown in the place value chart?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The number is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</a:t>
            </a:r>
            <a:r>
              <a:rPr sz="2600" b="1">
                <a:solidFill>
                  <a:srgbClr val="B4237A"/>
                </a:solidFill>
                <a:latin typeface="Arial"/>
              </a:rPr>
              <a:t>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is shown in the place value chart?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The number is ____</a:t>
            </a:r>
          </a:p>
        </p:txBody>
      </p:sp>
      <p:pic>
        <p:nvPicPr>
          <p:cNvPr id="16" name="Picture 15" descr="A place value chart (H, T, O) with counters: H 4, T 9, O 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8161" y="3226308"/>
            <a:ext cx="3778757" cy="173822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A place value chart (H, T, O) with counters: H 8, T 0, O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881" y="3226308"/>
            <a:ext cx="3778757" cy="173822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8" name="Rounded Rectangle 17"/>
          <p:cNvSpPr/>
          <p:nvPr/>
        </p:nvSpPr>
        <p:spPr>
          <a:xfrm>
            <a:off x="548640" y="5192268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490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192268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803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Here are some sweets, shown with base ten blocks. Ben takes </a:t>
            </a:r>
            <a:r>
              <a:rPr sz="1500" b="1">
                <a:solidFill>
                  <a:srgbClr val="B4237A"/>
                </a:solidFill>
                <a:latin typeface="Arial"/>
              </a:rPr>
              <a:t>199</a:t>
            </a:r>
            <a:r>
              <a:rPr sz="1500" b="0">
                <a:solidFill>
                  <a:srgbClr val="17213A"/>
                </a:solidFill>
                <a:latin typeface="Arial"/>
              </a:rPr>
              <a:t> of the sweets.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30581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How many sweets are there?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626613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Kim takes the rest. How many sweets does Kim take?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Here are some sweets, shown with base ten blocks. Ben takes </a:t>
            </a:r>
            <a:r>
              <a:rPr sz="1500" b="1">
                <a:solidFill>
                  <a:srgbClr val="B4237A"/>
                </a:solidFill>
                <a:latin typeface="Arial"/>
              </a:rPr>
              <a:t>548</a:t>
            </a:r>
            <a:r>
              <a:rPr sz="1500" b="0">
                <a:solidFill>
                  <a:srgbClr val="17213A"/>
                </a:solidFill>
                <a:latin typeface="Arial"/>
              </a:rPr>
              <a:t> of the sweets.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305812"/>
            <a:ext cx="5257800" cy="32080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a) How many sweets are there?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26613"/>
            <a:ext cx="5257800" cy="568451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500" b="0">
                <a:solidFill>
                  <a:srgbClr val="17213A"/>
                </a:solidFill>
                <a:latin typeface="Arial"/>
              </a:rPr>
              <a:t>b) Kim takes the rest. How many sweets does Kim take? ________</a:t>
            </a:r>
          </a:p>
        </p:txBody>
      </p:sp>
      <p:pic>
        <p:nvPicPr>
          <p:cNvPr id="18" name="Picture 17" descr="Base ten blocks: 4 hundreds, 6 tens and 6 ones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897" y="3249930"/>
            <a:ext cx="4843284" cy="916297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9" name="Picture 18" descr="Base ten blocks: 6 hundreds, 4 tens and 8 on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360" y="3249930"/>
            <a:ext cx="5257800" cy="1570795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0" name="Rounded Rectangle 19"/>
          <p:cNvSpPr/>
          <p:nvPr/>
        </p:nvSpPr>
        <p:spPr>
          <a:xfrm>
            <a:off x="548640" y="5049325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466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267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5049325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648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each number.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17373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9 hundreds, 0 tens and 4 ones =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5 hundreds, 5 tens and 0 ones = 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772916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9 hundreds, 7 tens and 1 one = 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each number.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17373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5 hundreds, 0 tens and 5 ones = 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973324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5 hundreds, 3 tens and 0 ones = 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772916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8 hundreds, 5 tens and 9 ones = 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18228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904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550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c) 971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618228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505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530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c) 859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Look at the number </a:t>
            </a:r>
            <a:r>
              <a:rPr sz="2200" b="1">
                <a:solidFill>
                  <a:srgbClr val="B4237A"/>
                </a:solidFill>
                <a:latin typeface="Arial"/>
              </a:rPr>
              <a:t>104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17373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many hundreds does it have?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How many tens does it have? 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772916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How many ones does it have? 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Look at the number </a:t>
            </a:r>
            <a:r>
              <a:rPr sz="2200" b="1">
                <a:solidFill>
                  <a:srgbClr val="B4237A"/>
                </a:solidFill>
                <a:latin typeface="Arial"/>
              </a:rPr>
              <a:t>128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17373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many hundreds does it have? 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973324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How many tens does it have? 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772916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How many ones does it have? 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18228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1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0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c) 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618228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1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2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c)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“Dora: This is the number 803.”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Three children look at these blocks.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03372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“Whitney: This is the number 830.”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39115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“Tommy: This is the number 83.”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67893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Who is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?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966718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B4237A"/>
                </a:solidFill>
                <a:latin typeface="Arial"/>
              </a:rPr>
              <a:t>Explain</a:t>
            </a:r>
            <a:r>
              <a:rPr sz="1300" b="0">
                <a:solidFill>
                  <a:srgbClr val="17213A"/>
                </a:solidFill>
                <a:latin typeface="Arial"/>
              </a:rPr>
              <a:t> the mistakes the other two have made.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“Whitney: This is the number 62.”</a:t>
            </a:r>
          </a:p>
        </p:txBody>
      </p:sp>
      <p:pic>
        <p:nvPicPr>
          <p:cNvPr id="22" name="Picture 21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309360" y="2815590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Three children look at these blocks.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3103372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“Dora: This is the number 620.”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339115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“Tommy: This is the number 602.”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367893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Who is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? ________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3966718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B4237A"/>
                </a:solidFill>
                <a:latin typeface="Arial"/>
              </a:rPr>
              <a:t>Explain</a:t>
            </a:r>
            <a:r>
              <a:rPr sz="1300" b="0">
                <a:solidFill>
                  <a:srgbClr val="17213A"/>
                </a:solidFill>
                <a:latin typeface="Arial"/>
              </a:rPr>
              <a:t> the mistakes the other two have made.</a:t>
            </a:r>
          </a:p>
        </p:txBody>
      </p:sp>
      <p:pic>
        <p:nvPicPr>
          <p:cNvPr id="28" name="Picture 27" descr="Base ten blocks: 8 hundreds, 0 tens and 3 on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7100" y="4309363"/>
            <a:ext cx="1960880" cy="731520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9" name="Picture 28" descr="Base ten blocks: 6 hundreds, 0 tens and 2 on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3220" y="4309363"/>
            <a:ext cx="1910080" cy="731520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30" name="Rounded Rectangle 29"/>
          <p:cNvSpPr/>
          <p:nvPr/>
        </p:nvSpPr>
        <p:spPr>
          <a:xfrm>
            <a:off x="548640" y="5242559"/>
            <a:ext cx="5257800" cy="10210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200" b="1">
                <a:solidFill>
                  <a:srgbClr val="C00000"/>
                </a:solidFill>
                <a:latin typeface="Arial"/>
              </a:rPr>
              <a:t>Dora</a:t>
            </a:r>
          </a:p>
          <a:p>
            <a:pPr algn="l"/>
            <a:r>
              <a:rPr sz="1200" b="1">
                <a:solidFill>
                  <a:srgbClr val="C00000"/>
                </a:solidFill>
                <a:latin typeface="Arial"/>
              </a:rPr>
              <a:t>Dora is correct: 8 hundreds, 0 tens and 3 ones make 803. The others have not used a zero in the tens place, or have put the digits in the wrong places.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5242559"/>
            <a:ext cx="5257800" cy="10210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200" b="1">
                <a:solidFill>
                  <a:srgbClr val="C00000"/>
                </a:solidFill>
                <a:latin typeface="Arial"/>
              </a:rPr>
              <a:t>Tommy</a:t>
            </a:r>
          </a:p>
          <a:p>
            <a:pPr algn="l"/>
            <a:r>
              <a:rPr sz="1200" b="1">
                <a:solidFill>
                  <a:srgbClr val="C00000"/>
                </a:solidFill>
                <a:latin typeface="Arial"/>
              </a:rPr>
              <a:t>Tommy is correct: 6 hundreds, 0 tens and 2 ones make 602. The others have not used a zero in the tens place, or have put the digits in the wrong places.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52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number is made with place value counters. There are more than 9 tens, so some tens can be exchanged for a hundred.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26339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7 hundreds, 16 tens and 8 ones =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52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number is made with place value counters. There are more than 9 tens, so some tens can be exchanged for a hundred.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26339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6 hundreds, 13 tens and 7 ones = 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870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868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10870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737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“Tommy: The blocks show 79.”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Is Tommy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03372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B4237A"/>
                </a:solidFill>
                <a:latin typeface="Arial"/>
              </a:rPr>
              <a:t>Explain</a:t>
            </a:r>
            <a:r>
              <a:rPr sz="13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“Dora: The blocks show 65.”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Is Dora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103372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B4237A"/>
                </a:solidFill>
                <a:latin typeface="Arial"/>
              </a:rPr>
              <a:t>Explain</a:t>
            </a:r>
            <a:r>
              <a:rPr sz="13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pic>
        <p:nvPicPr>
          <p:cNvPr id="22" name="Picture 21" descr="Base ten blocks: 7 hundreds, 0 tens and 9 on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3520" y="3446018"/>
            <a:ext cx="3368040" cy="1188720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3" name="Picture 22" descr="Base ten blocks: 6 hundreds, 0 tens and 5 one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4240" y="3446018"/>
            <a:ext cx="3368040" cy="1188720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4" name="Rounded Rectangle 23"/>
          <p:cNvSpPr/>
          <p:nvPr/>
        </p:nvSpPr>
        <p:spPr>
          <a:xfrm>
            <a:off x="548640" y="4863338"/>
            <a:ext cx="5257800" cy="11201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No. There are 7 hundreds, 0 tens and 9 ones, so the blocks show 709.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863338"/>
            <a:ext cx="5257800" cy="11201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No. There are 6 hundreds, 0 tens and 5 ones, so the blocks show 605.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7901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three different ways</a:t>
            </a:r>
            <a:r>
              <a:rPr sz="2600" b="0">
                <a:solidFill>
                  <a:srgbClr val="17213A"/>
                </a:solidFill>
                <a:latin typeface="Arial"/>
              </a:rPr>
              <a:t> to make </a:t>
            </a:r>
            <a:r>
              <a:rPr sz="2600" b="1">
                <a:solidFill>
                  <a:srgbClr val="B4237A"/>
                </a:solidFill>
                <a:latin typeface="Arial"/>
              </a:rPr>
              <a:t>710</a:t>
            </a:r>
            <a:r>
              <a:rPr sz="2600" b="0">
                <a:solidFill>
                  <a:srgbClr val="17213A"/>
                </a:solidFill>
                <a:latin typeface="Arial"/>
              </a:rPr>
              <a:t> using hundreds and tens counters. For example, 5 hundreds and 21 tens.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737360"/>
            <a:ext cx="5257800" cy="17901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three different ways</a:t>
            </a:r>
            <a:r>
              <a:rPr sz="2600" b="0">
                <a:solidFill>
                  <a:srgbClr val="17213A"/>
                </a:solidFill>
                <a:latin typeface="Arial"/>
              </a:rPr>
              <a:t> to make </a:t>
            </a:r>
            <a:r>
              <a:rPr sz="2600" b="1">
                <a:solidFill>
                  <a:srgbClr val="B4237A"/>
                </a:solidFill>
                <a:latin typeface="Arial"/>
              </a:rPr>
              <a:t>540</a:t>
            </a:r>
            <a:r>
              <a:rPr sz="2600" b="0">
                <a:solidFill>
                  <a:srgbClr val="17213A"/>
                </a:solidFill>
                <a:latin typeface="Arial"/>
              </a:rPr>
              <a:t> using hundreds and tens counters. For example, 3 hundreds and 24 tens.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573272"/>
            <a:ext cx="5257800" cy="13182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200" b="1">
                <a:solidFill>
                  <a:srgbClr val="C00000"/>
                </a:solidFill>
                <a:latin typeface="Arial"/>
              </a:rPr>
              <a:t>for example 7 hundreds and 1 tens; 6 hundreds and 11 tens; 71 tens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573272"/>
            <a:ext cx="5257800" cy="13182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200" b="1">
                <a:solidFill>
                  <a:srgbClr val="C00000"/>
                </a:solidFill>
                <a:latin typeface="Arial"/>
              </a:rPr>
              <a:t>for example 5 hundreds and 4 tens; 4 hundreds and 14 tens; 54 tens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1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three different ways</a:t>
            </a:r>
            <a:r>
              <a:rPr sz="2000" b="0">
                <a:solidFill>
                  <a:srgbClr val="17213A"/>
                </a:solidFill>
                <a:latin typeface="Arial"/>
              </a:rPr>
              <a:t> to make </a:t>
            </a:r>
            <a:r>
              <a:rPr sz="2000" b="1">
                <a:solidFill>
                  <a:srgbClr val="B4237A"/>
                </a:solidFill>
                <a:latin typeface="Arial"/>
              </a:rPr>
              <a:t>860</a:t>
            </a:r>
            <a:r>
              <a:rPr sz="2000" b="0">
                <a:solidFill>
                  <a:srgbClr val="17213A"/>
                </a:solidFill>
                <a:latin typeface="Arial"/>
              </a:rPr>
              <a:t> using hundreds and tens counters. For example, 6 hundreds and 26 tens.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9779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8 hundreds and 6 tens; 7 hundreds and 16 tens; 86 tens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