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(Represent numbers to 1000).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60 and 6.  You do: 60 and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5 | b) 64 | c) 600.  You do: a) 30 | b) 98 | c) 60.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15   b) 200   c) 704.  You do: a) 49   b) 200   c) 509.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565.  You do: 692.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600 | b) 60.  You do: a) 40 | b) 400.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for example 742 = 700 + 40 + 2.  You do: for example 752 = 700 + 50 + 2.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70   b) 740   c) 140.  You do: a) 30   b) 500   c) 140.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Any two pairs that add to 26, for example 20 and 6; 10 and 16.  You do: Any two pairs that add to 78, for example 70 and 8; 60 and 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2 worksheet from the website (scaffolded or not scaffolded). Click the 20 minute timer to start it. Pupils who finish try the challenge: click to show its answer. The Bobas bounce on their own while the slide is showing. Challenge answers: for example 4 hundreds and 61 ones; 3 hundreds and 161 ones; 46 tens and 1 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7" Type="http://schemas.openxmlformats.org/officeDocument/2006/relationships/image" Target="../media/image26.png"/><Relationship Id="rId18" Type="http://schemas.openxmlformats.org/officeDocument/2006/relationships/image" Target="../media/image27.png"/><Relationship Id="rId19" Type="http://schemas.openxmlformats.org/officeDocument/2006/relationships/image" Target="../media/image28.png"/><Relationship Id="rId20" Type="http://schemas.openxmlformats.org/officeDocument/2006/relationships/image" Target="../media/image2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30.png"/><Relationship Id="rId9" Type="http://schemas.openxmlformats.org/officeDocument/2006/relationships/image" Target="../media/image1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31.png"/><Relationship Id="rId9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image" Target="../media/image40.png"/><Relationship Id="rId17" Type="http://schemas.openxmlformats.org/officeDocument/2006/relationships/image" Target="../media/image41.png"/><Relationship Id="rId18" Type="http://schemas.openxmlformats.org/officeDocument/2006/relationships/image" Target="../media/image42.png"/><Relationship Id="rId19" Type="http://schemas.openxmlformats.org/officeDocument/2006/relationships/image" Target="../media/image43.png"/><Relationship Id="rId20" Type="http://schemas.openxmlformats.org/officeDocument/2006/relationships/image" Target="../media/image4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45.png"/><Relationship Id="rId7" Type="http://schemas.openxmlformats.org/officeDocument/2006/relationships/image" Target="../media/image13.png"/><Relationship Id="rId8" Type="http://schemas.openxmlformats.org/officeDocument/2006/relationships/image" Target="../media/image15.png"/><Relationship Id="rId9" Type="http://schemas.openxmlformats.org/officeDocument/2006/relationships/image" Target="../media/image3.png"/><Relationship Id="rId10" Type="http://schemas.openxmlformats.org/officeDocument/2006/relationships/image" Target="../media/image8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0F766E"/>
                </a:solidFill>
                <a:latin typeface="Dreaming Outloud Pro"/>
              </a:rPr>
              <a:t>Year 4 · Autumn · Place value · Step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Partition numbers to 1000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511143482526640_id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0c21b00b584640_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1a2481504b9640_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9d7b100d22bb640_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Represent numbers to 1000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1.  Write each number.</a:t>
            </a:r>
          </a:p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a) 8 hundreds, 0 tens and 9 ones = ____</a:t>
            </a:r>
          </a:p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b) 4 hundreds, 6 tens and 0 ones = ____</a:t>
            </a:r>
          </a:p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c) 1 hundreds, 9 tens and 9 ones = 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809   b) 460   c) 199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2.  Look at the number </a:t>
            </a:r>
            <a:r>
              <a:rPr sz="1700" b="1">
                <a:solidFill>
                  <a:srgbClr val="B4237A"/>
                </a:solidFill>
                <a:latin typeface="Arial"/>
              </a:rPr>
              <a:t>580</a:t>
            </a:r>
            <a:r>
              <a:rPr sz="1700" b="0">
                <a:solidFill>
                  <a:srgbClr val="17213A"/>
                </a:solidFill>
                <a:latin typeface="Arial"/>
              </a:rPr>
              <a:t>.</a:t>
            </a:r>
          </a:p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a) How many hundreds does it have? ____</a:t>
            </a:r>
          </a:p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b) How many tens does it have? ____</a:t>
            </a:r>
          </a:p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c) How many ones does it have? 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5   b) 8   c)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338328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3.  What </a:t>
            </a:r>
            <a:r>
              <a:rPr sz="2000" b="1">
                <a:solidFill>
                  <a:srgbClr val="B4237A"/>
                </a:solidFill>
                <a:latin typeface="Arial"/>
              </a:rPr>
              <a:t>number</a:t>
            </a:r>
            <a:r>
              <a:rPr sz="2000" b="0">
                <a:solidFill>
                  <a:srgbClr val="17213A"/>
                </a:solidFill>
                <a:latin typeface="Arial"/>
              </a:rPr>
              <a:t> is shown in the place value chart?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The number is ____</a:t>
            </a:r>
          </a:p>
        </p:txBody>
      </p:sp>
      <p:pic>
        <p:nvPicPr>
          <p:cNvPr id="16" name="Picture 15" descr="A place value chart (H, T, O) with counters: H 9, T 0, O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1939" y="4206240"/>
            <a:ext cx="1645920" cy="757123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7" name="Rounded Rectangle 16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907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09360" y="4142232"/>
            <a:ext cx="338328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4.  What </a:t>
            </a:r>
            <a:r>
              <a:rPr sz="2000" b="1">
                <a:solidFill>
                  <a:srgbClr val="B4237A"/>
                </a:solidFill>
                <a:latin typeface="Arial"/>
              </a:rPr>
              <a:t>number</a:t>
            </a:r>
            <a:r>
              <a:rPr sz="2000" b="0">
                <a:solidFill>
                  <a:srgbClr val="17213A"/>
                </a:solidFill>
                <a:latin typeface="Arial"/>
              </a:rPr>
              <a:t> do the base ten blocks show?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The number is ____</a:t>
            </a:r>
          </a:p>
        </p:txBody>
      </p:sp>
      <p:pic>
        <p:nvPicPr>
          <p:cNvPr id="20" name="Picture 19" descr="Base ten blocks: 9 hundreds, 0 tens and 3 one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1219" y="4206240"/>
            <a:ext cx="1645920" cy="614022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1" name="Rounded Rectangle 20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903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partition numbers up to 1,000 into hundreds, tens and ones.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split a number into hundreds, tens and ones.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write a number sentence for the parts.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find a missing part.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partition a number in more than one way.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partition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hundreds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tens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ones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part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number sentence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358 = 300 + 50 + 8.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You can also say 358 = 200 + 150 + 8.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The parts add up to the whole number.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Write the value of each digit.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Use 0 for empty places.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by adding the parts.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number sentence.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266 = 200 + _____ + 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number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568 = 500 + _____ + 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1716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60 and 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21716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60 and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Fill in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</a:t>
            </a:r>
            <a:r>
              <a:rPr sz="2600" b="0">
                <a:solidFill>
                  <a:srgbClr val="17213A"/>
                </a:solidFill>
                <a:latin typeface="Arial"/>
              </a:rPr>
              <a:t> part of each number sentence.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685 = 600 + 80 + 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364 = 300 + 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641 = _____ + 40 + 1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Fill in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</a:t>
            </a:r>
            <a:r>
              <a:rPr sz="2600" b="0">
                <a:solidFill>
                  <a:srgbClr val="17213A"/>
                </a:solidFill>
                <a:latin typeface="Arial"/>
              </a:rPr>
              <a:t> part of each number sentence.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838 = 800 + _____ + 8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198 = 100 + 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266 = 200 + _____ + 6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5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64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600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30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98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part-whole</a:t>
            </a:r>
            <a:r>
              <a:rPr sz="2600" b="0">
                <a:solidFill>
                  <a:srgbClr val="17213A"/>
                </a:solidFill>
                <a:latin typeface="Arial"/>
              </a:rPr>
              <a:t> models.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________ b) ________ c)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part-whole</a:t>
            </a:r>
            <a:r>
              <a:rPr sz="2600" b="0">
                <a:solidFill>
                  <a:srgbClr val="17213A"/>
                </a:solidFill>
                <a:latin typeface="Arial"/>
              </a:rPr>
              <a:t> models.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________ b) ________ c)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618992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a)</a:t>
            </a:r>
          </a:p>
        </p:txBody>
      </p:sp>
      <p:pic>
        <p:nvPicPr>
          <p:cNvPr id="17" name="Picture 16" descr="A part-whole model. Whole: 315. Parts: 300 and missi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39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8" name="Picture 17" descr="A part-whole model. Whole: 315. Parts: 300 and missi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39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301240" y="3618992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b)</a:t>
            </a:r>
          </a:p>
        </p:txBody>
      </p:sp>
      <p:pic>
        <p:nvPicPr>
          <p:cNvPr id="20" name="Picture 19" descr="A part-whole model. Whole: 220. Parts: missing and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124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1" name="Picture 20" descr="A part-whole model. Whole: 220. Parts: missing and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124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4053840" y="3618992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c)</a:t>
            </a:r>
          </a:p>
        </p:txBody>
      </p:sp>
      <p:pic>
        <p:nvPicPr>
          <p:cNvPr id="23" name="Picture 22" descr="A part-whole model. Whole: missing. Parts: 700 and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5384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4" name="Picture 23" descr="A part-whole model. Whole: missing. Parts: 700 and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5384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6309360" y="3618992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a)</a:t>
            </a:r>
          </a:p>
        </p:txBody>
      </p:sp>
      <p:pic>
        <p:nvPicPr>
          <p:cNvPr id="26" name="Picture 25" descr="A part-whole model. Whole: 749. Parts: 700 and missi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0936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7" name="Picture 26" descr="A part-whole model. Whole: 749. Parts: 700 and missi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936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8061960" y="3618992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b)</a:t>
            </a:r>
          </a:p>
        </p:txBody>
      </p:sp>
      <p:pic>
        <p:nvPicPr>
          <p:cNvPr id="29" name="Picture 28" descr="A part-whole model. Whole: 210. Parts: missing and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6196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30" name="Picture 29" descr="A part-whole model. Whole: 210. Parts: missing and 1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6196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31" name="TextBox 30"/>
          <p:cNvSpPr txBox="1"/>
          <p:nvPr/>
        </p:nvSpPr>
        <p:spPr>
          <a:xfrm>
            <a:off x="9814560" y="3618992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c)</a:t>
            </a:r>
          </a:p>
        </p:txBody>
      </p:sp>
      <p:pic>
        <p:nvPicPr>
          <p:cNvPr id="32" name="Picture 31" descr="A part-whole model. Whole: missing. Parts: 500 and 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1456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33" name="Picture 32" descr="A part-whole model. Whole: missing. Parts: 500 and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814560" y="3929888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34" name="Rounded Rectangle 33"/>
          <p:cNvSpPr/>
          <p:nvPr/>
        </p:nvSpPr>
        <p:spPr>
          <a:xfrm>
            <a:off x="548640" y="534149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15   b) 200   c) 704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34149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49   b) 200   c) 509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number is made of </a:t>
            </a:r>
            <a:r>
              <a:rPr sz="2600" b="1">
                <a:solidFill>
                  <a:srgbClr val="B4237A"/>
                </a:solidFill>
                <a:latin typeface="Arial"/>
              </a:rPr>
              <a:t>4 hundreds, 16 tens and 5 ones</a:t>
            </a:r>
            <a:r>
              <a:rPr sz="2600" b="0">
                <a:solidFill>
                  <a:srgbClr val="17213A"/>
                </a:solidFill>
                <a:latin typeface="Arial"/>
              </a:rPr>
              <a:t>. What is the number?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09829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number is made of </a:t>
            </a:r>
            <a:r>
              <a:rPr sz="2600" b="1">
                <a:solidFill>
                  <a:srgbClr val="B4237A"/>
                </a:solidFill>
                <a:latin typeface="Arial"/>
              </a:rPr>
              <a:t>5 hundreds, 19 tens and 2 ones</a:t>
            </a:r>
            <a:r>
              <a:rPr sz="2600" b="0">
                <a:solidFill>
                  <a:srgbClr val="17213A"/>
                </a:solidFill>
                <a:latin typeface="Arial"/>
              </a:rPr>
              <a:t>. What is the number?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09829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4642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565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64642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692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“Tiny partitions 267 like this: 200 + 600 + 7.”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Which part is </a:t>
            </a:r>
            <a:r>
              <a:rPr sz="2600" b="1">
                <a:solidFill>
                  <a:srgbClr val="B4237A"/>
                </a:solidFill>
                <a:latin typeface="Arial"/>
              </a:rPr>
              <a:t>wrong</a:t>
            </a:r>
            <a:r>
              <a:rPr sz="2600" b="0">
                <a:solidFill>
                  <a:srgbClr val="17213A"/>
                </a:solidFill>
                <a:latin typeface="Arial"/>
              </a:rPr>
              <a:t>?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4726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What should it be? ________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“Dani partitions 452 like this: 40 + 50 + 2.”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Which part is </a:t>
            </a:r>
            <a:r>
              <a:rPr sz="2600" b="1">
                <a:solidFill>
                  <a:srgbClr val="B4237A"/>
                </a:solidFill>
                <a:latin typeface="Arial"/>
              </a:rPr>
              <a:t>wrong</a:t>
            </a:r>
            <a:r>
              <a:rPr sz="2600" b="0">
                <a:solidFill>
                  <a:srgbClr val="17213A"/>
                </a:solidFill>
                <a:latin typeface="Arial"/>
              </a:rPr>
              <a:t>? 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4726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What should it be? 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24653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600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60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724653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40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“Tom has three digit cards: 2   7   4.”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17901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Tom makes a 3-digit number </a:t>
            </a:r>
            <a:r>
              <a:rPr sz="2600" b="1">
                <a:solidFill>
                  <a:srgbClr val="B4237A"/>
                </a:solidFill>
                <a:latin typeface="Arial"/>
              </a:rPr>
              <a:t>greater than 300</a:t>
            </a:r>
            <a:r>
              <a:rPr sz="2600" b="0">
                <a:solidFill>
                  <a:srgbClr val="17213A"/>
                </a:solidFill>
                <a:latin typeface="Arial"/>
              </a:rPr>
              <a:t>. What number could he have made? </a:t>
            </a:r>
            <a:r>
              <a:rPr sz="2600" b="1">
                <a:solidFill>
                  <a:srgbClr val="B4237A"/>
                </a:solidFill>
                <a:latin typeface="Arial"/>
              </a:rPr>
              <a:t>Partition</a:t>
            </a:r>
            <a:r>
              <a:rPr sz="2600" b="0">
                <a:solidFill>
                  <a:srgbClr val="17213A"/>
                </a:solidFill>
                <a:latin typeface="Arial"/>
              </a:rPr>
              <a:t> your number.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“Tom has three digit cards: 5   7   2.”</a:t>
            </a:r>
          </a:p>
        </p:txBody>
      </p:sp>
      <p:pic>
        <p:nvPicPr>
          <p:cNvPr id="18" name="Picture 17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09360" y="2815590"/>
            <a:ext cx="5257800" cy="17901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Tom makes a 3-digit number </a:t>
            </a:r>
            <a:r>
              <a:rPr sz="2600" b="1">
                <a:solidFill>
                  <a:srgbClr val="B4237A"/>
                </a:solidFill>
                <a:latin typeface="Arial"/>
              </a:rPr>
              <a:t>greater than 500</a:t>
            </a:r>
            <a:r>
              <a:rPr sz="2600" b="0">
                <a:solidFill>
                  <a:srgbClr val="17213A"/>
                </a:solidFill>
                <a:latin typeface="Arial"/>
              </a:rPr>
              <a:t>. What number could he have made? </a:t>
            </a:r>
            <a:r>
              <a:rPr sz="2600" b="1">
                <a:solidFill>
                  <a:srgbClr val="B4237A"/>
                </a:solidFill>
                <a:latin typeface="Arial"/>
              </a:rPr>
              <a:t>Partition</a:t>
            </a:r>
            <a:r>
              <a:rPr sz="2600" b="0">
                <a:solidFill>
                  <a:srgbClr val="17213A"/>
                </a:solidFill>
                <a:latin typeface="Arial"/>
              </a:rPr>
              <a:t> your number.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51501"/>
            <a:ext cx="5257800" cy="5588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for example 742 = 700 + 40 + 2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651501"/>
            <a:ext cx="5257800" cy="5588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for example 752 = 700 + 50 + 2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Complete the </a:t>
            </a:r>
            <a:r>
              <a:rPr sz="2200" b="1">
                <a:solidFill>
                  <a:srgbClr val="B4237A"/>
                </a:solidFill>
                <a:latin typeface="Arial"/>
              </a:rPr>
              <a:t>part-whole</a:t>
            </a:r>
            <a:r>
              <a:rPr sz="2200" b="0">
                <a:solidFill>
                  <a:srgbClr val="17213A"/>
                </a:solidFill>
                <a:latin typeface="Arial"/>
              </a:rPr>
              <a:t> models. Each one shows 970 split in a different way.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________ b) ________ c)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Complete the </a:t>
            </a:r>
            <a:r>
              <a:rPr sz="2200" b="1">
                <a:solidFill>
                  <a:srgbClr val="B4237A"/>
                </a:solidFill>
                <a:latin typeface="Arial"/>
              </a:rPr>
              <a:t>part-whole</a:t>
            </a:r>
            <a:r>
              <a:rPr sz="2200" b="0">
                <a:solidFill>
                  <a:srgbClr val="17213A"/>
                </a:solidFill>
                <a:latin typeface="Arial"/>
              </a:rPr>
              <a:t> models. Each one shows 630 split in a different way.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________ b) ________ c)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18051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a)</a:t>
            </a:r>
          </a:p>
        </p:txBody>
      </p:sp>
      <p:pic>
        <p:nvPicPr>
          <p:cNvPr id="17" name="Picture 16" descr="A part-whole model. Whole: 970. Parts: 900 and missi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39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18" name="Picture 17" descr="A part-whole model. Whole: 970. Parts: 900 and missi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39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9" name="TextBox 18"/>
          <p:cNvSpPr txBox="1"/>
          <p:nvPr/>
        </p:nvSpPr>
        <p:spPr>
          <a:xfrm>
            <a:off x="2301240" y="3718051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b)</a:t>
            </a:r>
          </a:p>
        </p:txBody>
      </p:sp>
      <p:pic>
        <p:nvPicPr>
          <p:cNvPr id="20" name="Picture 19" descr="A part-whole model. Whole: 970. Parts: missing and 2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124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1" name="Picture 20" descr="A part-whole model. Whole: 970. Parts: missing and 2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0124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4053840" y="3718051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c)</a:t>
            </a:r>
          </a:p>
        </p:txBody>
      </p:sp>
      <p:pic>
        <p:nvPicPr>
          <p:cNvPr id="23" name="Picture 22" descr="A part-whole model. Whole: 970. Parts: 830 and missi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5384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4" name="Picture 23" descr="A part-whole model. Whole: 970. Parts: 830 and missi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5384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6309360" y="3718051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a)</a:t>
            </a:r>
          </a:p>
        </p:txBody>
      </p:sp>
      <p:pic>
        <p:nvPicPr>
          <p:cNvPr id="26" name="Picture 25" descr="A part-whole model. Whole: 630. Parts: 600 and missi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0936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27" name="Picture 26" descr="A part-whole model. Whole: 630. Parts: 600 and missi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936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8061960" y="3718051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b)</a:t>
            </a:r>
          </a:p>
        </p:txBody>
      </p:sp>
      <p:pic>
        <p:nvPicPr>
          <p:cNvPr id="29" name="Picture 28" descr="A part-whole model. Whole: 630. Parts: missing and 13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6196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30" name="Picture 29" descr="A part-whole model. Whole: 630. Parts: missing and 13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6196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31" name="TextBox 30"/>
          <p:cNvSpPr txBox="1"/>
          <p:nvPr/>
        </p:nvSpPr>
        <p:spPr>
          <a:xfrm>
            <a:off x="9814560" y="3718051"/>
            <a:ext cx="1752600" cy="2743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600" b="1">
                <a:solidFill>
                  <a:srgbClr val="17213A"/>
                </a:solidFill>
                <a:latin typeface="Arial"/>
              </a:rPr>
              <a:t>c)</a:t>
            </a:r>
          </a:p>
        </p:txBody>
      </p:sp>
      <p:pic>
        <p:nvPicPr>
          <p:cNvPr id="32" name="Picture 31" descr="A part-whole model. Whole: 630. Parts: 490 and missi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1456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pic>
        <p:nvPicPr>
          <p:cNvPr id="33" name="Picture 32" descr="A part-whole model. Whole: 630. Parts: 490 and missi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814560" y="4028947"/>
            <a:ext cx="1752600" cy="1183979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34" name="Rounded Rectangle 33"/>
          <p:cNvSpPr/>
          <p:nvPr/>
        </p:nvSpPr>
        <p:spPr>
          <a:xfrm>
            <a:off x="548640" y="5440553"/>
            <a:ext cx="5257800" cy="5588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70   b) 740   c) 140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0553"/>
            <a:ext cx="5257800" cy="5588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30   b) 500   c) 140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526 = 500 + ___ + ___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two different pairs</a:t>
            </a:r>
            <a:r>
              <a:rPr sz="2600" b="0">
                <a:solidFill>
                  <a:srgbClr val="17213A"/>
                </a:solidFill>
                <a:latin typeface="Arial"/>
              </a:rPr>
              <a:t> of numbers that make this number sentence correct.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178 = 100 + ___ + 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239772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two different pairs</a:t>
            </a:r>
            <a:r>
              <a:rPr sz="2600" b="0">
                <a:solidFill>
                  <a:srgbClr val="17213A"/>
                </a:solidFill>
                <a:latin typeface="Arial"/>
              </a:rPr>
              <a:t> of numbers that make this number sentence correct.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46424"/>
            <a:ext cx="5257800" cy="13182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200" b="1">
                <a:solidFill>
                  <a:srgbClr val="C00000"/>
                </a:solidFill>
                <a:latin typeface="Arial"/>
              </a:rPr>
              <a:t>Any two pairs that add to 26, for example 20 and 6; 10 and 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646424"/>
            <a:ext cx="5257800" cy="13182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200" b="1">
                <a:solidFill>
                  <a:srgbClr val="C00000"/>
                </a:solidFill>
                <a:latin typeface="Arial"/>
              </a:rPr>
              <a:t>Any two pairs that add to 78, for example 70 and 8; 60 and 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2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</a:t>
            </a:r>
            <a:r>
              <a:rPr sz="2000" b="1">
                <a:solidFill>
                  <a:srgbClr val="B4237A"/>
                </a:solidFill>
                <a:latin typeface="Arial"/>
              </a:rPr>
              <a:t>461</a:t>
            </a:r>
            <a:r>
              <a:rPr sz="2000" b="0">
                <a:solidFill>
                  <a:srgbClr val="17213A"/>
                </a:solidFill>
                <a:latin typeface="Arial"/>
              </a:rPr>
              <a:t> in </a:t>
            </a:r>
            <a:r>
              <a:rPr sz="2000" b="1">
                <a:solidFill>
                  <a:srgbClr val="B4237A"/>
                </a:solidFill>
                <a:latin typeface="Arial"/>
              </a:rPr>
              <a:t>three different ways</a:t>
            </a:r>
            <a:r>
              <a:rPr sz="2000" b="0">
                <a:solidFill>
                  <a:srgbClr val="17213A"/>
                </a:solidFill>
                <a:latin typeface="Arial"/>
              </a:rPr>
              <a:t> using hundreds, tens and ones. For example, 4 hundreds, 6 tens and 1 ones.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8326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600" b="1">
                <a:solidFill>
                  <a:srgbClr val="C00000"/>
                </a:solidFill>
                <a:latin typeface="Arial"/>
              </a:rPr>
              <a:t>for example 4 hundreds and 61 ones; 3 hundreds and 161 ones; 46 tens and 1 ones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