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(Compare numbers to 10,000).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8,650, 8,510, 8,500.  You do: 3,680, 3,580, 3,520.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7,623.  You do: a) 9,912.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547, 780, 4,483, 5,165, 8,343.  You do: 441, 898, 2,703, 5,080, 6,843.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for example 2,062 | for example 4,051.  You do: for example 4,042 | for example 6,031.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Dexter has only looked at the first digit. 3,487 has 3 thousands and 849 has 0 thousands, so 3,487 is greater..  You do: No | Jack has only looked at the first digit. 2,316 has 2 thousands and 579 has 0 thousands, so 2,316 is greater..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8,630 | b) 3,068 | c) 5,562.  You do: a) 7,410 | b) 1,047 | c) 6,363.</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3,194 is bigger than 2,696, so it should come after it. The numbers should be: 230, 2,696, 3,194, 6,997, 9,513..  You do: No | 7,062 is bigger than 5,942, so it should come after it. The numbers should be: 110, 1,470, 5,942, 7,062, 8,788..</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1,990, 1,999, 2,001, 2,010 | 2,100, 2,009, 1,991, 1,900.  You do: 5,990, 5,999, 6,001, 6,010 | 6,100, 6,009, 5,991, 5,900.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12 worksheet from the website (scaffolded or not scaffolded). Click the 20 minute timer to start it. Pupils who finish try the challenge: click to show its answer. The Bobas bounce on their own while the slide is showing. Challenge answers: Any four different numbers whose digits add up to 5, for example 1,013, 2,003, 3,101, 4,001</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19.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20.png"/><Relationship Id="rId9" Type="http://schemas.openxmlformats.org/officeDocument/2006/relationships/image" Target="../media/image14.png"/><Relationship Id="rId10" Type="http://schemas.openxmlformats.org/officeDocument/2006/relationships/image" Target="../media/image21.png"/><Relationship Id="rId11"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23.pn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6.png"/><Relationship Id="rId5" Type="http://schemas.openxmlformats.org/officeDocument/2006/relationships/image" Target="../media/image7.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26.png"/><Relationship Id="rId11" Type="http://schemas.openxmlformats.org/officeDocument/2006/relationships/image" Target="../media/image5.png"/><Relationship Id="rId12" Type="http://schemas.openxmlformats.org/officeDocument/2006/relationships/image" Target="../media/image8.png"/><Relationship Id="rId13" Type="http://schemas.openxmlformats.org/officeDocument/2006/relationships/image" Target="../media/image27.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2400" b="1">
                <a:solidFill>
                  <a:srgbClr val="0F766E"/>
                </a:solidFill>
                <a:latin typeface="Dreaming Outloud Pro"/>
              </a:rPr>
              <a:t>Year 4 · Autumn · Place value · Step 12</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Order numbers to 10,000</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62a1b5d5a010640_student.png"/>
          <p:cNvPicPr>
            <a:picLocks noChangeAspect="1"/>
          </p:cNvPicPr>
          <p:nvPr/>
        </p:nvPicPr>
        <p:blipFill>
          <a:blip r:embed="rId5"/>
          <a:stretch>
            <a:fillRect/>
          </a:stretch>
        </p:blipFill>
        <p:spPr>
          <a:xfrm>
            <a:off x="1478127" y="4360042"/>
            <a:ext cx="846277" cy="880567"/>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0d0600613f90640_writing.png"/>
          <p:cNvPicPr>
            <a:picLocks noChangeAspect="1"/>
          </p:cNvPicPr>
          <p:nvPr/>
        </p:nvPicPr>
        <p:blipFill>
          <a:blip r:embed="rId7"/>
          <a:stretch>
            <a:fillRect/>
          </a:stretch>
        </p:blipFill>
        <p:spPr>
          <a:xfrm>
            <a:off x="3581247" y="4373758"/>
            <a:ext cx="846277" cy="866851"/>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01230816a843640_teacher.png"/>
          <p:cNvPicPr>
            <a:picLocks noChangeAspect="1"/>
          </p:cNvPicPr>
          <p:nvPr/>
        </p:nvPicPr>
        <p:blipFill>
          <a:blip r:embed="rId8"/>
          <a:stretch>
            <a:fillRect/>
          </a:stretch>
        </p:blipFill>
        <p:spPr>
          <a:xfrm>
            <a:off x="5684367" y="4358670"/>
            <a:ext cx="864108"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b9d4aa0cabc8640_cheer.png"/>
          <p:cNvPicPr>
            <a:picLocks noChangeAspect="1"/>
          </p:cNvPicPr>
          <p:nvPr/>
        </p:nvPicPr>
        <p:blipFill>
          <a:blip r:embed="rId9"/>
          <a:stretch>
            <a:fillRect/>
          </a:stretch>
        </p:blipFill>
        <p:spPr>
          <a:xfrm>
            <a:off x="7787487" y="4210537"/>
            <a:ext cx="846277" cy="1030071"/>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d0c21b00b584640_trophy.png"/>
          <p:cNvPicPr>
            <a:picLocks noChangeAspect="1"/>
          </p:cNvPicPr>
          <p:nvPr/>
        </p:nvPicPr>
        <p:blipFill>
          <a:blip r:embed="rId10"/>
          <a:stretch>
            <a:fillRect/>
          </a:stretch>
        </p:blipFill>
        <p:spPr>
          <a:xfrm>
            <a:off x="9890607" y="4358670"/>
            <a:ext cx="846277" cy="881938"/>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Compare numbers to 10,000</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3383280" cy="1371599"/>
          </a:xfrm>
          <a:prstGeom prst="rect">
            <a:avLst/>
          </a:prstGeom>
          <a:noFill/>
        </p:spPr>
        <p:txBody>
          <a:bodyPr wrap="square" anchor="t" lIns="54864" rIns="54864" tIns="27432" bIns="27432">
            <a:spAutoFit/>
          </a:bodyPr>
          <a:lstStyle/>
          <a:p>
            <a:pPr algn="l">
              <a:lnSpc>
                <a:spcPct val="112000"/>
              </a:lnSpc>
            </a:pPr>
            <a:r>
              <a:rPr sz="1600" b="0">
                <a:solidFill>
                  <a:srgbClr val="17213A"/>
                </a:solidFill>
                <a:latin typeface="Arial"/>
              </a:rPr>
              <a:t>1.  Write </a:t>
            </a:r>
            <a:r>
              <a:rPr sz="1600" b="1">
                <a:solidFill>
                  <a:srgbClr val="B4237A"/>
                </a:solidFill>
                <a:latin typeface="Arial"/>
              </a:rPr>
              <a:t>&lt;</a:t>
            </a:r>
            <a:r>
              <a:rPr sz="1600" b="0">
                <a:solidFill>
                  <a:srgbClr val="17213A"/>
                </a:solidFill>
                <a:latin typeface="Arial"/>
              </a:rPr>
              <a:t>, </a:t>
            </a:r>
            <a:r>
              <a:rPr sz="1600" b="1">
                <a:solidFill>
                  <a:srgbClr val="B4237A"/>
                </a:solidFill>
                <a:latin typeface="Arial"/>
              </a:rPr>
              <a:t>&gt;</a:t>
            </a:r>
            <a:r>
              <a:rPr sz="1600" b="0">
                <a:solidFill>
                  <a:srgbClr val="17213A"/>
                </a:solidFill>
                <a:latin typeface="Arial"/>
              </a:rPr>
              <a:t> or </a:t>
            </a:r>
            <a:r>
              <a:rPr sz="1600" b="1">
                <a:solidFill>
                  <a:srgbClr val="B4237A"/>
                </a:solidFill>
                <a:latin typeface="Arial"/>
              </a:rPr>
              <a:t>=</a:t>
            </a:r>
            <a:r>
              <a:rPr sz="1600" b="0">
                <a:solidFill>
                  <a:srgbClr val="17213A"/>
                </a:solidFill>
                <a:latin typeface="Arial"/>
              </a:rPr>
              <a:t> in each box.</a:t>
            </a:r>
          </a:p>
          <a:p>
            <a:pPr algn="l">
              <a:lnSpc>
                <a:spcPct val="112000"/>
              </a:lnSpc>
            </a:pPr>
            <a:r>
              <a:rPr sz="1600" b="0">
                <a:solidFill>
                  <a:srgbClr val="17213A"/>
                </a:solidFill>
                <a:latin typeface="Arial"/>
              </a:rPr>
              <a:t>a) 383 _____ 384</a:t>
            </a:r>
          </a:p>
          <a:p>
            <a:pPr algn="l">
              <a:lnSpc>
                <a:spcPct val="112000"/>
              </a:lnSpc>
            </a:pPr>
            <a:r>
              <a:rPr sz="1600" b="0">
                <a:solidFill>
                  <a:srgbClr val="17213A"/>
                </a:solidFill>
                <a:latin typeface="Arial"/>
              </a:rPr>
              <a:t>b) 8,549 _____ 8,469</a:t>
            </a:r>
          </a:p>
          <a:p>
            <a:pPr algn="l">
              <a:lnSpc>
                <a:spcPct val="112000"/>
              </a:lnSpc>
            </a:pPr>
            <a:r>
              <a:rPr sz="1600" b="0">
                <a:solidFill>
                  <a:srgbClr val="17213A"/>
                </a:solidFill>
                <a:latin typeface="Arial"/>
              </a:rPr>
              <a:t>c) 4,871 _____ 5,571</a:t>
            </a:r>
          </a:p>
        </p:txBody>
      </p:sp>
      <p:pic>
        <p:nvPicPr>
          <p:cNvPr id="10" name="Picture 9" descr="A key: the sign &lt; means less than, &gt; means greater than, = means equal to. The crocodile's mouth opens towards the bigger number, for example 8 &gt; 3."/>
          <p:cNvPicPr>
            <a:picLocks noChangeAspect="1"/>
          </p:cNvPicPr>
          <p:nvPr/>
        </p:nvPicPr>
        <p:blipFill>
          <a:blip r:embed="rId7"/>
          <a:stretch>
            <a:fillRect/>
          </a:stretch>
        </p:blipFill>
        <p:spPr>
          <a:xfrm>
            <a:off x="4091940" y="1965960"/>
            <a:ext cx="1645920" cy="558516"/>
          </a:xfrm>
          <a:prstGeom prst="rect">
            <a:avLst/>
          </a:prstGeom>
          <a:ln w="12700">
            <a:solidFill>
              <a:srgbClr val="D7DCE6"/>
            </a:solidFill>
          </a:ln>
        </p:spPr>
      </p:pic>
      <p:sp>
        <p:nvSpPr>
          <p:cNvPr id="11" name="Rounded Rectangle 10"/>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&lt;   b) &gt;   c) &lt;</a:t>
            </a:r>
          </a:p>
        </p:txBody>
      </p:sp>
      <p:sp>
        <p:nvSpPr>
          <p:cNvPr id="12" name="Rounded Rectangle 11"/>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1901952"/>
            <a:ext cx="3383280" cy="1371599"/>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2.  Work out the left side. Then write </a:t>
            </a:r>
            <a:r>
              <a:rPr sz="1400" b="1">
                <a:solidFill>
                  <a:srgbClr val="B4237A"/>
                </a:solidFill>
                <a:latin typeface="Arial"/>
              </a:rPr>
              <a:t>&lt;</a:t>
            </a:r>
            <a:r>
              <a:rPr sz="1400" b="0">
                <a:solidFill>
                  <a:srgbClr val="17213A"/>
                </a:solidFill>
                <a:latin typeface="Arial"/>
              </a:rPr>
              <a:t>, </a:t>
            </a:r>
            <a:r>
              <a:rPr sz="1400" b="1">
                <a:solidFill>
                  <a:srgbClr val="B4237A"/>
                </a:solidFill>
                <a:latin typeface="Arial"/>
              </a:rPr>
              <a:t>&gt;</a:t>
            </a:r>
            <a:r>
              <a:rPr sz="1400" b="0">
                <a:solidFill>
                  <a:srgbClr val="17213A"/>
                </a:solidFill>
                <a:latin typeface="Arial"/>
              </a:rPr>
              <a:t> or </a:t>
            </a:r>
            <a:r>
              <a:rPr sz="1400" b="1">
                <a:solidFill>
                  <a:srgbClr val="B4237A"/>
                </a:solidFill>
                <a:latin typeface="Arial"/>
              </a:rPr>
              <a:t>=</a:t>
            </a:r>
            <a:r>
              <a:rPr sz="1400" b="0">
                <a:solidFill>
                  <a:srgbClr val="17213A"/>
                </a:solidFill>
                <a:latin typeface="Arial"/>
              </a:rPr>
              <a:t> in each box.</a:t>
            </a:r>
          </a:p>
          <a:p>
            <a:pPr algn="l">
              <a:lnSpc>
                <a:spcPct val="112000"/>
              </a:lnSpc>
            </a:pPr>
            <a:r>
              <a:rPr sz="1400" b="0">
                <a:solidFill>
                  <a:srgbClr val="17213A"/>
                </a:solidFill>
                <a:latin typeface="Arial"/>
              </a:rPr>
              <a:t>a) 5,000 + 800 + 15 _____ 5,815</a:t>
            </a:r>
          </a:p>
          <a:p>
            <a:pPr algn="l">
              <a:lnSpc>
                <a:spcPct val="112000"/>
              </a:lnSpc>
            </a:pPr>
            <a:r>
              <a:rPr sz="1400" b="0">
                <a:solidFill>
                  <a:srgbClr val="17213A"/>
                </a:solidFill>
                <a:latin typeface="Arial"/>
              </a:rPr>
              <a:t>b) 999 + 1 _____ 1,000</a:t>
            </a:r>
          </a:p>
        </p:txBody>
      </p:sp>
      <p:pic>
        <p:nvPicPr>
          <p:cNvPr id="14" name="Picture 13" descr="A key: the sign &lt; means less than, &gt; means greater than, = means equal to. The crocodile's mouth opens towards the bigger number, for example 8 &gt; 3."/>
          <p:cNvPicPr>
            <a:picLocks noChangeAspect="1"/>
          </p:cNvPicPr>
          <p:nvPr/>
        </p:nvPicPr>
        <p:blipFill>
          <a:blip r:embed="rId7"/>
          <a:stretch>
            <a:fillRect/>
          </a:stretch>
        </p:blipFill>
        <p:spPr>
          <a:xfrm>
            <a:off x="9761219" y="1965960"/>
            <a:ext cx="1645920" cy="558516"/>
          </a:xfrm>
          <a:prstGeom prst="rect">
            <a:avLst/>
          </a:prstGeom>
          <a:ln w="12700">
            <a:solidFill>
              <a:srgbClr val="D7DCE6"/>
            </a:solidFill>
          </a:ln>
        </p:spPr>
      </p:pic>
      <p:sp>
        <p:nvSpPr>
          <p:cNvPr id="15" name="Rounded Rectangle 14"/>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   b) =</a:t>
            </a:r>
          </a:p>
        </p:txBody>
      </p:sp>
      <p:sp>
        <p:nvSpPr>
          <p:cNvPr id="16" name="Rounded Rectangle 15"/>
          <p:cNvSpPr/>
          <p:nvPr/>
        </p:nvSpPr>
        <p:spPr>
          <a:xfrm>
            <a:off x="50292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4142232"/>
            <a:ext cx="3383280" cy="1371599"/>
          </a:xfrm>
          <a:prstGeom prst="rect">
            <a:avLst/>
          </a:prstGeom>
          <a:noFill/>
        </p:spPr>
        <p:txBody>
          <a:bodyPr wrap="square" anchor="t" lIns="54864" rIns="54864" tIns="27432" bIns="27432">
            <a:spAutoFit/>
          </a:bodyPr>
          <a:lstStyle/>
          <a:p>
            <a:pPr algn="l">
              <a:lnSpc>
                <a:spcPct val="112000"/>
              </a:lnSpc>
            </a:pPr>
            <a:r>
              <a:rPr sz="1600" b="0">
                <a:solidFill>
                  <a:srgbClr val="17213A"/>
                </a:solidFill>
                <a:latin typeface="Arial"/>
              </a:rPr>
              <a:t>3.  a) Write the lakes in order, </a:t>
            </a:r>
            <a:r>
              <a:rPr sz="1600" b="1">
                <a:solidFill>
                  <a:srgbClr val="B4237A"/>
                </a:solidFill>
                <a:latin typeface="Arial"/>
              </a:rPr>
              <a:t>fewest</a:t>
            </a:r>
            <a:r>
              <a:rPr sz="1600" b="0">
                <a:solidFill>
                  <a:srgbClr val="17213A"/>
                </a:solidFill>
                <a:latin typeface="Arial"/>
              </a:rPr>
              <a:t> visitors first. ____________________</a:t>
            </a:r>
          </a:p>
          <a:p>
            <a:pPr algn="l">
              <a:lnSpc>
                <a:spcPct val="112000"/>
              </a:lnSpc>
            </a:pPr>
            <a:r>
              <a:rPr sz="1600" b="0">
                <a:solidFill>
                  <a:srgbClr val="17213A"/>
                </a:solidFill>
                <a:latin typeface="Arial"/>
              </a:rPr>
              <a:t>b) Which lake had the </a:t>
            </a:r>
            <a:r>
              <a:rPr sz="1600" b="1">
                <a:solidFill>
                  <a:srgbClr val="B4237A"/>
                </a:solidFill>
                <a:latin typeface="Arial"/>
              </a:rPr>
              <a:t>most</a:t>
            </a:r>
            <a:r>
              <a:rPr sz="1600" b="0">
                <a:solidFill>
                  <a:srgbClr val="17213A"/>
                </a:solidFill>
                <a:latin typeface="Arial"/>
              </a:rPr>
              <a:t> visitors? ________</a:t>
            </a:r>
          </a:p>
        </p:txBody>
      </p:sp>
      <p:pic>
        <p:nvPicPr>
          <p:cNvPr id="18" name="Picture 17" descr="Table. Lake | Visitors in a year; Windermere | 2,336; Coniston | 7,607; Ullswater | 5,265; Haweswater | 5,996; Derwent | 5,626"/>
          <p:cNvPicPr>
            <a:picLocks noChangeAspect="1"/>
          </p:cNvPicPr>
          <p:nvPr/>
        </p:nvPicPr>
        <p:blipFill>
          <a:blip r:embed="rId8"/>
          <a:stretch>
            <a:fillRect/>
          </a:stretch>
        </p:blipFill>
        <p:spPr>
          <a:xfrm>
            <a:off x="4091940" y="4206240"/>
            <a:ext cx="1645920" cy="849942"/>
          </a:xfrm>
          <a:prstGeom prst="rect">
            <a:avLst/>
          </a:prstGeom>
          <a:ln w="12700">
            <a:solidFill>
              <a:srgbClr val="D7DCE6"/>
            </a:solidFill>
          </a:ln>
        </p:spPr>
      </p:pic>
      <p:sp>
        <p:nvSpPr>
          <p:cNvPr id="19" name="Rounded Rectangle 18"/>
          <p:cNvSpPr/>
          <p:nvPr/>
        </p:nvSpPr>
        <p:spPr>
          <a:xfrm>
            <a:off x="64008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C00000"/>
                </a:solidFill>
                <a:latin typeface="Arial"/>
              </a:rPr>
              <a:t>a) Windermere, Ullswater, Derwent, Haweswater, Coniston   b) Coniston</a:t>
            </a:r>
          </a:p>
        </p:txBody>
      </p:sp>
      <p:sp>
        <p:nvSpPr>
          <p:cNvPr id="20" name="Rounded Rectangle 19"/>
          <p:cNvSpPr/>
          <p:nvPr/>
        </p:nvSpPr>
        <p:spPr>
          <a:xfrm>
            <a:off x="617220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4142232"/>
            <a:ext cx="3383280" cy="1371599"/>
          </a:xfrm>
          <a:prstGeom prst="rect">
            <a:avLst/>
          </a:prstGeom>
          <a:noFill/>
        </p:spPr>
        <p:txBody>
          <a:bodyPr wrap="square" anchor="t" lIns="54864" rIns="54864" tIns="27432" bIns="27432">
            <a:spAutoFit/>
          </a:bodyPr>
          <a:lstStyle/>
          <a:p>
            <a:pPr algn="l">
              <a:lnSpc>
                <a:spcPct val="112000"/>
              </a:lnSpc>
            </a:pPr>
            <a:r>
              <a:rPr sz="1600" b="0">
                <a:solidFill>
                  <a:srgbClr val="17213A"/>
                </a:solidFill>
                <a:latin typeface="Arial"/>
              </a:rPr>
              <a:t>4.  Write </a:t>
            </a:r>
            <a:r>
              <a:rPr sz="1600" b="1">
                <a:solidFill>
                  <a:srgbClr val="B4237A"/>
                </a:solidFill>
                <a:latin typeface="Arial"/>
              </a:rPr>
              <a:t>&lt;</a:t>
            </a:r>
            <a:r>
              <a:rPr sz="1600" b="0">
                <a:solidFill>
                  <a:srgbClr val="17213A"/>
                </a:solidFill>
                <a:latin typeface="Arial"/>
              </a:rPr>
              <a:t>, </a:t>
            </a:r>
            <a:r>
              <a:rPr sz="1600" b="1">
                <a:solidFill>
                  <a:srgbClr val="B4237A"/>
                </a:solidFill>
                <a:latin typeface="Arial"/>
              </a:rPr>
              <a:t>&gt;</a:t>
            </a:r>
            <a:r>
              <a:rPr sz="1600" b="0">
                <a:solidFill>
                  <a:srgbClr val="17213A"/>
                </a:solidFill>
                <a:latin typeface="Arial"/>
              </a:rPr>
              <a:t> or </a:t>
            </a:r>
            <a:r>
              <a:rPr sz="1600" b="1">
                <a:solidFill>
                  <a:srgbClr val="B4237A"/>
                </a:solidFill>
                <a:latin typeface="Arial"/>
              </a:rPr>
              <a:t>=</a:t>
            </a:r>
            <a:r>
              <a:rPr sz="1600" b="0">
                <a:solidFill>
                  <a:srgbClr val="17213A"/>
                </a:solidFill>
                <a:latin typeface="Arial"/>
              </a:rPr>
              <a:t> in each box.</a:t>
            </a:r>
          </a:p>
          <a:p>
            <a:pPr algn="l">
              <a:lnSpc>
                <a:spcPct val="112000"/>
              </a:lnSpc>
            </a:pPr>
            <a:r>
              <a:rPr sz="1600" b="0">
                <a:solidFill>
                  <a:srgbClr val="17213A"/>
                </a:solidFill>
                <a:latin typeface="Arial"/>
              </a:rPr>
              <a:t>a) XXXV _____ 38</a:t>
            </a:r>
          </a:p>
          <a:p>
            <a:pPr algn="l">
              <a:lnSpc>
                <a:spcPct val="112000"/>
              </a:lnSpc>
            </a:pPr>
            <a:r>
              <a:rPr sz="1600" b="0">
                <a:solidFill>
                  <a:srgbClr val="17213A"/>
                </a:solidFill>
                <a:latin typeface="Arial"/>
              </a:rPr>
              <a:t>b) LXVII _____ 70</a:t>
            </a:r>
          </a:p>
          <a:p>
            <a:pPr algn="l">
              <a:lnSpc>
                <a:spcPct val="112000"/>
              </a:lnSpc>
            </a:pPr>
            <a:r>
              <a:rPr sz="1600" b="0">
                <a:solidFill>
                  <a:srgbClr val="17213A"/>
                </a:solidFill>
                <a:latin typeface="Arial"/>
              </a:rPr>
              <a:t>c) LXVI _____ 66</a:t>
            </a:r>
          </a:p>
        </p:txBody>
      </p:sp>
      <p:pic>
        <p:nvPicPr>
          <p:cNvPr id="22" name="Picture 21" descr="A key: the sign &lt; means less than, &gt; means greater than, = means equal to. The crocodile's mouth opens towards the bigger number, for example 8 &gt; 3."/>
          <p:cNvPicPr>
            <a:picLocks noChangeAspect="1"/>
          </p:cNvPicPr>
          <p:nvPr/>
        </p:nvPicPr>
        <p:blipFill>
          <a:blip r:embed="rId7"/>
          <a:stretch>
            <a:fillRect/>
          </a:stretch>
        </p:blipFill>
        <p:spPr>
          <a:xfrm>
            <a:off x="9761219" y="4206240"/>
            <a:ext cx="1645920" cy="558516"/>
          </a:xfrm>
          <a:prstGeom prst="rect">
            <a:avLst/>
          </a:prstGeom>
          <a:ln w="12700">
            <a:solidFill>
              <a:srgbClr val="D7DCE6"/>
            </a:solidFill>
          </a:ln>
        </p:spPr>
      </p:pic>
      <p:sp>
        <p:nvSpPr>
          <p:cNvPr id="23" name="Rounded Rectangle 22"/>
          <p:cNvSpPr/>
          <p:nvPr/>
        </p:nvSpPr>
        <p:spPr>
          <a:xfrm>
            <a:off x="630936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&lt;   b) &lt;   c) =</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500"/>
                                        <p:tgtEl>
                                          <p:spTgt spid="11"/>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fade">
                                      <p:cBhvr>
                                        <p:cTn id="113" dur="500"/>
                                        <p:tgtEl>
                                          <p:spTgt spid="19"/>
                                        </p:tgtEl>
                                      </p:cBhvr>
                                    </p:animEffect>
                                  </p:childTnLst>
                                </p:cTn>
                              </p:par>
                            </p:childTnLst>
                          </p:cTn>
                        </p:par>
                      </p:childTnLst>
                    </p:cTn>
                  </p:par>
                  <p:par>
                    <p:cTn id="119" fill="hold">
                      <p:stCondLst>
                        <p:cond delay="indefinite"/>
                      </p:stCondLst>
                      <p:childTnLst>
                        <p:par>
                          <p:cTn id="120"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order numbers up to 10,000.</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order numbers from smallest to largest.</a:t>
            </a:r>
          </a:p>
          <a:p>
            <a:pPr algn="l">
              <a:lnSpc>
                <a:spcPct val="130000"/>
              </a:lnSpc>
            </a:pPr>
            <a:r>
              <a:rPr sz="2200" b="0">
                <a:solidFill>
                  <a:srgbClr val="17213A"/>
                </a:solidFill>
                <a:latin typeface="Dreaming Outloud Pro"/>
              </a:rPr>
              <a:t>☐  I can order numbers from largest to smallest.</a:t>
            </a:r>
          </a:p>
          <a:p>
            <a:pPr algn="l">
              <a:lnSpc>
                <a:spcPct val="130000"/>
              </a:lnSpc>
            </a:pPr>
            <a:r>
              <a:rPr sz="2200" b="0">
                <a:solidFill>
                  <a:srgbClr val="17213A"/>
                </a:solidFill>
                <a:latin typeface="Dreaming Outloud Pro"/>
              </a:rPr>
              <a:t>☐  I can order numbers with the same thousands digit.</a:t>
            </a:r>
          </a:p>
          <a:p>
            <a:pPr algn="l">
              <a:lnSpc>
                <a:spcPct val="130000"/>
              </a:lnSpc>
            </a:pPr>
            <a:r>
              <a:rPr sz="2200" b="0">
                <a:solidFill>
                  <a:srgbClr val="17213A"/>
                </a:solidFill>
                <a:latin typeface="Dreaming Outloud Pro"/>
              </a:rPr>
              <a:t>☐  I can order numbers in a table.</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order</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smallest</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largest</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ascending</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descending</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compare</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Compare the thousands first, then the hundreds, then the tens and ones.</a:t>
            </a:r>
          </a:p>
        </p:txBody>
      </p:sp>
      <p:sp>
        <p:nvSpPr>
          <p:cNvPr id="7" name="TextBox 6"/>
          <p:cNvSpPr txBox="1"/>
          <p:nvPr/>
        </p:nvSpPr>
        <p:spPr>
          <a:xfrm>
            <a:off x="640080" y="2742438"/>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Numbers with fewer digits are usually smaller.</a:t>
            </a:r>
          </a:p>
        </p:txBody>
      </p:sp>
      <p:sp>
        <p:nvSpPr>
          <p:cNvPr id="8" name="TextBox 7"/>
          <p:cNvSpPr txBox="1"/>
          <p:nvPr/>
        </p:nvSpPr>
        <p:spPr>
          <a:xfrm>
            <a:off x="640080" y="3276981"/>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Smallest first is ascending. Largest first is descending.</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which way to order.</a:t>
            </a:r>
          </a:p>
        </p:txBody>
      </p:sp>
      <p:sp>
        <p:nvSpPr>
          <p:cNvPr id="7" name="TextBox 6"/>
          <p:cNvSpPr txBox="1"/>
          <p:nvPr/>
        </p:nvSpPr>
        <p:spPr>
          <a:xfrm>
            <a:off x="640080" y="2409062"/>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Compare digit by digit from the left.</a:t>
            </a:r>
          </a:p>
        </p:txBody>
      </p:sp>
      <p:sp>
        <p:nvSpPr>
          <p:cNvPr id="8" name="TextBox 7"/>
          <p:cNvSpPr txBox="1"/>
          <p:nvPr/>
        </p:nvSpPr>
        <p:spPr>
          <a:xfrm>
            <a:off x="640080" y="2943605"/>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Read your list again.</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the numbers in order. Start with the </a:t>
            </a:r>
            <a:r>
              <a:rPr sz="2600" b="1">
                <a:solidFill>
                  <a:srgbClr val="B4237A"/>
                </a:solidFill>
                <a:latin typeface="Arial"/>
              </a:rPr>
              <a:t>greatest</a:t>
            </a:r>
            <a:r>
              <a:rPr sz="2600" b="0">
                <a:solidFill>
                  <a:srgbClr val="17213A"/>
                </a:solidFill>
                <a:latin typeface="Arial"/>
              </a:rPr>
              <a:t> number.</a:t>
            </a:r>
          </a:p>
        </p:txBody>
      </p:sp>
      <p:sp>
        <p:nvSpPr>
          <p:cNvPr id="13" name="TextBox 12"/>
          <p:cNvSpPr txBox="1"/>
          <p:nvPr/>
        </p:nvSpPr>
        <p:spPr>
          <a:xfrm>
            <a:off x="548640" y="3098292"/>
            <a:ext cx="5257800" cy="50241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8,650   8,500   8,510</a:t>
            </a:r>
          </a:p>
        </p:txBody>
      </p:sp>
      <p:sp>
        <p:nvSpPr>
          <p:cNvPr id="14" name="TextBox 13"/>
          <p:cNvSpPr txBox="1"/>
          <p:nvPr/>
        </p:nvSpPr>
        <p:spPr>
          <a:xfrm>
            <a:off x="548640" y="360070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5" name="TextBox 14"/>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the numbers in order. Start with the </a:t>
            </a:r>
            <a:r>
              <a:rPr sz="2600" b="1">
                <a:solidFill>
                  <a:srgbClr val="B4237A"/>
                </a:solidFill>
                <a:latin typeface="Arial"/>
              </a:rPr>
              <a:t>greatest</a:t>
            </a:r>
            <a:r>
              <a:rPr sz="2600" b="0">
                <a:solidFill>
                  <a:srgbClr val="17213A"/>
                </a:solidFill>
                <a:latin typeface="Arial"/>
              </a:rPr>
              <a:t> number.</a:t>
            </a:r>
          </a:p>
        </p:txBody>
      </p:sp>
      <p:sp>
        <p:nvSpPr>
          <p:cNvPr id="16" name="TextBox 15"/>
          <p:cNvSpPr txBox="1"/>
          <p:nvPr/>
        </p:nvSpPr>
        <p:spPr>
          <a:xfrm>
            <a:off x="6309360" y="3098292"/>
            <a:ext cx="5257800" cy="50241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3,520   3,680   3,580</a:t>
            </a:r>
          </a:p>
        </p:txBody>
      </p:sp>
      <p:sp>
        <p:nvSpPr>
          <p:cNvPr id="17" name="TextBox 16"/>
          <p:cNvSpPr txBox="1"/>
          <p:nvPr/>
        </p:nvSpPr>
        <p:spPr>
          <a:xfrm>
            <a:off x="6309360" y="360070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8" name="Rounded Rectangle 17"/>
          <p:cNvSpPr/>
          <p:nvPr/>
        </p:nvSpPr>
        <p:spPr>
          <a:xfrm>
            <a:off x="548640" y="4148835"/>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8,650, 8,510, 8,500</a:t>
            </a:r>
          </a:p>
        </p:txBody>
      </p:sp>
      <p:sp>
        <p:nvSpPr>
          <p:cNvPr id="19" name="Rounded Rectangle 18"/>
          <p:cNvSpPr/>
          <p:nvPr/>
        </p:nvSpPr>
        <p:spPr>
          <a:xfrm>
            <a:off x="6309360" y="4148835"/>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3,680, 3,580, 3,520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Circle</a:t>
            </a:r>
            <a:r>
              <a:rPr sz="2600" b="0">
                <a:solidFill>
                  <a:srgbClr val="17213A"/>
                </a:solidFill>
                <a:latin typeface="Arial"/>
              </a:rPr>
              <a:t> the </a:t>
            </a:r>
            <a:r>
              <a:rPr sz="2600" b="1">
                <a:solidFill>
                  <a:srgbClr val="B4237A"/>
                </a:solidFill>
                <a:latin typeface="Arial"/>
              </a:rPr>
              <a:t>greatest</a:t>
            </a:r>
            <a:r>
              <a:rPr sz="2600" b="0">
                <a:solidFill>
                  <a:srgbClr val="17213A"/>
                </a:solidFill>
                <a:latin typeface="Arial"/>
              </a:rPr>
              <a:t> number. Write it.</a:t>
            </a:r>
          </a:p>
        </p:txBody>
      </p:sp>
      <p:sp>
        <p:nvSpPr>
          <p:cNvPr id="13" name="TextBox 12"/>
          <p:cNvSpPr txBox="1"/>
          <p:nvPr/>
        </p:nvSpPr>
        <p:spPr>
          <a:xfrm>
            <a:off x="54864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1,170 7,623 2,920 3,915 ________</a:t>
            </a:r>
          </a:p>
        </p:txBody>
      </p:sp>
      <p:sp>
        <p:nvSpPr>
          <p:cNvPr id="14" name="TextBox 13"/>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Circle</a:t>
            </a:r>
            <a:r>
              <a:rPr sz="2600" b="0">
                <a:solidFill>
                  <a:srgbClr val="17213A"/>
                </a:solidFill>
                <a:latin typeface="Arial"/>
              </a:rPr>
              <a:t> the </a:t>
            </a:r>
            <a:r>
              <a:rPr sz="2600" b="1">
                <a:solidFill>
                  <a:srgbClr val="B4237A"/>
                </a:solidFill>
                <a:latin typeface="Arial"/>
              </a:rPr>
              <a:t>greatest</a:t>
            </a:r>
            <a:r>
              <a:rPr sz="2600" b="0">
                <a:solidFill>
                  <a:srgbClr val="17213A"/>
                </a:solidFill>
                <a:latin typeface="Arial"/>
              </a:rPr>
              <a:t> number. Write it.</a:t>
            </a:r>
          </a:p>
        </p:txBody>
      </p:sp>
      <p:sp>
        <p:nvSpPr>
          <p:cNvPr id="15" name="TextBox 14"/>
          <p:cNvSpPr txBox="1"/>
          <p:nvPr/>
        </p:nvSpPr>
        <p:spPr>
          <a:xfrm>
            <a:off x="630936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9,912 9,263 3,975 8,769 ________</a:t>
            </a:r>
          </a:p>
        </p:txBody>
      </p:sp>
      <p:sp>
        <p:nvSpPr>
          <p:cNvPr id="16" name="Rounded Rectangle 15"/>
          <p:cNvSpPr/>
          <p:nvPr/>
        </p:nvSpPr>
        <p:spPr>
          <a:xfrm>
            <a:off x="548640" y="3646424"/>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 7,623</a:t>
            </a:r>
          </a:p>
        </p:txBody>
      </p:sp>
      <p:sp>
        <p:nvSpPr>
          <p:cNvPr id="17" name="Rounded Rectangle 16"/>
          <p:cNvSpPr/>
          <p:nvPr/>
        </p:nvSpPr>
        <p:spPr>
          <a:xfrm>
            <a:off x="6309360" y="3646424"/>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 9,912</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fade">
                                      <p:cBhvr>
                                        <p:cTn id="10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the numbers in order.</a:t>
            </a:r>
          </a:p>
        </p:txBody>
      </p:sp>
      <p:sp>
        <p:nvSpPr>
          <p:cNvPr id="13" name="TextBox 12"/>
          <p:cNvSpPr txBox="1"/>
          <p:nvPr/>
        </p:nvSpPr>
        <p:spPr>
          <a:xfrm>
            <a:off x="548640" y="2239772"/>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a)  </a:t>
            </a:r>
            <a:r>
              <a:rPr sz="1400" b="1">
                <a:solidFill>
                  <a:srgbClr val="B4237A"/>
                </a:solidFill>
                <a:latin typeface="Arial"/>
              </a:rPr>
              <a:t>smallest</a:t>
            </a:r>
            <a:r>
              <a:rPr sz="1400" b="0">
                <a:solidFill>
                  <a:srgbClr val="17213A"/>
                </a:solidFill>
                <a:latin typeface="Arial"/>
              </a:rPr>
              <a:t> first:   5,165   780   8,343   4,483   547</a:t>
            </a:r>
          </a:p>
        </p:txBody>
      </p:sp>
      <p:sp>
        <p:nvSpPr>
          <p:cNvPr id="14" name="TextBox 13"/>
          <p:cNvSpPr txBox="1"/>
          <p:nvPr/>
        </p:nvSpPr>
        <p:spPr>
          <a:xfrm>
            <a:off x="548640" y="277520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5" name="TextBox 14"/>
          <p:cNvSpPr txBox="1"/>
          <p:nvPr/>
        </p:nvSpPr>
        <p:spPr>
          <a:xfrm>
            <a:off x="6309360" y="1737360"/>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the numbers in order.</a:t>
            </a:r>
          </a:p>
        </p:txBody>
      </p:sp>
      <p:sp>
        <p:nvSpPr>
          <p:cNvPr id="16" name="TextBox 15"/>
          <p:cNvSpPr txBox="1"/>
          <p:nvPr/>
        </p:nvSpPr>
        <p:spPr>
          <a:xfrm>
            <a:off x="6309360" y="2239772"/>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a)  </a:t>
            </a:r>
            <a:r>
              <a:rPr sz="1400" b="1">
                <a:solidFill>
                  <a:srgbClr val="B4237A"/>
                </a:solidFill>
                <a:latin typeface="Arial"/>
              </a:rPr>
              <a:t>smallest</a:t>
            </a:r>
            <a:r>
              <a:rPr sz="1400" b="0">
                <a:solidFill>
                  <a:srgbClr val="17213A"/>
                </a:solidFill>
                <a:latin typeface="Arial"/>
              </a:rPr>
              <a:t> first:   5,080   6,843   898   2,703   441</a:t>
            </a:r>
          </a:p>
        </p:txBody>
      </p:sp>
      <p:sp>
        <p:nvSpPr>
          <p:cNvPr id="17" name="TextBox 16"/>
          <p:cNvSpPr txBox="1"/>
          <p:nvPr/>
        </p:nvSpPr>
        <p:spPr>
          <a:xfrm>
            <a:off x="6309360" y="277520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____________________</a:t>
            </a:r>
          </a:p>
        </p:txBody>
      </p:sp>
      <p:sp>
        <p:nvSpPr>
          <p:cNvPr id="18" name="Rounded Rectangle 17"/>
          <p:cNvSpPr/>
          <p:nvPr/>
        </p:nvSpPr>
        <p:spPr>
          <a:xfrm>
            <a:off x="548640" y="3323335"/>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547, 780, 4,483, 5,165, 8,343</a:t>
            </a:r>
          </a:p>
        </p:txBody>
      </p:sp>
      <p:sp>
        <p:nvSpPr>
          <p:cNvPr id="19" name="Rounded Rectangle 18"/>
          <p:cNvSpPr/>
          <p:nvPr/>
        </p:nvSpPr>
        <p:spPr>
          <a:xfrm>
            <a:off x="6309360" y="3323335"/>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441, 898, 2,703, 5,080, 6,843</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Teddy uses </a:t>
            </a:r>
            <a:r>
              <a:rPr sz="1500" b="1">
                <a:solidFill>
                  <a:srgbClr val="B4237A"/>
                </a:solidFill>
                <a:latin typeface="Arial"/>
              </a:rPr>
              <a:t>ten counters</a:t>
            </a:r>
            <a:r>
              <a:rPr sz="1500" b="0">
                <a:solidFill>
                  <a:srgbClr val="17213A"/>
                </a:solidFill>
                <a:latin typeface="Arial"/>
              </a:rPr>
              <a:t> to make </a:t>
            </a:r>
            <a:r>
              <a:rPr sz="1500" b="1">
                <a:solidFill>
                  <a:srgbClr val="B4237A"/>
                </a:solidFill>
                <a:latin typeface="Arial"/>
              </a:rPr>
              <a:t>3,061</a:t>
            </a:r>
            <a:r>
              <a:rPr sz="1500" b="0">
                <a:solidFill>
                  <a:srgbClr val="17213A"/>
                </a:solidFill>
                <a:latin typeface="Arial"/>
              </a:rPr>
              <a:t> on a place value chart.</a:t>
            </a:r>
          </a:p>
        </p:txBody>
      </p:sp>
      <p:sp>
        <p:nvSpPr>
          <p:cNvPr id="13" name="TextBox 12"/>
          <p:cNvSpPr txBox="1"/>
          <p:nvPr/>
        </p:nvSpPr>
        <p:spPr>
          <a:xfrm>
            <a:off x="548640" y="2305812"/>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Rearrange the counters to make a number that is </a:t>
            </a:r>
            <a:r>
              <a:rPr sz="1500" b="1">
                <a:solidFill>
                  <a:srgbClr val="B4237A"/>
                </a:solidFill>
                <a:latin typeface="Arial"/>
              </a:rPr>
              <a:t>less</a:t>
            </a:r>
            <a:r>
              <a:rPr sz="1500" b="0">
                <a:solidFill>
                  <a:srgbClr val="17213A"/>
                </a:solidFill>
                <a:latin typeface="Arial"/>
              </a:rPr>
              <a:t> than Teddy’s. Use all ten counters.</a:t>
            </a:r>
          </a:p>
        </p:txBody>
      </p:sp>
      <p:sp>
        <p:nvSpPr>
          <p:cNvPr id="14" name="TextBox 13"/>
          <p:cNvSpPr txBox="1"/>
          <p:nvPr/>
        </p:nvSpPr>
        <p:spPr>
          <a:xfrm>
            <a:off x="548640" y="2874264"/>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Rearrange the counters to make a number that is </a:t>
            </a:r>
            <a:r>
              <a:rPr sz="1500" b="1">
                <a:solidFill>
                  <a:srgbClr val="B4237A"/>
                </a:solidFill>
                <a:latin typeface="Arial"/>
              </a:rPr>
              <a:t>greater</a:t>
            </a:r>
            <a:r>
              <a:rPr sz="1500" b="0">
                <a:solidFill>
                  <a:srgbClr val="17213A"/>
                </a:solidFill>
                <a:latin typeface="Arial"/>
              </a:rPr>
              <a:t> than Teddy’s. Use all ten counters.</a:t>
            </a:r>
          </a:p>
        </p:txBody>
      </p:sp>
      <p:sp>
        <p:nvSpPr>
          <p:cNvPr id="15" name="TextBox 14"/>
          <p:cNvSpPr txBox="1"/>
          <p:nvPr/>
        </p:nvSpPr>
        <p:spPr>
          <a:xfrm>
            <a:off x="6309360" y="1737360"/>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Teddy uses </a:t>
            </a:r>
            <a:r>
              <a:rPr sz="1500" b="1">
                <a:solidFill>
                  <a:srgbClr val="B4237A"/>
                </a:solidFill>
                <a:latin typeface="Arial"/>
              </a:rPr>
              <a:t>ten counters</a:t>
            </a:r>
            <a:r>
              <a:rPr sz="1500" b="0">
                <a:solidFill>
                  <a:srgbClr val="17213A"/>
                </a:solidFill>
                <a:latin typeface="Arial"/>
              </a:rPr>
              <a:t> to make </a:t>
            </a:r>
            <a:r>
              <a:rPr sz="1500" b="1">
                <a:solidFill>
                  <a:srgbClr val="B4237A"/>
                </a:solidFill>
                <a:latin typeface="Arial"/>
              </a:rPr>
              <a:t>5,041</a:t>
            </a:r>
            <a:r>
              <a:rPr sz="1500" b="0">
                <a:solidFill>
                  <a:srgbClr val="17213A"/>
                </a:solidFill>
                <a:latin typeface="Arial"/>
              </a:rPr>
              <a:t> on a place value chart.</a:t>
            </a:r>
          </a:p>
        </p:txBody>
      </p:sp>
      <p:sp>
        <p:nvSpPr>
          <p:cNvPr id="16" name="TextBox 15"/>
          <p:cNvSpPr txBox="1"/>
          <p:nvPr/>
        </p:nvSpPr>
        <p:spPr>
          <a:xfrm>
            <a:off x="6309360" y="2305812"/>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Rearrange the counters to make a number that is </a:t>
            </a:r>
            <a:r>
              <a:rPr sz="1500" b="1">
                <a:solidFill>
                  <a:srgbClr val="B4237A"/>
                </a:solidFill>
                <a:latin typeface="Arial"/>
              </a:rPr>
              <a:t>less</a:t>
            </a:r>
            <a:r>
              <a:rPr sz="1500" b="0">
                <a:solidFill>
                  <a:srgbClr val="17213A"/>
                </a:solidFill>
                <a:latin typeface="Arial"/>
              </a:rPr>
              <a:t> than Teddy’s. Use all ten counters.</a:t>
            </a:r>
          </a:p>
        </p:txBody>
      </p:sp>
      <p:sp>
        <p:nvSpPr>
          <p:cNvPr id="17" name="TextBox 16"/>
          <p:cNvSpPr txBox="1"/>
          <p:nvPr/>
        </p:nvSpPr>
        <p:spPr>
          <a:xfrm>
            <a:off x="6309360" y="2874264"/>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Rearrange the counters to make a number that is </a:t>
            </a:r>
            <a:r>
              <a:rPr sz="1500" b="1">
                <a:solidFill>
                  <a:srgbClr val="B4237A"/>
                </a:solidFill>
                <a:latin typeface="Arial"/>
              </a:rPr>
              <a:t>greater</a:t>
            </a:r>
            <a:r>
              <a:rPr sz="1500" b="0">
                <a:solidFill>
                  <a:srgbClr val="17213A"/>
                </a:solidFill>
                <a:latin typeface="Arial"/>
              </a:rPr>
              <a:t> than Teddy’s. Use all ten counters.</a:t>
            </a:r>
          </a:p>
        </p:txBody>
      </p:sp>
      <p:pic>
        <p:nvPicPr>
          <p:cNvPr id="18" name="Picture 17" descr="A place value chart (Th, H, T, O) with counters: Th 3, H 0, T 6, O 1"/>
          <p:cNvPicPr>
            <a:picLocks noChangeAspect="1"/>
          </p:cNvPicPr>
          <p:nvPr/>
        </p:nvPicPr>
        <p:blipFill>
          <a:blip r:embed="rId9"/>
          <a:stretch>
            <a:fillRect/>
          </a:stretch>
        </p:blipFill>
        <p:spPr>
          <a:xfrm>
            <a:off x="1210830" y="3497579"/>
            <a:ext cx="3933419" cy="1464106"/>
          </a:xfrm>
          <a:prstGeom prst="rect">
            <a:avLst/>
          </a:prstGeom>
          <a:ln w="12700">
            <a:solidFill>
              <a:srgbClr val="D7DCE6"/>
            </a:solidFill>
          </a:ln>
        </p:spPr>
      </p:pic>
      <p:pic>
        <p:nvPicPr>
          <p:cNvPr id="19" name="Picture 18" descr="A place value chart (Th, H, T, O) with counters: Th 5, H 0, T 4, O 1"/>
          <p:cNvPicPr>
            <a:picLocks noChangeAspect="1"/>
          </p:cNvPicPr>
          <p:nvPr/>
        </p:nvPicPr>
        <p:blipFill>
          <a:blip r:embed="rId10"/>
          <a:stretch>
            <a:fillRect/>
          </a:stretch>
        </p:blipFill>
        <p:spPr>
          <a:xfrm>
            <a:off x="6971550" y="3497579"/>
            <a:ext cx="3933419" cy="1464106"/>
          </a:xfrm>
          <a:prstGeom prst="rect">
            <a:avLst/>
          </a:prstGeom>
          <a:ln w="12700">
            <a:solidFill>
              <a:srgbClr val="D7DCE6"/>
            </a:solidFill>
          </a:ln>
        </p:spPr>
      </p:pic>
      <p:sp>
        <p:nvSpPr>
          <p:cNvPr id="20" name="Rounded Rectangle 19"/>
          <p:cNvSpPr/>
          <p:nvPr/>
        </p:nvSpPr>
        <p:spPr>
          <a:xfrm>
            <a:off x="548640" y="5189220"/>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for example 2,062</a:t>
            </a:r>
          </a:p>
          <a:p>
            <a:pPr algn="l"/>
            <a:r>
              <a:rPr sz="1800" b="1">
                <a:solidFill>
                  <a:srgbClr val="C00000"/>
                </a:solidFill>
                <a:latin typeface="Arial"/>
              </a:rPr>
              <a:t>for example 4,051</a:t>
            </a:r>
          </a:p>
        </p:txBody>
      </p:sp>
      <p:sp>
        <p:nvSpPr>
          <p:cNvPr id="21" name="Rounded Rectangle 20"/>
          <p:cNvSpPr/>
          <p:nvPr/>
        </p:nvSpPr>
        <p:spPr>
          <a:xfrm>
            <a:off x="6309360" y="5189220"/>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for example 4,042</a:t>
            </a:r>
          </a:p>
          <a:p>
            <a:pPr algn="l"/>
            <a:r>
              <a:rPr sz="1800" b="1">
                <a:solidFill>
                  <a:srgbClr val="C00000"/>
                </a:solidFill>
                <a:latin typeface="Arial"/>
              </a:rPr>
              <a:t>for example 6,031</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141732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41732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“Dexter is comparing numbers: 849 is greater than 3,487 because 849 starts with a 8 and 3,487 starts with a 3.”</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291839"/>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Dexter </a:t>
            </a:r>
            <a:r>
              <a:rPr sz="1900" b="1">
                <a:solidFill>
                  <a:srgbClr val="B4237A"/>
                </a:solidFill>
                <a:latin typeface="Arial"/>
              </a:rPr>
              <a:t>correct</a:t>
            </a:r>
            <a:r>
              <a:rPr sz="1900" b="0">
                <a:solidFill>
                  <a:srgbClr val="17213A"/>
                </a:solidFill>
                <a:latin typeface="Arial"/>
              </a:rPr>
              <a:t>? Circle yes or no.</a:t>
            </a:r>
          </a:p>
        </p:txBody>
      </p:sp>
      <p:sp>
        <p:nvSpPr>
          <p:cNvPr id="16" name="TextBox 15"/>
          <p:cNvSpPr txBox="1"/>
          <p:nvPr/>
        </p:nvSpPr>
        <p:spPr>
          <a:xfrm>
            <a:off x="548640" y="3678682"/>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the mistake.</a:t>
            </a:r>
          </a:p>
        </p:txBody>
      </p:sp>
      <p:sp>
        <p:nvSpPr>
          <p:cNvPr id="17" name="Rounded Rectangle 16"/>
          <p:cNvSpPr/>
          <p:nvPr/>
        </p:nvSpPr>
        <p:spPr>
          <a:xfrm>
            <a:off x="7315200" y="1737360"/>
            <a:ext cx="4251960" cy="141732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141732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“Jack is comparing numbers: 579 is greater than 2,316 because 579 starts with a 5 and 2,316 starts with a 2.”</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3291839"/>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Jack </a:t>
            </a:r>
            <a:r>
              <a:rPr sz="1900" b="1">
                <a:solidFill>
                  <a:srgbClr val="B4237A"/>
                </a:solidFill>
                <a:latin typeface="Arial"/>
              </a:rPr>
              <a:t>correct</a:t>
            </a:r>
            <a:r>
              <a:rPr sz="1900" b="0">
                <a:solidFill>
                  <a:srgbClr val="17213A"/>
                </a:solidFill>
                <a:latin typeface="Arial"/>
              </a:rPr>
              <a:t>? Circle yes or no.</a:t>
            </a:r>
          </a:p>
        </p:txBody>
      </p:sp>
      <p:sp>
        <p:nvSpPr>
          <p:cNvPr id="21" name="TextBox 20"/>
          <p:cNvSpPr txBox="1"/>
          <p:nvPr/>
        </p:nvSpPr>
        <p:spPr>
          <a:xfrm>
            <a:off x="6309360" y="3678682"/>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the mistake.</a:t>
            </a:r>
          </a:p>
        </p:txBody>
      </p:sp>
      <p:sp>
        <p:nvSpPr>
          <p:cNvPr id="22" name="Rounded Rectangle 21"/>
          <p:cNvSpPr/>
          <p:nvPr/>
        </p:nvSpPr>
        <p:spPr>
          <a:xfrm>
            <a:off x="548640" y="4111244"/>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Dexter has only looked at the first digit. 3,487 has 3 thousands and 849 has 0 thousands, so 3,487 is greater.</a:t>
            </a:r>
          </a:p>
        </p:txBody>
      </p:sp>
      <p:sp>
        <p:nvSpPr>
          <p:cNvPr id="23" name="Rounded Rectangle 22"/>
          <p:cNvSpPr/>
          <p:nvPr/>
        </p:nvSpPr>
        <p:spPr>
          <a:xfrm>
            <a:off x="6309360" y="4111244"/>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Jack has only looked at the first digit. 2,316 has 2 thousands and 579 has 0 thousands, so 2,316 is greater.</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have four digit cards. I use all four cards each time.”</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is the </a:t>
            </a:r>
            <a:r>
              <a:rPr sz="1300" b="1">
                <a:solidFill>
                  <a:srgbClr val="B4237A"/>
                </a:solidFill>
                <a:latin typeface="Arial"/>
              </a:rPr>
              <a:t>largest</a:t>
            </a:r>
            <a:r>
              <a:rPr sz="1300" b="0">
                <a:solidFill>
                  <a:srgbClr val="17213A"/>
                </a:solidFill>
                <a:latin typeface="Arial"/>
              </a:rPr>
              <a:t> 4-digit number I can make? ________</a:t>
            </a:r>
          </a:p>
        </p:txBody>
      </p:sp>
      <p:sp>
        <p:nvSpPr>
          <p:cNvPr id="16" name="TextBox 15"/>
          <p:cNvSpPr txBox="1"/>
          <p:nvPr/>
        </p:nvSpPr>
        <p:spPr>
          <a:xfrm>
            <a:off x="548640" y="3651377"/>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is the </a:t>
            </a:r>
            <a:r>
              <a:rPr sz="1300" b="1">
                <a:solidFill>
                  <a:srgbClr val="B4237A"/>
                </a:solidFill>
                <a:latin typeface="Arial"/>
              </a:rPr>
              <a:t>smallest</a:t>
            </a:r>
            <a:r>
              <a:rPr sz="1300" b="0">
                <a:solidFill>
                  <a:srgbClr val="17213A"/>
                </a:solidFill>
                <a:latin typeface="Arial"/>
              </a:rPr>
              <a:t> 4-digit number I can make? ________</a:t>
            </a:r>
          </a:p>
        </p:txBody>
      </p:sp>
      <p:sp>
        <p:nvSpPr>
          <p:cNvPr id="17" name="TextBox 16"/>
          <p:cNvSpPr txBox="1"/>
          <p:nvPr/>
        </p:nvSpPr>
        <p:spPr>
          <a:xfrm>
            <a:off x="548640" y="4153789"/>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How much </a:t>
            </a:r>
            <a:r>
              <a:rPr sz="1300" b="1">
                <a:solidFill>
                  <a:srgbClr val="B4237A"/>
                </a:solidFill>
                <a:latin typeface="Arial"/>
              </a:rPr>
              <a:t>greater</a:t>
            </a:r>
            <a:r>
              <a:rPr sz="1300" b="0">
                <a:solidFill>
                  <a:srgbClr val="17213A"/>
                </a:solidFill>
                <a:latin typeface="Arial"/>
              </a:rPr>
              <a:t> is the largest than the smallest? ________</a:t>
            </a:r>
          </a:p>
        </p:txBody>
      </p:sp>
      <p:sp>
        <p:nvSpPr>
          <p:cNvPr id="18" name="Rounded Rectangle 17"/>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have four digit cards. I use all four cards each time.”</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148964"/>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is the </a:t>
            </a:r>
            <a:r>
              <a:rPr sz="1300" b="1">
                <a:solidFill>
                  <a:srgbClr val="B4237A"/>
                </a:solidFill>
                <a:latin typeface="Arial"/>
              </a:rPr>
              <a:t>largest</a:t>
            </a:r>
            <a:r>
              <a:rPr sz="1300" b="0">
                <a:solidFill>
                  <a:srgbClr val="17213A"/>
                </a:solidFill>
                <a:latin typeface="Arial"/>
              </a:rPr>
              <a:t> 4-digit number I can make? ________</a:t>
            </a:r>
          </a:p>
        </p:txBody>
      </p:sp>
      <p:sp>
        <p:nvSpPr>
          <p:cNvPr id="22" name="TextBox 21"/>
          <p:cNvSpPr txBox="1"/>
          <p:nvPr/>
        </p:nvSpPr>
        <p:spPr>
          <a:xfrm>
            <a:off x="6309360" y="3651377"/>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is the </a:t>
            </a:r>
            <a:r>
              <a:rPr sz="1300" b="1">
                <a:solidFill>
                  <a:srgbClr val="B4237A"/>
                </a:solidFill>
                <a:latin typeface="Arial"/>
              </a:rPr>
              <a:t>smallest</a:t>
            </a:r>
            <a:r>
              <a:rPr sz="1300" b="0">
                <a:solidFill>
                  <a:srgbClr val="17213A"/>
                </a:solidFill>
                <a:latin typeface="Arial"/>
              </a:rPr>
              <a:t> 4-digit number I can make? ________</a:t>
            </a:r>
          </a:p>
        </p:txBody>
      </p:sp>
      <p:sp>
        <p:nvSpPr>
          <p:cNvPr id="23" name="TextBox 22"/>
          <p:cNvSpPr txBox="1"/>
          <p:nvPr/>
        </p:nvSpPr>
        <p:spPr>
          <a:xfrm>
            <a:off x="6309360" y="4153789"/>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How much </a:t>
            </a:r>
            <a:r>
              <a:rPr sz="1300" b="1">
                <a:solidFill>
                  <a:srgbClr val="B4237A"/>
                </a:solidFill>
                <a:latin typeface="Arial"/>
              </a:rPr>
              <a:t>greater</a:t>
            </a:r>
            <a:r>
              <a:rPr sz="1300" b="0">
                <a:solidFill>
                  <a:srgbClr val="17213A"/>
                </a:solidFill>
                <a:latin typeface="Arial"/>
              </a:rPr>
              <a:t> is the largest than the smallest? ________</a:t>
            </a:r>
          </a:p>
        </p:txBody>
      </p:sp>
      <p:pic>
        <p:nvPicPr>
          <p:cNvPr id="24" name="Picture 23" descr="Digit cards: 0, 6, 8, 3"/>
          <p:cNvPicPr>
            <a:picLocks noChangeAspect="1"/>
          </p:cNvPicPr>
          <p:nvPr/>
        </p:nvPicPr>
        <p:blipFill>
          <a:blip r:embed="rId10"/>
          <a:stretch>
            <a:fillRect/>
          </a:stretch>
        </p:blipFill>
        <p:spPr>
          <a:xfrm>
            <a:off x="2028008" y="4711064"/>
            <a:ext cx="2299062" cy="730591"/>
          </a:xfrm>
          <a:prstGeom prst="rect">
            <a:avLst/>
          </a:prstGeom>
          <a:ln w="12700">
            <a:solidFill>
              <a:srgbClr val="D7DCE6"/>
            </a:solidFill>
          </a:ln>
        </p:spPr>
      </p:pic>
      <p:pic>
        <p:nvPicPr>
          <p:cNvPr id="25" name="Picture 24" descr="Digit cards: 4, 1, 7, 0"/>
          <p:cNvPicPr>
            <a:picLocks noChangeAspect="1"/>
          </p:cNvPicPr>
          <p:nvPr/>
        </p:nvPicPr>
        <p:blipFill>
          <a:blip r:embed="rId11"/>
          <a:stretch>
            <a:fillRect/>
          </a:stretch>
        </p:blipFill>
        <p:spPr>
          <a:xfrm>
            <a:off x="7788728" y="4711064"/>
            <a:ext cx="2299062" cy="730591"/>
          </a:xfrm>
          <a:prstGeom prst="rect">
            <a:avLst/>
          </a:prstGeom>
          <a:ln w="12700">
            <a:solidFill>
              <a:srgbClr val="D7DCE6"/>
            </a:solidFill>
          </a:ln>
        </p:spPr>
      </p:pic>
      <p:sp>
        <p:nvSpPr>
          <p:cNvPr id="26" name="Rounded Rectangle 25"/>
          <p:cNvSpPr/>
          <p:nvPr/>
        </p:nvSpPr>
        <p:spPr>
          <a:xfrm>
            <a:off x="54864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a) 8,630</a:t>
            </a:r>
          </a:p>
          <a:p>
            <a:pPr algn="l"/>
            <a:r>
              <a:rPr sz="1200" b="1">
                <a:solidFill>
                  <a:srgbClr val="C00000"/>
                </a:solidFill>
                <a:latin typeface="Arial"/>
              </a:rPr>
              <a:t>b) 3,068</a:t>
            </a:r>
          </a:p>
          <a:p>
            <a:pPr algn="l"/>
            <a:r>
              <a:rPr sz="1200" b="1">
                <a:solidFill>
                  <a:srgbClr val="C00000"/>
                </a:solidFill>
                <a:latin typeface="Arial"/>
              </a:rPr>
              <a:t>c) 5,562</a:t>
            </a:r>
          </a:p>
        </p:txBody>
      </p:sp>
      <p:sp>
        <p:nvSpPr>
          <p:cNvPr id="27" name="Rounded Rectangle 26"/>
          <p:cNvSpPr/>
          <p:nvPr/>
        </p:nvSpPr>
        <p:spPr>
          <a:xfrm>
            <a:off x="630936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a) 7,410</a:t>
            </a:r>
          </a:p>
          <a:p>
            <a:pPr algn="l"/>
            <a:r>
              <a:rPr sz="1200" b="1">
                <a:solidFill>
                  <a:srgbClr val="C00000"/>
                </a:solidFill>
                <a:latin typeface="Arial"/>
              </a:rPr>
              <a:t>b) 1,047</a:t>
            </a:r>
          </a:p>
          <a:p>
            <a:pPr algn="l"/>
            <a:r>
              <a:rPr sz="1200" b="1">
                <a:solidFill>
                  <a:srgbClr val="C00000"/>
                </a:solidFill>
                <a:latin typeface="Arial"/>
              </a:rPr>
              <a:t>c) 6,363</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put these five numbers in order, starting with the smallest.”</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304292"/>
          </a:xfrm>
          <a:prstGeom prst="rect">
            <a:avLst/>
          </a:prstGeom>
          <a:noFill/>
        </p:spPr>
        <p:txBody>
          <a:bodyPr wrap="square" anchor="t" lIns="54864" rIns="54864" tIns="27432" bIns="27432">
            <a:spAutoFit/>
          </a:bodyPr>
          <a:lstStyle/>
          <a:p>
            <a:pPr algn="l">
              <a:lnSpc>
                <a:spcPct val="112000"/>
              </a:lnSpc>
            </a:pPr>
            <a:r>
              <a:rPr sz="1400" b="1">
                <a:solidFill>
                  <a:srgbClr val="B4237A"/>
                </a:solidFill>
                <a:latin typeface="Arial"/>
              </a:rPr>
              <a:t>230   3,194   2,696   6,997   9,513</a:t>
            </a:r>
          </a:p>
        </p:txBody>
      </p:sp>
      <p:sp>
        <p:nvSpPr>
          <p:cNvPr id="16" name="TextBox 15"/>
          <p:cNvSpPr txBox="1"/>
          <p:nvPr/>
        </p:nvSpPr>
        <p:spPr>
          <a:xfrm>
            <a:off x="548640" y="345325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Is Tiara </a:t>
            </a:r>
            <a:r>
              <a:rPr sz="1300" b="1">
                <a:solidFill>
                  <a:srgbClr val="B4237A"/>
                </a:solidFill>
                <a:latin typeface="Arial"/>
              </a:rPr>
              <a:t>correct</a:t>
            </a:r>
            <a:r>
              <a:rPr sz="1300" b="0">
                <a:solidFill>
                  <a:srgbClr val="17213A"/>
                </a:solidFill>
                <a:latin typeface="Arial"/>
              </a:rPr>
              <a:t>? Circle yes or no.</a:t>
            </a:r>
          </a:p>
        </p:txBody>
      </p:sp>
      <p:sp>
        <p:nvSpPr>
          <p:cNvPr id="17" name="TextBox 16"/>
          <p:cNvSpPr txBox="1"/>
          <p:nvPr/>
        </p:nvSpPr>
        <p:spPr>
          <a:xfrm>
            <a:off x="548640" y="3741038"/>
            <a:ext cx="5257800" cy="287782"/>
          </a:xfrm>
          <a:prstGeom prst="rect">
            <a:avLst/>
          </a:prstGeom>
          <a:noFill/>
        </p:spPr>
        <p:txBody>
          <a:bodyPr wrap="square" anchor="t" lIns="54864" rIns="54864" tIns="27432" bIns="27432">
            <a:spAutoFit/>
          </a:bodyPr>
          <a:lstStyle/>
          <a:p>
            <a:pPr algn="l">
              <a:lnSpc>
                <a:spcPct val="112000"/>
              </a:lnSpc>
            </a:pPr>
            <a:r>
              <a:rPr sz="1300" b="1">
                <a:solidFill>
                  <a:srgbClr val="B4237A"/>
                </a:solidFill>
                <a:latin typeface="Arial"/>
              </a:rPr>
              <a:t>Explain</a:t>
            </a:r>
            <a:r>
              <a:rPr sz="1300" b="0">
                <a:solidFill>
                  <a:srgbClr val="17213A"/>
                </a:solidFill>
                <a:latin typeface="Arial"/>
              </a:rPr>
              <a:t> how you know.</a:t>
            </a:r>
          </a:p>
        </p:txBody>
      </p:sp>
      <p:sp>
        <p:nvSpPr>
          <p:cNvPr id="18" name="Rounded Rectangle 17"/>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put these five numbers in order, starting with the smallest.”</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148964"/>
            <a:ext cx="5257800" cy="304292"/>
          </a:xfrm>
          <a:prstGeom prst="rect">
            <a:avLst/>
          </a:prstGeom>
          <a:noFill/>
        </p:spPr>
        <p:txBody>
          <a:bodyPr wrap="square" anchor="t" lIns="54864" rIns="54864" tIns="27432" bIns="27432">
            <a:spAutoFit/>
          </a:bodyPr>
          <a:lstStyle/>
          <a:p>
            <a:pPr algn="l">
              <a:lnSpc>
                <a:spcPct val="112000"/>
              </a:lnSpc>
            </a:pPr>
            <a:r>
              <a:rPr sz="1400" b="1">
                <a:solidFill>
                  <a:srgbClr val="B4237A"/>
                </a:solidFill>
                <a:latin typeface="Arial"/>
              </a:rPr>
              <a:t>110   1,470   7,062   5,942   8,788</a:t>
            </a:r>
          </a:p>
        </p:txBody>
      </p:sp>
      <p:sp>
        <p:nvSpPr>
          <p:cNvPr id="22" name="TextBox 21"/>
          <p:cNvSpPr txBox="1"/>
          <p:nvPr/>
        </p:nvSpPr>
        <p:spPr>
          <a:xfrm>
            <a:off x="6309360" y="345325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Is Tiara </a:t>
            </a:r>
            <a:r>
              <a:rPr sz="1300" b="1">
                <a:solidFill>
                  <a:srgbClr val="B4237A"/>
                </a:solidFill>
                <a:latin typeface="Arial"/>
              </a:rPr>
              <a:t>correct</a:t>
            </a:r>
            <a:r>
              <a:rPr sz="1300" b="0">
                <a:solidFill>
                  <a:srgbClr val="17213A"/>
                </a:solidFill>
                <a:latin typeface="Arial"/>
              </a:rPr>
              <a:t>? Circle yes or no.</a:t>
            </a:r>
          </a:p>
        </p:txBody>
      </p:sp>
      <p:sp>
        <p:nvSpPr>
          <p:cNvPr id="23" name="TextBox 22"/>
          <p:cNvSpPr txBox="1"/>
          <p:nvPr/>
        </p:nvSpPr>
        <p:spPr>
          <a:xfrm>
            <a:off x="6309360" y="3741038"/>
            <a:ext cx="5257800" cy="287782"/>
          </a:xfrm>
          <a:prstGeom prst="rect">
            <a:avLst/>
          </a:prstGeom>
          <a:noFill/>
        </p:spPr>
        <p:txBody>
          <a:bodyPr wrap="square" anchor="t" lIns="54864" rIns="54864" tIns="27432" bIns="27432">
            <a:spAutoFit/>
          </a:bodyPr>
          <a:lstStyle/>
          <a:p>
            <a:pPr algn="l">
              <a:lnSpc>
                <a:spcPct val="112000"/>
              </a:lnSpc>
            </a:pPr>
            <a:r>
              <a:rPr sz="1300" b="1">
                <a:solidFill>
                  <a:srgbClr val="B4237A"/>
                </a:solidFill>
                <a:latin typeface="Arial"/>
              </a:rPr>
              <a:t>Explain</a:t>
            </a:r>
            <a:r>
              <a:rPr sz="1300" b="0">
                <a:solidFill>
                  <a:srgbClr val="17213A"/>
                </a:solidFill>
                <a:latin typeface="Arial"/>
              </a:rPr>
              <a:t> how you know.</a:t>
            </a:r>
          </a:p>
        </p:txBody>
      </p:sp>
      <p:sp>
        <p:nvSpPr>
          <p:cNvPr id="24" name="Rounded Rectangle 23"/>
          <p:cNvSpPr/>
          <p:nvPr/>
        </p:nvSpPr>
        <p:spPr>
          <a:xfrm>
            <a:off x="548640" y="4074541"/>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3,194 is bigger than 2,696, so it should come after it. The numbers should be: 230, 2,696, 3,194, 6,997, 9,513.</a:t>
            </a:r>
          </a:p>
        </p:txBody>
      </p:sp>
      <p:sp>
        <p:nvSpPr>
          <p:cNvPr id="25" name="Rounded Rectangle 24"/>
          <p:cNvSpPr/>
          <p:nvPr/>
        </p:nvSpPr>
        <p:spPr>
          <a:xfrm>
            <a:off x="6309360" y="4074541"/>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7,062 is bigger than 5,942, so it should come after it. The numbers should be: 110, 1,470, 5,942, 7,062, 8,788.</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TextBox 11"/>
          <p:cNvSpPr txBox="1"/>
          <p:nvPr/>
        </p:nvSpPr>
        <p:spPr>
          <a:xfrm>
            <a:off x="54864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These numbers are all close to </a:t>
            </a:r>
            <a:r>
              <a:rPr sz="1900" b="1">
                <a:solidFill>
                  <a:srgbClr val="B4237A"/>
                </a:solidFill>
                <a:latin typeface="Arial"/>
              </a:rPr>
              <a:t>2,000</a:t>
            </a:r>
            <a:r>
              <a:rPr sz="1900" b="0">
                <a:solidFill>
                  <a:srgbClr val="17213A"/>
                </a:solidFill>
                <a:latin typeface="Arial"/>
              </a:rPr>
              <a:t>. Write them in order.</a:t>
            </a:r>
          </a:p>
        </p:txBody>
      </p:sp>
      <p:sp>
        <p:nvSpPr>
          <p:cNvPr id="13" name="TextBox 12"/>
          <p:cNvSpPr txBox="1"/>
          <p:nvPr/>
        </p:nvSpPr>
        <p:spPr>
          <a:xfrm>
            <a:off x="548640" y="2437892"/>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a)  </a:t>
            </a:r>
            <a:r>
              <a:rPr sz="1400" b="1">
                <a:solidFill>
                  <a:srgbClr val="B4237A"/>
                </a:solidFill>
                <a:latin typeface="Arial"/>
              </a:rPr>
              <a:t>smallest</a:t>
            </a:r>
            <a:r>
              <a:rPr sz="1400" b="0">
                <a:solidFill>
                  <a:srgbClr val="17213A"/>
                </a:solidFill>
                <a:latin typeface="Arial"/>
              </a:rPr>
              <a:t> first:   1,990   1,999   2,010   2,001</a:t>
            </a:r>
          </a:p>
        </p:txBody>
      </p:sp>
      <p:sp>
        <p:nvSpPr>
          <p:cNvPr id="14" name="TextBox 13"/>
          <p:cNvSpPr txBox="1"/>
          <p:nvPr/>
        </p:nvSpPr>
        <p:spPr>
          <a:xfrm>
            <a:off x="548640" y="297332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____________________</a:t>
            </a:r>
          </a:p>
        </p:txBody>
      </p:sp>
      <p:sp>
        <p:nvSpPr>
          <p:cNvPr id="15" name="TextBox 14"/>
          <p:cNvSpPr txBox="1"/>
          <p:nvPr/>
        </p:nvSpPr>
        <p:spPr>
          <a:xfrm>
            <a:off x="548640" y="3360166"/>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b)  </a:t>
            </a:r>
            <a:r>
              <a:rPr sz="1400" b="1">
                <a:solidFill>
                  <a:srgbClr val="B4237A"/>
                </a:solidFill>
                <a:latin typeface="Arial"/>
              </a:rPr>
              <a:t>largest</a:t>
            </a:r>
            <a:r>
              <a:rPr sz="1400" b="0">
                <a:solidFill>
                  <a:srgbClr val="17213A"/>
                </a:solidFill>
                <a:latin typeface="Arial"/>
              </a:rPr>
              <a:t> first:   2,009   2,100   1,991   1,900</a:t>
            </a:r>
          </a:p>
        </p:txBody>
      </p:sp>
      <p:sp>
        <p:nvSpPr>
          <p:cNvPr id="16" name="TextBox 15"/>
          <p:cNvSpPr txBox="1"/>
          <p:nvPr/>
        </p:nvSpPr>
        <p:spPr>
          <a:xfrm>
            <a:off x="548640" y="389559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____________________</a:t>
            </a:r>
          </a:p>
        </p:txBody>
      </p:sp>
      <p:sp>
        <p:nvSpPr>
          <p:cNvPr id="17" name="TextBox 16"/>
          <p:cNvSpPr txBox="1"/>
          <p:nvPr/>
        </p:nvSpPr>
        <p:spPr>
          <a:xfrm>
            <a:off x="630936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These numbers are all close to </a:t>
            </a:r>
            <a:r>
              <a:rPr sz="1900" b="1">
                <a:solidFill>
                  <a:srgbClr val="B4237A"/>
                </a:solidFill>
                <a:latin typeface="Arial"/>
              </a:rPr>
              <a:t>6,000</a:t>
            </a:r>
            <a:r>
              <a:rPr sz="1900" b="0">
                <a:solidFill>
                  <a:srgbClr val="17213A"/>
                </a:solidFill>
                <a:latin typeface="Arial"/>
              </a:rPr>
              <a:t>. Write them in order.</a:t>
            </a:r>
          </a:p>
        </p:txBody>
      </p:sp>
      <p:sp>
        <p:nvSpPr>
          <p:cNvPr id="18" name="TextBox 17"/>
          <p:cNvSpPr txBox="1"/>
          <p:nvPr/>
        </p:nvSpPr>
        <p:spPr>
          <a:xfrm>
            <a:off x="6309360" y="2437892"/>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a)  </a:t>
            </a:r>
            <a:r>
              <a:rPr sz="1400" b="1">
                <a:solidFill>
                  <a:srgbClr val="B4237A"/>
                </a:solidFill>
                <a:latin typeface="Arial"/>
              </a:rPr>
              <a:t>smallest</a:t>
            </a:r>
            <a:r>
              <a:rPr sz="1400" b="0">
                <a:solidFill>
                  <a:srgbClr val="17213A"/>
                </a:solidFill>
                <a:latin typeface="Arial"/>
              </a:rPr>
              <a:t> first:   5,999   6,010   6,001   5,990</a:t>
            </a:r>
          </a:p>
        </p:txBody>
      </p:sp>
      <p:sp>
        <p:nvSpPr>
          <p:cNvPr id="19" name="TextBox 18"/>
          <p:cNvSpPr txBox="1"/>
          <p:nvPr/>
        </p:nvSpPr>
        <p:spPr>
          <a:xfrm>
            <a:off x="6309360" y="297332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____________________</a:t>
            </a:r>
          </a:p>
        </p:txBody>
      </p:sp>
      <p:sp>
        <p:nvSpPr>
          <p:cNvPr id="20" name="TextBox 19"/>
          <p:cNvSpPr txBox="1"/>
          <p:nvPr/>
        </p:nvSpPr>
        <p:spPr>
          <a:xfrm>
            <a:off x="6309360" y="3360166"/>
            <a:ext cx="5257800" cy="535432"/>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b)  </a:t>
            </a:r>
            <a:r>
              <a:rPr sz="1400" b="1">
                <a:solidFill>
                  <a:srgbClr val="B4237A"/>
                </a:solidFill>
                <a:latin typeface="Arial"/>
              </a:rPr>
              <a:t>largest</a:t>
            </a:r>
            <a:r>
              <a:rPr sz="1400" b="0">
                <a:solidFill>
                  <a:srgbClr val="17213A"/>
                </a:solidFill>
                <a:latin typeface="Arial"/>
              </a:rPr>
              <a:t> first:   5,900   6,009   5,991   6,100</a:t>
            </a:r>
          </a:p>
        </p:txBody>
      </p:sp>
      <p:sp>
        <p:nvSpPr>
          <p:cNvPr id="21" name="TextBox 20"/>
          <p:cNvSpPr txBox="1"/>
          <p:nvPr/>
        </p:nvSpPr>
        <p:spPr>
          <a:xfrm>
            <a:off x="6309360" y="3895598"/>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____________________</a:t>
            </a:r>
          </a:p>
        </p:txBody>
      </p:sp>
      <p:sp>
        <p:nvSpPr>
          <p:cNvPr id="22" name="Rounded Rectangle 21"/>
          <p:cNvSpPr/>
          <p:nvPr/>
        </p:nvSpPr>
        <p:spPr>
          <a:xfrm>
            <a:off x="548640" y="4328160"/>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1,990, 1,999, 2,001, 2,010</a:t>
            </a:r>
          </a:p>
          <a:p>
            <a:pPr algn="l"/>
            <a:r>
              <a:rPr sz="2000" b="1">
                <a:solidFill>
                  <a:srgbClr val="C00000"/>
                </a:solidFill>
                <a:latin typeface="Arial"/>
              </a:rPr>
              <a:t>2,100, 2,009, 1,991, 1,900</a:t>
            </a:r>
          </a:p>
        </p:txBody>
      </p:sp>
      <p:sp>
        <p:nvSpPr>
          <p:cNvPr id="23" name="Rounded Rectangle 22"/>
          <p:cNvSpPr/>
          <p:nvPr/>
        </p:nvSpPr>
        <p:spPr>
          <a:xfrm>
            <a:off x="6309360" y="4328160"/>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5,990, 5,999, 6,001, 6,010</a:t>
            </a:r>
          </a:p>
          <a:p>
            <a:pPr algn="l"/>
            <a:r>
              <a:rPr sz="2000" b="1">
                <a:solidFill>
                  <a:srgbClr val="C00000"/>
                </a:solidFill>
                <a:latin typeface="Arial"/>
              </a:rPr>
              <a:t>6,100, 6,009, 5,991, 5,900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12</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12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3108960" cy="1874519"/>
          </a:xfrm>
          <a:prstGeom prst="rect">
            <a:avLst/>
          </a:prstGeom>
          <a:noFill/>
        </p:spPr>
        <p:txBody>
          <a:bodyPr wrap="square" anchor="t" lIns="54864" rIns="54864" tIns="27432" bIns="27432">
            <a:spAutoFit/>
          </a:bodyPr>
          <a:lstStyle/>
          <a:p>
            <a:pPr algn="l">
              <a:lnSpc>
                <a:spcPct val="112000"/>
              </a:lnSpc>
            </a:pPr>
            <a:r>
              <a:rPr sz="1800" b="0">
                <a:solidFill>
                  <a:srgbClr val="17213A"/>
                </a:solidFill>
                <a:latin typeface="Arial"/>
              </a:rPr>
              <a:t>Use </a:t>
            </a:r>
            <a:r>
              <a:rPr sz="1800" b="1">
                <a:solidFill>
                  <a:srgbClr val="B4237A"/>
                </a:solidFill>
                <a:latin typeface="Arial"/>
              </a:rPr>
              <a:t>five counters</a:t>
            </a:r>
            <a:r>
              <a:rPr sz="1800" b="0">
                <a:solidFill>
                  <a:srgbClr val="17213A"/>
                </a:solidFill>
                <a:latin typeface="Arial"/>
              </a:rPr>
              <a:t> to make </a:t>
            </a:r>
            <a:r>
              <a:rPr sz="1800" b="1">
                <a:solidFill>
                  <a:srgbClr val="B4237A"/>
                </a:solidFill>
                <a:latin typeface="Arial"/>
              </a:rPr>
              <a:t>four different numbers</a:t>
            </a:r>
            <a:r>
              <a:rPr sz="1800" b="0">
                <a:solidFill>
                  <a:srgbClr val="17213A"/>
                </a:solidFill>
                <a:latin typeface="Arial"/>
              </a:rPr>
              <a:t> in a place value chart. Write your numbers in order, </a:t>
            </a:r>
            <a:r>
              <a:rPr sz="1800" b="1">
                <a:solidFill>
                  <a:srgbClr val="B4237A"/>
                </a:solidFill>
                <a:latin typeface="Arial"/>
              </a:rPr>
              <a:t>smallest</a:t>
            </a:r>
            <a:r>
              <a:rPr sz="1800" b="0">
                <a:solidFill>
                  <a:srgbClr val="17213A"/>
                </a:solidFill>
                <a:latin typeface="Arial"/>
              </a:rPr>
              <a:t> first.</a:t>
            </a:r>
          </a:p>
        </p:txBody>
      </p:sp>
      <p:pic>
        <p:nvPicPr>
          <p:cNvPr id="12" name="Picture 11" descr="A place value chart (Th, H, T, O) with empty, to write in"/>
          <p:cNvPicPr>
            <a:picLocks noChangeAspect="1"/>
          </p:cNvPicPr>
          <p:nvPr/>
        </p:nvPicPr>
        <p:blipFill>
          <a:blip r:embed="rId7"/>
          <a:stretch>
            <a:fillRect/>
          </a:stretch>
        </p:blipFill>
        <p:spPr>
          <a:xfrm>
            <a:off x="9281160" y="2240280"/>
            <a:ext cx="2194560" cy="897331"/>
          </a:xfrm>
          <a:prstGeom prst="rect">
            <a:avLst/>
          </a:prstGeom>
          <a:ln w="12700">
            <a:solidFill>
              <a:srgbClr val="D7DCE6"/>
            </a:solidFill>
          </a:ln>
        </p:spPr>
      </p:pic>
      <p:sp>
        <p:nvSpPr>
          <p:cNvPr id="13" name="Rounded Rectangle 12"/>
          <p:cNvSpPr/>
          <p:nvPr/>
        </p:nvSpPr>
        <p:spPr>
          <a:xfrm>
            <a:off x="6035040" y="4206240"/>
            <a:ext cx="5577840" cy="10515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600" b="1">
                <a:solidFill>
                  <a:srgbClr val="C00000"/>
                </a:solidFill>
                <a:latin typeface="Arial"/>
              </a:rPr>
              <a:t>Any four different numbers whose digits add up to 5, for example 1,013, 2,003, 3,101, 4,001</a:t>
            </a:r>
          </a:p>
        </p:txBody>
      </p:sp>
      <p:pic>
        <p:nvPicPr>
          <p:cNvPr id="14" name="Picture 13" descr="01230816a843640_teacher.png"/>
          <p:cNvPicPr>
            <a:picLocks noChangeAspect="1"/>
          </p:cNvPicPr>
          <p:nvPr/>
        </p:nvPicPr>
        <p:blipFill>
          <a:blip r:embed="rId8"/>
          <a:stretch>
            <a:fillRect/>
          </a:stretch>
        </p:blipFill>
        <p:spPr>
          <a:xfrm>
            <a:off x="640080" y="5369548"/>
            <a:ext cx="965606" cy="985531"/>
          </a:xfrm>
          <a:prstGeom prst="rect">
            <a:avLst/>
          </a:prstGeom>
        </p:spPr>
      </p:pic>
      <p:pic>
        <p:nvPicPr>
          <p:cNvPr id="15" name="Picture 14" descr="b9d4aa0cabc8640_cheer.png"/>
          <p:cNvPicPr>
            <a:picLocks noChangeAspect="1"/>
          </p:cNvPicPr>
          <p:nvPr/>
        </p:nvPicPr>
        <p:blipFill>
          <a:blip r:embed="rId9"/>
          <a:stretch>
            <a:fillRect/>
          </a:stretch>
        </p:blipFill>
        <p:spPr>
          <a:xfrm>
            <a:off x="2377440" y="5179763"/>
            <a:ext cx="965606" cy="1175316"/>
          </a:xfrm>
          <a:prstGeom prst="rect">
            <a:avLst/>
          </a:prstGeom>
        </p:spPr>
      </p:pic>
      <p:pic>
        <p:nvPicPr>
          <p:cNvPr id="16" name="Picture 15" descr="511143482526640_idea.png"/>
          <p:cNvPicPr>
            <a:picLocks noChangeAspect="1"/>
          </p:cNvPicPr>
          <p:nvPr/>
        </p:nvPicPr>
        <p:blipFill>
          <a:blip r:embed="rId10"/>
          <a:stretch>
            <a:fillRect/>
          </a:stretch>
        </p:blipFill>
        <p:spPr>
          <a:xfrm>
            <a:off x="4297680" y="5348783"/>
            <a:ext cx="965606" cy="1006296"/>
          </a:xfrm>
          <a:prstGeom prst="rect">
            <a:avLst/>
          </a:prstGeom>
        </p:spPr>
      </p:pic>
      <p:pic>
        <p:nvPicPr>
          <p:cNvPr id="17" name="Picture 16" descr="0d0600613f90640_writing.png"/>
          <p:cNvPicPr>
            <a:picLocks noChangeAspect="1"/>
          </p:cNvPicPr>
          <p:nvPr/>
        </p:nvPicPr>
        <p:blipFill>
          <a:blip r:embed="rId11"/>
          <a:stretch>
            <a:fillRect/>
          </a:stretch>
        </p:blipFill>
        <p:spPr>
          <a:xfrm>
            <a:off x="6400800" y="5365998"/>
            <a:ext cx="965606" cy="989081"/>
          </a:xfrm>
          <a:prstGeom prst="rect">
            <a:avLst/>
          </a:prstGeom>
        </p:spPr>
      </p:pic>
      <p:pic>
        <p:nvPicPr>
          <p:cNvPr id="18" name="Picture 17" descr="d0c21b00b584640_trophy.png"/>
          <p:cNvPicPr>
            <a:picLocks noChangeAspect="1"/>
          </p:cNvPicPr>
          <p:nvPr/>
        </p:nvPicPr>
        <p:blipFill>
          <a:blip r:embed="rId12"/>
          <a:stretch>
            <a:fillRect/>
          </a:stretch>
        </p:blipFill>
        <p:spPr>
          <a:xfrm>
            <a:off x="8321040" y="5348783"/>
            <a:ext cx="965606" cy="1006296"/>
          </a:xfrm>
          <a:prstGeom prst="rect">
            <a:avLst/>
          </a:prstGeom>
        </p:spPr>
      </p:pic>
      <p:pic>
        <p:nvPicPr>
          <p:cNvPr id="19" name="Picture 18" descr="d1a2481504b9640_stopwatch.png"/>
          <p:cNvPicPr>
            <a:picLocks noChangeAspect="1"/>
          </p:cNvPicPr>
          <p:nvPr/>
        </p:nvPicPr>
        <p:blipFill>
          <a:blip r:embed="rId13"/>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4"/>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5"/>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6"/>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7"/>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8"/>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9"/>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fade">
                                      <p:cBhvr>
                                        <p:cTn id="1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