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(Partition numbers to 1000).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500, 600, 800.  You do: 100, 200, 900.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A.  You do: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170.  You do: 110.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c.  You do: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Arrow A points to 400 and arrow B points to 200. The lines have different scales: line A ends at 1,000 and line B ends at 500..  You do: No | Arrow A points to 300 and arrow B points to 150. The lines have different scales: line A ends at 1,000 and line B ends at 500..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375, 625, 750.  You do: 125, 375, 750.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150, 250, 450.  You do: 250, 350, 550.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125 | b) 875.  You do: a) 200 | b) 600.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3 worksheet from the website (scaffolded or not scaffolded). Click the 20 minute timer to start it. Pupils who finish try the challenge: click to show its answer. The Bobas bounce on their own while the slide is showing. Challenge answers: Boba divided the end number. The line does not start at 0, so each step is (700 − 200) ÷ 5 = 100. | b) 600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23.png"/><Relationship Id="rId9" Type="http://schemas.openxmlformats.org/officeDocument/2006/relationships/image" Target="../media/image11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28.png"/><Relationship Id="rId9" Type="http://schemas.openxmlformats.org/officeDocument/2006/relationships/image" Target="../media/image11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5.png"/><Relationship Id="rId9" Type="http://schemas.openxmlformats.org/officeDocument/2006/relationships/image" Target="../media/image12.png"/><Relationship Id="rId10" Type="http://schemas.openxmlformats.org/officeDocument/2006/relationships/image" Target="../media/image38.png"/><Relationship Id="rId11" Type="http://schemas.openxmlformats.org/officeDocument/2006/relationships/image" Target="../media/image8.png"/><Relationship Id="rId12" Type="http://schemas.openxmlformats.org/officeDocument/2006/relationships/image" Target="../media/image39.png"/><Relationship Id="rId1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Place value · Step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Number line to 1000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1a2481504b9640_stopwat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9d7b100d22bb640_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1d31c2d636db640_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Partition numbers to 1000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Complete the number sentence.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861 = 800 + _____ + 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60 and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2.  Complete the number sentence. One of the places is </a:t>
            </a:r>
            <a:r>
              <a:rPr sz="2000" b="1">
                <a:solidFill>
                  <a:srgbClr val="B4237A"/>
                </a:solidFill>
                <a:latin typeface="Arial"/>
              </a:rPr>
              <a:t>empty</a:t>
            </a:r>
            <a:r>
              <a:rPr sz="2000" b="0">
                <a:solidFill>
                  <a:srgbClr val="17213A"/>
                </a:solidFill>
                <a:latin typeface="Arial"/>
              </a:rPr>
              <a:t>, so there are only two parts.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406 = _____ + 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400 and 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3.  Fill in the </a:t>
            </a:r>
            <a:r>
              <a:rPr sz="1600" b="1">
                <a:solidFill>
                  <a:srgbClr val="B4237A"/>
                </a:solidFill>
                <a:latin typeface="Arial"/>
              </a:rPr>
              <a:t>missing</a:t>
            </a:r>
            <a:r>
              <a:rPr sz="1600" b="0">
                <a:solidFill>
                  <a:srgbClr val="17213A"/>
                </a:solidFill>
                <a:latin typeface="Arial"/>
              </a:rPr>
              <a:t> part of each number sentence.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136 = _____ + 30 + 6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998 = 900 + 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126 = 100 + _____ + 6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100   b) 98   c) 20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4.  Complete the sentences about </a:t>
            </a:r>
            <a:r>
              <a:rPr sz="1600" b="1">
                <a:solidFill>
                  <a:srgbClr val="B4237A"/>
                </a:solidFill>
                <a:latin typeface="Arial"/>
              </a:rPr>
              <a:t>995</a:t>
            </a:r>
            <a:r>
              <a:rPr sz="1600" b="0">
                <a:solidFill>
                  <a:srgbClr val="17213A"/>
                </a:solidFill>
                <a:latin typeface="Arial"/>
              </a:rPr>
              <a:t>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The number of hundreds is 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The number of tens in the tens place is 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The number of ones is ____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9   b) 9   c)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read and mark numbers on number lines up to 1,000.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find what each step is worth.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read a number on a number line.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mark a number on a number line.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fill in missing numbers.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number 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step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count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scale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mark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the steps to find what each one is worth.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Lines can go up in 100s, 50s, 25s or 10s.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on from a number you know.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the spaces, not the marks.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the numbers at the ends.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your count.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line.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23977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pic>
        <p:nvPicPr>
          <p:cNvPr id="16" name="Picture 15" descr="Number line from 0 to 1,000 with 10 equal intervals. Missing numbers are marked A, B, C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Number line from 0 to 1,000 with 10 equal intervals. Missing numbers are marked A, B, 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54864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500, 600, 800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100, 200, 900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Which </a:t>
            </a:r>
            <a:r>
              <a:rPr sz="2600" b="1">
                <a:solidFill>
                  <a:srgbClr val="B4237A"/>
                </a:solidFill>
                <a:latin typeface="Arial"/>
              </a:rPr>
              <a:t>arrow</a:t>
            </a:r>
            <a:r>
              <a:rPr sz="2600" b="0">
                <a:solidFill>
                  <a:srgbClr val="17213A"/>
                </a:solidFill>
                <a:latin typeface="Arial"/>
              </a:rPr>
              <a:t> points to </a:t>
            </a:r>
            <a:r>
              <a:rPr sz="2600" b="1">
                <a:solidFill>
                  <a:srgbClr val="B4237A"/>
                </a:solidFill>
                <a:latin typeface="Arial"/>
              </a:rPr>
              <a:t>200</a:t>
            </a:r>
            <a:r>
              <a:rPr sz="2600" b="0">
                <a:solidFill>
                  <a:srgbClr val="17213A"/>
                </a:solidFill>
                <a:latin typeface="Arial"/>
              </a:rPr>
              <a:t>? Write its letter.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Answer: 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Which </a:t>
            </a:r>
            <a:r>
              <a:rPr sz="2600" b="1">
                <a:solidFill>
                  <a:srgbClr val="B4237A"/>
                </a:solidFill>
                <a:latin typeface="Arial"/>
              </a:rPr>
              <a:t>arrow</a:t>
            </a:r>
            <a:r>
              <a:rPr sz="2600" b="0">
                <a:solidFill>
                  <a:srgbClr val="17213A"/>
                </a:solidFill>
                <a:latin typeface="Arial"/>
              </a:rPr>
              <a:t> points to </a:t>
            </a:r>
            <a:r>
              <a:rPr sz="2600" b="1">
                <a:solidFill>
                  <a:srgbClr val="B4237A"/>
                </a:solidFill>
                <a:latin typeface="Arial"/>
              </a:rPr>
              <a:t>700</a:t>
            </a:r>
            <a:r>
              <a:rPr sz="2600" b="0">
                <a:solidFill>
                  <a:srgbClr val="17213A"/>
                </a:solidFill>
                <a:latin typeface="Arial"/>
              </a:rPr>
              <a:t>? Write its letter.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Answer: _____</a:t>
            </a:r>
          </a:p>
        </p:txBody>
      </p:sp>
      <p:pic>
        <p:nvPicPr>
          <p:cNvPr id="16" name="Picture 15" descr="Number line from 0 to 1,000 with 10 equal intervals. Arrows labelled A, B, C point to positions on the l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Number line from 0 to 1,000 with 10 equal intervals. Arrows labelled A, B, C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54864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is the </a:t>
            </a:r>
            <a:r>
              <a:rPr sz="2600" b="1">
                <a:solidFill>
                  <a:srgbClr val="B4237A"/>
                </a:solidFill>
                <a:latin typeface="Arial"/>
              </a:rPr>
              <a:t>arrow</a:t>
            </a:r>
            <a:r>
              <a:rPr sz="2600" b="0">
                <a:solidFill>
                  <a:srgbClr val="17213A"/>
                </a:solidFill>
                <a:latin typeface="Arial"/>
              </a:rPr>
              <a:t> pointing to?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is the </a:t>
            </a:r>
            <a:r>
              <a:rPr sz="2600" b="1">
                <a:solidFill>
                  <a:srgbClr val="B4237A"/>
                </a:solidFill>
                <a:latin typeface="Arial"/>
              </a:rPr>
              <a:t>arrow</a:t>
            </a:r>
            <a:r>
              <a:rPr sz="2600" b="0">
                <a:solidFill>
                  <a:srgbClr val="17213A"/>
                </a:solidFill>
                <a:latin typeface="Arial"/>
              </a:rPr>
              <a:t> pointing to?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pic>
        <p:nvPicPr>
          <p:cNvPr id="16" name="Picture 15" descr="Number line from 100 to 200 with 10 equal intervals. Arrows labelled A point to positions on the l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Number line from 100 to 200 with 10 equal intervals. Arrows labelled A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22630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54864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170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94159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The </a:t>
            </a:r>
            <a:r>
              <a:rPr sz="1500" b="1">
                <a:solidFill>
                  <a:srgbClr val="B4237A"/>
                </a:solidFill>
                <a:latin typeface="Arial"/>
              </a:rPr>
              <a:t>arrow</a:t>
            </a:r>
            <a:r>
              <a:rPr sz="1500" b="0">
                <a:solidFill>
                  <a:srgbClr val="17213A"/>
                </a:solidFill>
                <a:latin typeface="Arial"/>
              </a:rPr>
              <a:t> is between two marks. Which number is it </a:t>
            </a:r>
            <a:r>
              <a:rPr sz="1500" b="1">
                <a:solidFill>
                  <a:srgbClr val="B4237A"/>
                </a:solidFill>
                <a:latin typeface="Arial"/>
              </a:rPr>
              <a:t>closest</a:t>
            </a:r>
            <a:r>
              <a:rPr sz="1500" b="0">
                <a:solidFill>
                  <a:srgbClr val="17213A"/>
                </a:solidFill>
                <a:latin typeface="Arial"/>
              </a:rPr>
              <a:t> to? Write the letter.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3058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 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626613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 600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947415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c)  300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268217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Answer: 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The </a:t>
            </a:r>
            <a:r>
              <a:rPr sz="1500" b="1">
                <a:solidFill>
                  <a:srgbClr val="B4237A"/>
                </a:solidFill>
                <a:latin typeface="Arial"/>
              </a:rPr>
              <a:t>arrow</a:t>
            </a:r>
            <a:r>
              <a:rPr sz="1500" b="0">
                <a:solidFill>
                  <a:srgbClr val="17213A"/>
                </a:solidFill>
                <a:latin typeface="Arial"/>
              </a:rPr>
              <a:t> is between two marks. Which number is it </a:t>
            </a:r>
            <a:r>
              <a:rPr sz="1500" b="1">
                <a:solidFill>
                  <a:srgbClr val="B4237A"/>
                </a:solidFill>
                <a:latin typeface="Arial"/>
              </a:rPr>
              <a:t>closest</a:t>
            </a:r>
            <a:r>
              <a:rPr sz="1500" b="0">
                <a:solidFill>
                  <a:srgbClr val="17213A"/>
                </a:solidFill>
                <a:latin typeface="Arial"/>
              </a:rPr>
              <a:t> to? Write the letter.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3058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 300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626613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 600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947415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c)  900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268217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Answer: _____</a:t>
            </a:r>
          </a:p>
        </p:txBody>
      </p:sp>
      <p:pic>
        <p:nvPicPr>
          <p:cNvPr id="22" name="Picture 21" descr="Number line from 0 to 1,000 with 10 equal intervals. Arrows labelled A point to positions on the l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643884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3" name="Picture 22" descr="Number line from 0 to 1,000 with 10 equal intervals. Arrows labelled A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643884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4" name="Rounded Rectangle 23"/>
          <p:cNvSpPr/>
          <p:nvPr/>
        </p:nvSpPr>
        <p:spPr>
          <a:xfrm>
            <a:off x="548640" y="535917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c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535917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“The two arrows point to the same number.”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20243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B4237A"/>
                </a:solidFill>
                <a:latin typeface="Arial"/>
              </a:rPr>
              <a:t>Explain</a:t>
            </a:r>
            <a:r>
              <a:rPr sz="19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“The two arrows point to the same number.”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20243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B4237A"/>
                </a:solidFill>
                <a:latin typeface="Arial"/>
              </a:rPr>
              <a:t>Explain</a:t>
            </a:r>
            <a:r>
              <a:rPr sz="19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pic>
        <p:nvPicPr>
          <p:cNvPr id="22" name="Picture 21" descr="Number line from 0 to 1,000 with 10 equal intervals. Arrows labelled A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644138"/>
            <a:ext cx="2628900" cy="743344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3" name="Picture 22" descr="Number line from 0 to 500 with 10 equal intervals. Arrows labelled B point to positions on the lin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7540" y="3644138"/>
            <a:ext cx="2628900" cy="743344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4" name="Picture 23" descr="Number line from 0 to 1,000 with 10 equal intervals. Arrows labelled A point to positions on the lin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9360" y="3644138"/>
            <a:ext cx="2628900" cy="743344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5" name="Picture 24" descr="Number line from 0 to 500 with 10 equal intervals. Arrows labelled B point to positions on the lin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8260" y="3644138"/>
            <a:ext cx="2628900" cy="743344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6" name="Rounded Rectangle 25"/>
          <p:cNvSpPr/>
          <p:nvPr/>
        </p:nvSpPr>
        <p:spPr>
          <a:xfrm>
            <a:off x="548640" y="4616082"/>
            <a:ext cx="5257800" cy="11531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Arrow A points to 400 and arrow B points to 200. The lines have different scales: line A ends at 1,000 and line B ends at 500.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616082"/>
            <a:ext cx="5257800" cy="11531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400" b="1">
                <a:solidFill>
                  <a:srgbClr val="C00000"/>
                </a:solidFill>
                <a:latin typeface="Arial"/>
              </a:rPr>
              <a:t>Arrow A points to 300 and arrow B points to 150. The lines have different scales: line A ends at 1,000 and line B ends at 500.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forgot to write three numbers on my number line.”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forgot to write three numbers on my number line.”</a:t>
            </a:r>
          </a:p>
        </p:txBody>
      </p:sp>
      <p:pic>
        <p:nvPicPr>
          <p:cNvPr id="18" name="Picture 17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0" y="281559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pic>
        <p:nvPicPr>
          <p:cNvPr id="20" name="Picture 19" descr="Number line from 0 to 1,000 with 8 equal intervals. Missing numbers are marked A, B, 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670045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1" name="Picture 20" descr="Number line from 0 to 1,000 with 8 equal intervals. Missing numbers are marked A, B, C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360" y="3670045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2" name="Rounded Rectangle 21"/>
          <p:cNvSpPr/>
          <p:nvPr/>
        </p:nvSpPr>
        <p:spPr>
          <a:xfrm>
            <a:off x="548640" y="5385334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375, 625, 750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5385334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125, 375, 750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numbers</a:t>
            </a:r>
            <a:r>
              <a:rPr sz="2600" b="0">
                <a:solidFill>
                  <a:srgbClr val="17213A"/>
                </a:solidFill>
                <a:latin typeface="Arial"/>
              </a:rPr>
              <a:t> are the arrows pointing to?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numbers</a:t>
            </a:r>
            <a:r>
              <a:rPr sz="2600" b="0">
                <a:solidFill>
                  <a:srgbClr val="17213A"/>
                </a:solidFill>
                <a:latin typeface="Arial"/>
              </a:rPr>
              <a:t> are the arrows pointing to?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pic>
        <p:nvPicPr>
          <p:cNvPr id="16" name="Picture 15" descr="Number line from 100 to 600 with 10 equal intervals. Arrows labelled A, B, C point to positions on the l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65556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Number line from 100 to 600 with 10 equal intervals. Arrows labelled A, B, C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655568"/>
            <a:ext cx="5257800" cy="148668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548640" y="537085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150, 250, 450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37085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250, 350, 550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cut a number line from 0 to 1,000 into 8 equal steps.”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What is each step worth?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69766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What number is arrow </a:t>
            </a:r>
            <a:r>
              <a:rPr sz="1500" b="1">
                <a:solidFill>
                  <a:srgbClr val="B4237A"/>
                </a:solidFill>
                <a:latin typeface="Arial"/>
              </a:rPr>
              <a:t>A</a:t>
            </a:r>
            <a:r>
              <a:rPr sz="1500" b="0">
                <a:solidFill>
                  <a:srgbClr val="17213A"/>
                </a:solidFill>
                <a:latin typeface="Arial"/>
              </a:rPr>
              <a:t> pointing to? 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“I cut a number line from 0 to 1,000 into 5 equal steps.”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3148964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What is each step worth?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469766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What number is arrow </a:t>
            </a:r>
            <a:r>
              <a:rPr sz="1500" b="1">
                <a:solidFill>
                  <a:srgbClr val="B4237A"/>
                </a:solidFill>
                <a:latin typeface="Arial"/>
              </a:rPr>
              <a:t>A</a:t>
            </a:r>
            <a:r>
              <a:rPr sz="1500" b="0">
                <a:solidFill>
                  <a:srgbClr val="17213A"/>
                </a:solidFill>
                <a:latin typeface="Arial"/>
              </a:rPr>
              <a:t> pointing to? ________</a:t>
            </a:r>
          </a:p>
        </p:txBody>
      </p:sp>
      <p:pic>
        <p:nvPicPr>
          <p:cNvPr id="22" name="Picture 21" descr="Number line from 0 to 1,000 with 8 equal intervals. Arrows labelled A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0613" y="3845432"/>
            <a:ext cx="3233853" cy="91440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3" name="Picture 22" descr="Number line from 0 to 1,000 with 5 equal intervals. Arrows labelled A point to positions on the lin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1333" y="3845432"/>
            <a:ext cx="3233853" cy="91440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4" name="Rounded Rectangle 23"/>
          <p:cNvSpPr/>
          <p:nvPr/>
        </p:nvSpPr>
        <p:spPr>
          <a:xfrm>
            <a:off x="548640" y="4988432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125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875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988432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200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3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310896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a)  What </a:t>
            </a:r>
            <a:r>
              <a:rPr sz="1800" b="1">
                <a:solidFill>
                  <a:srgbClr val="B4237A"/>
                </a:solidFill>
                <a:latin typeface="Arial"/>
              </a:rPr>
              <a:t>mistake</a:t>
            </a:r>
            <a:r>
              <a:rPr sz="1800" b="0">
                <a:solidFill>
                  <a:srgbClr val="17213A"/>
                </a:solidFill>
                <a:latin typeface="Arial"/>
              </a:rPr>
              <a:t> has Boba made?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Explain how you know.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b) What number is arrow </a:t>
            </a:r>
            <a:r>
              <a:rPr sz="1800" b="1">
                <a:solidFill>
                  <a:srgbClr val="B4237A"/>
                </a:solidFill>
                <a:latin typeface="Arial"/>
              </a:rPr>
              <a:t>A</a:t>
            </a:r>
            <a:r>
              <a:rPr sz="1800" b="0">
                <a:solidFill>
                  <a:srgbClr val="17213A"/>
                </a:solidFill>
                <a:latin typeface="Arial"/>
              </a:rPr>
              <a:t> pointing to? ________</a:t>
            </a:r>
          </a:p>
        </p:txBody>
      </p:sp>
      <p:pic>
        <p:nvPicPr>
          <p:cNvPr id="12" name="Picture 11" descr="Number line from 200 to 700 with 5 equal intervals. Arrows labelled A point to positions on the lin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1160" y="2240280"/>
            <a:ext cx="2194560" cy="620531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3" name="Rounded Rectangle 12"/>
          <p:cNvSpPr/>
          <p:nvPr/>
        </p:nvSpPr>
        <p:spPr>
          <a:xfrm>
            <a:off x="6035040" y="4206240"/>
            <a:ext cx="5577840" cy="1051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600" b="1">
                <a:solidFill>
                  <a:srgbClr val="C00000"/>
                </a:solidFill>
                <a:latin typeface="Arial"/>
              </a:rPr>
              <a:t>Boba divided the end number. The line does not start at 0, so each step is (700 − 200) ÷ 5 = 100.   b) 600</a:t>
            </a:r>
          </a:p>
        </p:txBody>
      </p:sp>
      <p:pic>
        <p:nvPicPr>
          <p:cNvPr id="14" name="Picture 13" descr="01230816a843640_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5" name="Picture 14" descr="b9d4aa0cabc8640_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6" name="Picture 15" descr="511143482526640_ide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7" name="Picture 16" descr="0d0600613f90640_writi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8" name="Picture 17" descr="d0c21b00b584640_trophy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9" name="Picture 18" descr="d1a2481504b9640_stopwatch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