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Bobas are sitting at their desks, floating up and down, ready to learn. Click a timer in slideshow mode to start it.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Starter: four quick questions to bring back last lesson (Find 1, 10, 100 and 1,000 more or less). Click the timer, let pupils answer on their whiteboards, then click to show each answer in turn.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the objective aloud. Then ask: where might we need this outside school? The success criteria can be turned into a quick check at the end of the lesson.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Pupils say each word aloud, then use it in a sentence about today's numbers.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Talk through the picture first: ask pupils what they notice. Then click to bring in each statement, and the words under the picture, one at a time.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Talk through the picture first: ask pupils what they notice. Then click to bring in each statement, and the words under the picture, one at a time.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1 of 8. I DO: model it out loud, thinking through each step. YOU DO: click the timer (1:00,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2,000, 5,000, 6,000.  You do: 1,000, 7,000, 9,000.</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2 of 8. I DO: model it out loud, thinking through each step. YOU DO: click the timer (1:00,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B.  You do: A.</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3 of 8. I DO: model it out loud, thinking through each step. YOU DO: click the timer (1:30,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6,250, 6,500.  You do: 250, 500.</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4 of 8. I DO: model it out loud, thinking through each step. YOU DO: click the timer (1:30,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1,500, 1,700, 1,800.  You do: 1,100, 1,400, 1,600.</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5 of 8. I DO: model it out loud, thinking through each step. YOU DO: click the timer (2:00,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No | No. If it went up in 1,000s there would be 10 intervals between 0 and 10,000. There are 20 intervals on the number line, so it goes up in 500s..  You do: No | No. If it went up in 1,000s there would be 10 intervals between 0 and 10,000. There are 8 intervals on the number line, so it goes up in 1,250s..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6 of 8. I DO: model it out loud, thinking through each step. YOU DO: click the timer (2:30,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1,250, 6,250, 7,500.  You do: 3,000, 4,000, 5,000.</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7 of 8. I DO: model it out loud, thinking through each step. YOU DO: click the timer (3:00,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a) 2,000 | b) 6,000.  You do: a) 2,000 | b) 8,000.</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8 of 8. I DO: model it out loud, thinking through each step. YOU DO: click the timer (4:00,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Boba divided the end number. The line does not start at 0, so each step is (10,000 − 5,000) ÷ 5 = 1,000. | b) 8,000.  You do: Boba divided the end number. The line does not start at 0, so each step is (8,000 − 6,000) ÷ 4 = 500. | b) 7,000.</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Pupils now work on their own on the Step 9 worksheet from the website (scaffolded or not scaffolded). Click the 20 minute timer to start it. Pupils who finish try the challenge: click to show its answer. The Bobas bounce on their own while the slide is showing. Challenge answers: Boba divided the end number. The line does not start at 0, so each step is (10,000 − 5,000) ÷ 5 = 1,000. | b) 9,000</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2.xml"/><Relationship Id="rId4" Type="http://schemas.microsoft.com/office/2007/relationships/media" Target="../media/media1.mp4"/><Relationship Id="rId5" Type="http://schemas.openxmlformats.org/officeDocument/2006/relationships/video" Target="../media/media1.mp4"/><Relationship Id="rId6" Type="http://schemas.openxmlformats.org/officeDocument/2006/relationships/image" Target="../media/image10.png"/><Relationship Id="rId7"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3.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4.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5.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6.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7.xml"/><Relationship Id="rId4" Type="http://schemas.openxmlformats.org/officeDocument/2006/relationships/image" Target="../media/image12.png"/><Relationship Id="rId5" Type="http://schemas.openxmlformats.org/officeDocument/2006/relationships/image" Target="../media/image7.png"/><Relationship Id="rId6" Type="http://schemas.microsoft.com/office/2007/relationships/media" Target="../media/media2.mp4"/><Relationship Id="rId7" Type="http://schemas.openxmlformats.org/officeDocument/2006/relationships/video" Target="../media/media2.mp4"/><Relationship Id="rId8" Type="http://schemas.openxmlformats.org/officeDocument/2006/relationships/image" Target="../media/image15.png"/><Relationship Id="rId9" Type="http://schemas.openxmlformats.org/officeDocument/2006/relationships/image" Target="../media/image16.png"/><Relationship Id="rId10"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8.xml"/><Relationship Id="rId4" Type="http://schemas.openxmlformats.org/officeDocument/2006/relationships/image" Target="../media/image12.png"/><Relationship Id="rId5" Type="http://schemas.openxmlformats.org/officeDocument/2006/relationships/image" Target="../media/image7.png"/><Relationship Id="rId6" Type="http://schemas.microsoft.com/office/2007/relationships/media" Target="../media/media2.mp4"/><Relationship Id="rId7" Type="http://schemas.openxmlformats.org/officeDocument/2006/relationships/video" Target="../media/media2.mp4"/><Relationship Id="rId8" Type="http://schemas.openxmlformats.org/officeDocument/2006/relationships/image" Target="../media/image15.png"/><Relationship Id="rId9" Type="http://schemas.openxmlformats.org/officeDocument/2006/relationships/image" Target="../media/image18.png"/><Relationship Id="rId10"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9.xml"/><Relationship Id="rId4" Type="http://schemas.openxmlformats.org/officeDocument/2006/relationships/image" Target="../media/image12.png"/><Relationship Id="rId5" Type="http://schemas.openxmlformats.org/officeDocument/2006/relationships/image" Target="../media/image7.png"/><Relationship Id="rId6" Type="http://schemas.microsoft.com/office/2007/relationships/media" Target="../media/media3.mp4"/><Relationship Id="rId7" Type="http://schemas.openxmlformats.org/officeDocument/2006/relationships/video" Target="../media/media3.mp4"/><Relationship Id="rId8" Type="http://schemas.openxmlformats.org/officeDocument/2006/relationships/image" Target="../media/image20.png"/><Relationship Id="rId9" Type="http://schemas.openxmlformats.org/officeDocument/2006/relationships/image" Target="../media/image21.png"/><Relationship Id="rId10"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0.xml"/><Relationship Id="rId4" Type="http://schemas.openxmlformats.org/officeDocument/2006/relationships/image" Target="../media/image12.png"/><Relationship Id="rId5" Type="http://schemas.openxmlformats.org/officeDocument/2006/relationships/image" Target="../media/image7.png"/><Relationship Id="rId6" Type="http://schemas.microsoft.com/office/2007/relationships/media" Target="../media/media3.mp4"/><Relationship Id="rId7" Type="http://schemas.openxmlformats.org/officeDocument/2006/relationships/video" Target="../media/media3.mp4"/><Relationship Id="rId8" Type="http://schemas.openxmlformats.org/officeDocument/2006/relationships/image" Target="../media/image20.png"/><Relationship Id="rId9" Type="http://schemas.openxmlformats.org/officeDocument/2006/relationships/image" Target="../media/image23.png"/><Relationship Id="rId10" Type="http://schemas.openxmlformats.org/officeDocument/2006/relationships/image" Target="../media/image2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1.xml"/><Relationship Id="rId4" Type="http://schemas.openxmlformats.org/officeDocument/2006/relationships/image" Target="../media/image12.png"/><Relationship Id="rId5" Type="http://schemas.openxmlformats.org/officeDocument/2006/relationships/image" Target="../media/image7.png"/><Relationship Id="rId6" Type="http://schemas.microsoft.com/office/2007/relationships/media" Target="../media/media4.mp4"/><Relationship Id="rId7" Type="http://schemas.openxmlformats.org/officeDocument/2006/relationships/video" Target="../media/media4.mp4"/><Relationship Id="rId8" Type="http://schemas.openxmlformats.org/officeDocument/2006/relationships/image" Target="../media/image25.png"/><Relationship Id="rId9" Type="http://schemas.openxmlformats.org/officeDocument/2006/relationships/image" Target="../media/image14.png"/><Relationship Id="rId10" Type="http://schemas.openxmlformats.org/officeDocument/2006/relationships/image" Target="../media/image26.png"/><Relationship Id="rId11" Type="http://schemas.openxmlformats.org/officeDocument/2006/relationships/image" Target="../media/image2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2.xml"/><Relationship Id="rId4" Type="http://schemas.openxmlformats.org/officeDocument/2006/relationships/image" Target="../media/image12.png"/><Relationship Id="rId5" Type="http://schemas.openxmlformats.org/officeDocument/2006/relationships/image" Target="../media/image7.png"/><Relationship Id="rId6" Type="http://schemas.microsoft.com/office/2007/relationships/media" Target="../media/media5.mp4"/><Relationship Id="rId7" Type="http://schemas.openxmlformats.org/officeDocument/2006/relationships/video" Target="../media/media5.mp4"/><Relationship Id="rId8" Type="http://schemas.openxmlformats.org/officeDocument/2006/relationships/image" Target="../media/image28.png"/><Relationship Id="rId9" Type="http://schemas.openxmlformats.org/officeDocument/2006/relationships/image" Target="../media/image14.png"/><Relationship Id="rId10" Type="http://schemas.openxmlformats.org/officeDocument/2006/relationships/image" Target="../media/image29.png"/><Relationship Id="rId11" Type="http://schemas.openxmlformats.org/officeDocument/2006/relationships/image" Target="../media/image3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3.xml"/><Relationship Id="rId4" Type="http://schemas.openxmlformats.org/officeDocument/2006/relationships/image" Target="../media/image12.png"/><Relationship Id="rId5" Type="http://schemas.openxmlformats.org/officeDocument/2006/relationships/image" Target="../media/image7.png"/><Relationship Id="rId6" Type="http://schemas.microsoft.com/office/2007/relationships/media" Target="../media/media6.mp4"/><Relationship Id="rId7" Type="http://schemas.openxmlformats.org/officeDocument/2006/relationships/video" Target="../media/media6.mp4"/><Relationship Id="rId8" Type="http://schemas.openxmlformats.org/officeDocument/2006/relationships/image" Target="../media/image31.png"/><Relationship Id="rId9" Type="http://schemas.openxmlformats.org/officeDocument/2006/relationships/image" Target="../media/image14.png"/><Relationship Id="rId10" Type="http://schemas.openxmlformats.org/officeDocument/2006/relationships/image" Target="../media/image32.png"/><Relationship Id="rId11" Type="http://schemas.openxmlformats.org/officeDocument/2006/relationships/image" Target="../media/image3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4.xml"/><Relationship Id="rId4" Type="http://schemas.openxmlformats.org/officeDocument/2006/relationships/image" Target="../media/image12.png"/><Relationship Id="rId5" Type="http://schemas.openxmlformats.org/officeDocument/2006/relationships/image" Target="../media/image7.png"/><Relationship Id="rId6" Type="http://schemas.microsoft.com/office/2007/relationships/media" Target="../media/media1.mp4"/><Relationship Id="rId7" Type="http://schemas.openxmlformats.org/officeDocument/2006/relationships/video" Target="../media/media1.mp4"/><Relationship Id="rId8" Type="http://schemas.openxmlformats.org/officeDocument/2006/relationships/image" Target="../media/image10.png"/><Relationship Id="rId9" Type="http://schemas.openxmlformats.org/officeDocument/2006/relationships/image" Target="../media/image14.png"/><Relationship Id="rId10" Type="http://schemas.openxmlformats.org/officeDocument/2006/relationships/image" Target="../media/image34.png"/><Relationship Id="rId11" Type="http://schemas.openxmlformats.org/officeDocument/2006/relationships/image" Target="../media/image3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5.xml"/><Relationship Id="rId4" Type="http://schemas.microsoft.com/office/2007/relationships/media" Target="../media/media7.mp4"/><Relationship Id="rId5" Type="http://schemas.openxmlformats.org/officeDocument/2006/relationships/video" Target="../media/media7.mp4"/><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12.png"/><Relationship Id="rId9" Type="http://schemas.openxmlformats.org/officeDocument/2006/relationships/image" Target="../media/image7.png"/><Relationship Id="rId10" Type="http://schemas.openxmlformats.org/officeDocument/2006/relationships/image" Target="../media/image8.png"/><Relationship Id="rId11" Type="http://schemas.openxmlformats.org/officeDocument/2006/relationships/image" Target="../media/image38.png"/><Relationship Id="rId12" Type="http://schemas.openxmlformats.org/officeDocument/2006/relationships/image" Target="../media/image6.png"/><Relationship Id="rId13" Type="http://schemas.openxmlformats.org/officeDocument/2006/relationships/image" Target="../media/image39.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13ed0379819b1600_frame.jp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31520" y="868680"/>
            <a:ext cx="10789920" cy="548640"/>
          </a:xfrm>
          <a:prstGeom prst="rect">
            <a:avLst/>
          </a:prstGeom>
          <a:noFill/>
        </p:spPr>
        <p:txBody>
          <a:bodyPr wrap="square" anchor="t" lIns="54864" rIns="54864" tIns="27432" bIns="27432">
            <a:spAutoFit/>
          </a:bodyPr>
          <a:lstStyle/>
          <a:p>
            <a:pPr algn="l">
              <a:lnSpc>
                <a:spcPct val="112000"/>
              </a:lnSpc>
            </a:pPr>
            <a:r>
              <a:rPr sz="2400" b="1">
                <a:solidFill>
                  <a:srgbClr val="0F766E"/>
                </a:solidFill>
                <a:latin typeface="Dreaming Outloud Pro"/>
              </a:rPr>
              <a:t>Year 4 · Autumn · Place value · Step 9</a:t>
            </a:r>
          </a:p>
        </p:txBody>
      </p:sp>
      <p:sp>
        <p:nvSpPr>
          <p:cNvPr id="4" name="TextBox 3"/>
          <p:cNvSpPr txBox="1"/>
          <p:nvPr/>
        </p:nvSpPr>
        <p:spPr>
          <a:xfrm>
            <a:off x="731520" y="1417320"/>
            <a:ext cx="10515600" cy="1371600"/>
          </a:xfrm>
          <a:prstGeom prst="rect">
            <a:avLst/>
          </a:prstGeom>
          <a:noFill/>
        </p:spPr>
        <p:txBody>
          <a:bodyPr wrap="square" anchor="t" lIns="54864" rIns="54864" tIns="27432" bIns="27432">
            <a:spAutoFit/>
          </a:bodyPr>
          <a:lstStyle/>
          <a:p>
            <a:pPr algn="l">
              <a:lnSpc>
                <a:spcPct val="100000"/>
              </a:lnSpc>
            </a:pPr>
            <a:r>
              <a:rPr sz="6000" b="1">
                <a:solidFill>
                  <a:srgbClr val="17213A"/>
                </a:solidFill>
                <a:latin typeface="Dreaming Outloud Pro"/>
              </a:rPr>
              <a:t>Number line to 10,000</a:t>
            </a:r>
          </a:p>
        </p:txBody>
      </p:sp>
      <p:sp>
        <p:nvSpPr>
          <p:cNvPr id="5" name="TextBox 4"/>
          <p:cNvSpPr txBox="1"/>
          <p:nvPr/>
        </p:nvSpPr>
        <p:spPr>
          <a:xfrm>
            <a:off x="731520" y="2788920"/>
            <a:ext cx="8229600" cy="822960"/>
          </a:xfrm>
          <a:prstGeom prst="rect">
            <a:avLst/>
          </a:prstGeom>
          <a:noFill/>
        </p:spPr>
        <p:txBody>
          <a:bodyPr wrap="square" anchor="t" lIns="54864" rIns="54864" tIns="27432" bIns="27432">
            <a:spAutoFit/>
          </a:bodyPr>
          <a:lstStyle/>
          <a:p>
            <a:pPr algn="l">
              <a:lnSpc>
                <a:spcPct val="112000"/>
              </a:lnSpc>
            </a:pPr>
            <a:r>
              <a:rPr sz="2200" b="0">
                <a:solidFill>
                  <a:srgbClr val="6B7280"/>
                </a:solidFill>
                <a:latin typeface="Dreaming Outloud Pro"/>
              </a:rPr>
              <a:t>I do, you do, with a timer. The questions get harder as we go.</a:t>
            </a:r>
          </a:p>
        </p:txBody>
      </p:sp>
      <p:pic>
        <p:nvPicPr>
          <p:cNvPr id="6" name="Picture 5" descr="7a25558b4b75700_desk.png"/>
          <p:cNvPicPr>
            <a:picLocks noChangeAspect="1"/>
          </p:cNvPicPr>
          <p:nvPr/>
        </p:nvPicPr>
        <p:blipFill>
          <a:blip r:embed="rId4"/>
          <a:stretch>
            <a:fillRect/>
          </a:stretch>
        </p:blipFill>
        <p:spPr>
          <a:xfrm>
            <a:off x="1020927" y="4983480"/>
            <a:ext cx="1737360" cy="1285646"/>
          </a:xfrm>
          <a:prstGeom prst="rect">
            <a:avLst/>
          </a:prstGeom>
        </p:spPr>
      </p:pic>
      <p:pic>
        <p:nvPicPr>
          <p:cNvPr id="7" name="Picture 6" descr="1d31c2d636db640_tired.png"/>
          <p:cNvPicPr>
            <a:picLocks noChangeAspect="1"/>
          </p:cNvPicPr>
          <p:nvPr/>
        </p:nvPicPr>
        <p:blipFill>
          <a:blip r:embed="rId5"/>
          <a:stretch>
            <a:fillRect/>
          </a:stretch>
        </p:blipFill>
        <p:spPr>
          <a:xfrm>
            <a:off x="1478127" y="4358670"/>
            <a:ext cx="846277" cy="881938"/>
          </a:xfrm>
          <a:prstGeom prst="rect">
            <a:avLst/>
          </a:prstGeom>
        </p:spPr>
      </p:pic>
      <p:pic>
        <p:nvPicPr>
          <p:cNvPr id="8" name="Picture 7" descr="d4127501a949700_desk_front.png"/>
          <p:cNvPicPr>
            <a:picLocks noChangeAspect="1"/>
          </p:cNvPicPr>
          <p:nvPr/>
        </p:nvPicPr>
        <p:blipFill>
          <a:blip r:embed="rId6"/>
          <a:stretch>
            <a:fillRect/>
          </a:stretch>
        </p:blipFill>
        <p:spPr>
          <a:xfrm>
            <a:off x="1020927" y="5105616"/>
            <a:ext cx="1737360" cy="430691"/>
          </a:xfrm>
          <a:prstGeom prst="rect">
            <a:avLst/>
          </a:prstGeom>
        </p:spPr>
      </p:pic>
      <p:pic>
        <p:nvPicPr>
          <p:cNvPr id="9" name="Picture 8" descr="7a25558b4b75700_desk.png"/>
          <p:cNvPicPr>
            <a:picLocks noChangeAspect="1"/>
          </p:cNvPicPr>
          <p:nvPr/>
        </p:nvPicPr>
        <p:blipFill>
          <a:blip r:embed="rId4"/>
          <a:stretch>
            <a:fillRect/>
          </a:stretch>
        </p:blipFill>
        <p:spPr>
          <a:xfrm>
            <a:off x="3124047" y="4983480"/>
            <a:ext cx="1737360" cy="1285646"/>
          </a:xfrm>
          <a:prstGeom prst="rect">
            <a:avLst/>
          </a:prstGeom>
        </p:spPr>
      </p:pic>
      <p:pic>
        <p:nvPicPr>
          <p:cNvPr id="10" name="Picture 9" descr="62a1b5d5a010640_student.png"/>
          <p:cNvPicPr>
            <a:picLocks noChangeAspect="1"/>
          </p:cNvPicPr>
          <p:nvPr/>
        </p:nvPicPr>
        <p:blipFill>
          <a:blip r:embed="rId7"/>
          <a:stretch>
            <a:fillRect/>
          </a:stretch>
        </p:blipFill>
        <p:spPr>
          <a:xfrm>
            <a:off x="3581247" y="4360042"/>
            <a:ext cx="846277" cy="880567"/>
          </a:xfrm>
          <a:prstGeom prst="rect">
            <a:avLst/>
          </a:prstGeom>
        </p:spPr>
      </p:pic>
      <p:pic>
        <p:nvPicPr>
          <p:cNvPr id="11" name="Picture 10" descr="d4127501a949700_desk_front.png"/>
          <p:cNvPicPr>
            <a:picLocks noChangeAspect="1"/>
          </p:cNvPicPr>
          <p:nvPr/>
        </p:nvPicPr>
        <p:blipFill>
          <a:blip r:embed="rId6"/>
          <a:stretch>
            <a:fillRect/>
          </a:stretch>
        </p:blipFill>
        <p:spPr>
          <a:xfrm>
            <a:off x="3124047" y="5105616"/>
            <a:ext cx="1737360" cy="430691"/>
          </a:xfrm>
          <a:prstGeom prst="rect">
            <a:avLst/>
          </a:prstGeom>
        </p:spPr>
      </p:pic>
      <p:pic>
        <p:nvPicPr>
          <p:cNvPr id="12" name="Picture 11" descr="7a25558b4b75700_desk.png"/>
          <p:cNvPicPr>
            <a:picLocks noChangeAspect="1"/>
          </p:cNvPicPr>
          <p:nvPr/>
        </p:nvPicPr>
        <p:blipFill>
          <a:blip r:embed="rId4"/>
          <a:stretch>
            <a:fillRect/>
          </a:stretch>
        </p:blipFill>
        <p:spPr>
          <a:xfrm>
            <a:off x="5227167" y="4983480"/>
            <a:ext cx="1737360" cy="1285646"/>
          </a:xfrm>
          <a:prstGeom prst="rect">
            <a:avLst/>
          </a:prstGeom>
        </p:spPr>
      </p:pic>
      <p:pic>
        <p:nvPicPr>
          <p:cNvPr id="13" name="Picture 12" descr="d0c21b00b584640_trophy.png"/>
          <p:cNvPicPr>
            <a:picLocks noChangeAspect="1"/>
          </p:cNvPicPr>
          <p:nvPr/>
        </p:nvPicPr>
        <p:blipFill>
          <a:blip r:embed="rId8"/>
          <a:stretch>
            <a:fillRect/>
          </a:stretch>
        </p:blipFill>
        <p:spPr>
          <a:xfrm>
            <a:off x="5684367" y="4358670"/>
            <a:ext cx="846277" cy="881938"/>
          </a:xfrm>
          <a:prstGeom prst="rect">
            <a:avLst/>
          </a:prstGeom>
        </p:spPr>
      </p:pic>
      <p:pic>
        <p:nvPicPr>
          <p:cNvPr id="14" name="Picture 13" descr="d4127501a949700_desk_front.png"/>
          <p:cNvPicPr>
            <a:picLocks noChangeAspect="1"/>
          </p:cNvPicPr>
          <p:nvPr/>
        </p:nvPicPr>
        <p:blipFill>
          <a:blip r:embed="rId6"/>
          <a:stretch>
            <a:fillRect/>
          </a:stretch>
        </p:blipFill>
        <p:spPr>
          <a:xfrm>
            <a:off x="5227167" y="5105616"/>
            <a:ext cx="1737360" cy="430691"/>
          </a:xfrm>
          <a:prstGeom prst="rect">
            <a:avLst/>
          </a:prstGeom>
        </p:spPr>
      </p:pic>
      <p:pic>
        <p:nvPicPr>
          <p:cNvPr id="15" name="Picture 14" descr="7a25558b4b75700_desk.png"/>
          <p:cNvPicPr>
            <a:picLocks noChangeAspect="1"/>
          </p:cNvPicPr>
          <p:nvPr/>
        </p:nvPicPr>
        <p:blipFill>
          <a:blip r:embed="rId4"/>
          <a:stretch>
            <a:fillRect/>
          </a:stretch>
        </p:blipFill>
        <p:spPr>
          <a:xfrm>
            <a:off x="7330287" y="4983480"/>
            <a:ext cx="1737360" cy="1285646"/>
          </a:xfrm>
          <a:prstGeom prst="rect">
            <a:avLst/>
          </a:prstGeom>
        </p:spPr>
      </p:pic>
      <p:pic>
        <p:nvPicPr>
          <p:cNvPr id="16" name="Picture 15" descr="b9d4aa0cabc8640_cheer.png"/>
          <p:cNvPicPr>
            <a:picLocks noChangeAspect="1"/>
          </p:cNvPicPr>
          <p:nvPr/>
        </p:nvPicPr>
        <p:blipFill>
          <a:blip r:embed="rId9"/>
          <a:stretch>
            <a:fillRect/>
          </a:stretch>
        </p:blipFill>
        <p:spPr>
          <a:xfrm>
            <a:off x="7787487" y="4210537"/>
            <a:ext cx="846277" cy="1030071"/>
          </a:xfrm>
          <a:prstGeom prst="rect">
            <a:avLst/>
          </a:prstGeom>
        </p:spPr>
      </p:pic>
      <p:pic>
        <p:nvPicPr>
          <p:cNvPr id="17" name="Picture 16" descr="d4127501a949700_desk_front.png"/>
          <p:cNvPicPr>
            <a:picLocks noChangeAspect="1"/>
          </p:cNvPicPr>
          <p:nvPr/>
        </p:nvPicPr>
        <p:blipFill>
          <a:blip r:embed="rId6"/>
          <a:stretch>
            <a:fillRect/>
          </a:stretch>
        </p:blipFill>
        <p:spPr>
          <a:xfrm>
            <a:off x="7330287" y="5105616"/>
            <a:ext cx="1737360" cy="430691"/>
          </a:xfrm>
          <a:prstGeom prst="rect">
            <a:avLst/>
          </a:prstGeom>
        </p:spPr>
      </p:pic>
      <p:pic>
        <p:nvPicPr>
          <p:cNvPr id="18" name="Picture 17" descr="7a25558b4b75700_desk.png"/>
          <p:cNvPicPr>
            <a:picLocks noChangeAspect="1"/>
          </p:cNvPicPr>
          <p:nvPr/>
        </p:nvPicPr>
        <p:blipFill>
          <a:blip r:embed="rId4"/>
          <a:stretch>
            <a:fillRect/>
          </a:stretch>
        </p:blipFill>
        <p:spPr>
          <a:xfrm>
            <a:off x="9433407" y="4983480"/>
            <a:ext cx="1737360" cy="1285646"/>
          </a:xfrm>
          <a:prstGeom prst="rect">
            <a:avLst/>
          </a:prstGeom>
        </p:spPr>
      </p:pic>
      <p:pic>
        <p:nvPicPr>
          <p:cNvPr id="19" name="Picture 18" descr="511143482526640_idea.png"/>
          <p:cNvPicPr>
            <a:picLocks noChangeAspect="1"/>
          </p:cNvPicPr>
          <p:nvPr/>
        </p:nvPicPr>
        <p:blipFill>
          <a:blip r:embed="rId10"/>
          <a:stretch>
            <a:fillRect/>
          </a:stretch>
        </p:blipFill>
        <p:spPr>
          <a:xfrm>
            <a:off x="9890607" y="4358670"/>
            <a:ext cx="846277" cy="881938"/>
          </a:xfrm>
          <a:prstGeom prst="rect">
            <a:avLst/>
          </a:prstGeom>
        </p:spPr>
      </p:pic>
      <p:pic>
        <p:nvPicPr>
          <p:cNvPr id="20" name="Picture 19" descr="d4127501a949700_desk_front.png"/>
          <p:cNvPicPr>
            <a:picLocks noChangeAspect="1"/>
          </p:cNvPicPr>
          <p:nvPr/>
        </p:nvPicPr>
        <p:blipFill>
          <a:blip r:embed="rId6"/>
          <a:stretch>
            <a:fillRect/>
          </a:stretch>
        </p:blipFill>
        <p:spPr>
          <a:xfrm>
            <a:off x="9433407" y="5105616"/>
            <a:ext cx="1737360" cy="430691"/>
          </a:xfrm>
          <a:prstGeom prst="rect">
            <a:avLst/>
          </a:prstGeom>
        </p:spPr>
      </p:pic>
    </p:spTree>
  </p:cSld>
  <p:clrMapOvr>
    <a:masterClrMapping/>
  </p:clrMapOvr>
  <p:timing>
    <p:tnLst>
      <p:par>
        <p:cTn id="1" dur="indefinite" restart="never" nodeType="tmRoot">
          <p:childTnLst>
            <p:seq concurrent="1" nextAc="seek">
              <p:cTn id="99" dur="indefinite" nodeType="mainSeq">
                <p:childTnLst>
                  <p:par>
                    <p:cTn id="111" fill="hold">
                      <p:stCondLst>
                        <p:cond delay="indefinite"/>
                        <p:cond evt="onBegin" delay="0">
                          <p:tn val="99"/>
                        </p:cond>
                      </p:stCondLst>
                      <p:childTnLst>
                        <p:par>
                          <p:cTn id="112" fill="hold">
                            <p:stCondLst>
                              <p:cond delay="0"/>
                            </p:stCondLst>
                            <p:childTnLst>
                              <p:par>
                                <p:cTn id="101" presetID="0" presetClass="path" presetSubtype="0" repeatCount="indefinite" autoRev="1" fill="hold" nodeType="afterEffect">
                                  <p:stCondLst>
                                    <p:cond delay="0"/>
                                  </p:stCondLst>
                                  <p:childTnLst>
                                    <p:animMotion origin="layout" path="M 0 0 L 0 -0.014 E" pathEditMode="relative" ptsTypes="AAAA">
                                      <p:cBhvr>
                                        <p:cTn id="102" dur="1500" fill="hold"/>
                                        <p:tgtEl>
                                          <p:spTgt spid="7"/>
                                        </p:tgtEl>
                                        <p:attrNameLst>
                                          <p:attrName>ppt_x</p:attrName>
                                          <p:attrName>ppt_y</p:attrName>
                                        </p:attrNameLst>
                                      </p:cBhvr>
                                    </p:animMotion>
                                  </p:childTnLst>
                                </p:cTn>
                              </p:par>
                              <p:par>
                                <p:cTn id="103" presetID="0" presetClass="path" presetSubtype="0" repeatCount="indefinite" autoRev="1" fill="hold" nodeType="withEffect">
                                  <p:stCondLst>
                                    <p:cond delay="180"/>
                                  </p:stCondLst>
                                  <p:childTnLst>
                                    <p:animMotion origin="layout" path="M 0 0 L 0 -0.014 E" pathEditMode="relative" ptsTypes="AAAA">
                                      <p:cBhvr>
                                        <p:cTn id="104" dur="1800" fill="hold"/>
                                        <p:tgtEl>
                                          <p:spTgt spid="10"/>
                                        </p:tgtEl>
                                        <p:attrNameLst>
                                          <p:attrName>ppt_x</p:attrName>
                                          <p:attrName>ppt_y</p:attrName>
                                        </p:attrNameLst>
                                      </p:cBhvr>
                                    </p:animMotion>
                                  </p:childTnLst>
                                </p:cTn>
                              </p:par>
                              <p:par>
                                <p:cTn id="105" presetID="0" presetClass="path" presetSubtype="0" repeatCount="indefinite" autoRev="1" fill="hold" nodeType="withEffect">
                                  <p:stCondLst>
                                    <p:cond delay="360"/>
                                  </p:stCondLst>
                                  <p:childTnLst>
                                    <p:animMotion origin="layout" path="M 0 0 L 0 -0.014 E" pathEditMode="relative" ptsTypes="AAAA">
                                      <p:cBhvr>
                                        <p:cTn id="106" dur="2100" fill="hold"/>
                                        <p:tgtEl>
                                          <p:spTgt spid="13"/>
                                        </p:tgtEl>
                                        <p:attrNameLst>
                                          <p:attrName>ppt_x</p:attrName>
                                          <p:attrName>ppt_y</p:attrName>
                                        </p:attrNameLst>
                                      </p:cBhvr>
                                    </p:animMotion>
                                  </p:childTnLst>
                                </p:cTn>
                              </p:par>
                              <p:par>
                                <p:cTn id="107" presetID="0" presetClass="path" presetSubtype="0" repeatCount="indefinite" autoRev="1" fill="hold" nodeType="withEffect">
                                  <p:stCondLst>
                                    <p:cond delay="540"/>
                                  </p:stCondLst>
                                  <p:childTnLst>
                                    <p:animMotion origin="layout" path="M 0 0 L 0 -0.014 E" pathEditMode="relative" ptsTypes="AAAA">
                                      <p:cBhvr>
                                        <p:cTn id="108" dur="2400" fill="hold"/>
                                        <p:tgtEl>
                                          <p:spTgt spid="16"/>
                                        </p:tgtEl>
                                        <p:attrNameLst>
                                          <p:attrName>ppt_x</p:attrName>
                                          <p:attrName>ppt_y</p:attrName>
                                        </p:attrNameLst>
                                      </p:cBhvr>
                                    </p:animMotion>
                                  </p:childTnLst>
                                </p:cTn>
                              </p:par>
                              <p:par>
                                <p:cTn id="109" presetID="0" presetClass="path" presetSubtype="0" repeatCount="indefinite" autoRev="1" fill="hold" nodeType="withEffect">
                                  <p:stCondLst>
                                    <p:cond delay="720"/>
                                  </p:stCondLst>
                                  <p:childTnLst>
                                    <p:animMotion origin="layout" path="M 0 0 L 0 -0.014 E" pathEditMode="relative" ptsTypes="AAAA">
                                      <p:cBhvr>
                                        <p:cTn id="110" dur="1500" fill="hold"/>
                                        <p:tgtEl>
                                          <p:spTgt spid="1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9</a:t>
            </a:r>
          </a:p>
        </p:txBody>
      </p:sp>
      <p:sp>
        <p:nvSpPr>
          <p:cNvPr id="5" name="TextBox 4"/>
          <p:cNvSpPr txBox="1"/>
          <p:nvPr/>
        </p:nvSpPr>
        <p:spPr>
          <a:xfrm>
            <a:off x="640080" y="731520"/>
            <a:ext cx="7772400" cy="731520"/>
          </a:xfrm>
          <a:prstGeom prst="rect">
            <a:avLst/>
          </a:prstGeom>
          <a:noFill/>
        </p:spPr>
        <p:txBody>
          <a:bodyPr wrap="square" anchor="t" lIns="54864" rIns="54864" tIns="27432" bIns="27432">
            <a:spAutoFit/>
          </a:bodyPr>
          <a:lstStyle/>
          <a:p>
            <a:pPr algn="l">
              <a:lnSpc>
                <a:spcPct val="112000"/>
              </a:lnSpc>
            </a:pPr>
            <a:r>
              <a:rPr sz="3800" b="1">
                <a:solidFill>
                  <a:srgbClr val="0F766E"/>
                </a:solidFill>
                <a:latin typeface="Dreaming Outloud Pro"/>
              </a:rPr>
              <a:t>Starter</a:t>
            </a:r>
          </a:p>
        </p:txBody>
      </p:sp>
      <p:sp>
        <p:nvSpPr>
          <p:cNvPr id="6" name="TextBox 5"/>
          <p:cNvSpPr txBox="1"/>
          <p:nvPr/>
        </p:nvSpPr>
        <p:spPr>
          <a:xfrm>
            <a:off x="658368" y="1389888"/>
            <a:ext cx="8686800" cy="365760"/>
          </a:xfrm>
          <a:prstGeom prst="rect">
            <a:avLst/>
          </a:prstGeom>
          <a:noFill/>
        </p:spPr>
        <p:txBody>
          <a:bodyPr wrap="square" anchor="t" lIns="54864" rIns="54864" tIns="27432" bIns="27432">
            <a:spAutoFit/>
          </a:bodyPr>
          <a:lstStyle/>
          <a:p>
            <a:pPr algn="l">
              <a:lnSpc>
                <a:spcPct val="112000"/>
              </a:lnSpc>
            </a:pPr>
            <a:r>
              <a:rPr sz="2000" b="0">
                <a:solidFill>
                  <a:srgbClr val="6B7280"/>
                </a:solidFill>
                <a:latin typeface="Dreaming Outloud Pro"/>
              </a:rPr>
              <a:t>Last lesson: Find 1, 10, 100 and 1,000 more or less</a:t>
            </a:r>
          </a:p>
        </p:txBody>
      </p:sp>
      <p:pic>
        <p:nvPicPr>
          <p:cNvPr id="7" name="timer_240.mp4" descr="Countdown timer, 4:00. Click to start.">
            <a:hlinkClick r:id="" action="ppaction://media"/>
          </p:cNvPr>
          <p:cNvPicPr>
            <a:picLocks noChangeAspect="1"/>
          </p:cNvPicPr>
          <p:nvPr>
            <a:videoFile r:link="rId5"/>
            <p:extLst>
              <p:ext uri="{DAA4B4D4-6D71-4841-9C94-3DE7FCFB9230}">
                <p14:media xmlns:p14="http://schemas.microsoft.com/office/powerpoint/2010/main" r:embed="rId4"/>
              </p:ext>
            </p:extLst>
          </p:nvPr>
        </p:nvPicPr>
        <p:blipFill>
          <a:blip r:embed="rId6"/>
          <a:stretch>
            <a:fillRect/>
          </a:stretch>
        </p:blipFill>
        <p:spPr>
          <a:xfrm>
            <a:off x="9601200" y="749808"/>
            <a:ext cx="2011680" cy="704088"/>
          </a:xfrm>
          <a:prstGeom prst="rect">
            <a:avLst/>
          </a:prstGeom>
        </p:spPr>
      </p:pic>
      <p:sp>
        <p:nvSpPr>
          <p:cNvPr id="8" name="Rounded Rectangle 7"/>
          <p:cNvSpPr/>
          <p:nvPr/>
        </p:nvSpPr>
        <p:spPr>
          <a:xfrm>
            <a:off x="502920" y="1828800"/>
            <a:ext cx="5440680" cy="2103120"/>
          </a:xfrm>
          <a:prstGeom prst="roundRect">
            <a:avLst>
              <a:gd name="adj" fmla="val 8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0080" y="1901952"/>
            <a:ext cx="5166360" cy="1371599"/>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1.  Work out the </a:t>
            </a:r>
            <a:r>
              <a:rPr sz="1900" b="1">
                <a:solidFill>
                  <a:srgbClr val="B4237A"/>
                </a:solidFill>
                <a:latin typeface="Arial"/>
              </a:rPr>
              <a:t>missing</a:t>
            </a:r>
            <a:r>
              <a:rPr sz="1900" b="0">
                <a:solidFill>
                  <a:srgbClr val="17213A"/>
                </a:solidFill>
                <a:latin typeface="Arial"/>
              </a:rPr>
              <a:t> numbers.</a:t>
            </a:r>
          </a:p>
          <a:p>
            <a:pPr algn="l">
              <a:lnSpc>
                <a:spcPct val="112000"/>
              </a:lnSpc>
            </a:pPr>
            <a:r>
              <a:rPr sz="1900" b="0">
                <a:solidFill>
                  <a:srgbClr val="17213A"/>
                </a:solidFill>
                <a:latin typeface="Arial"/>
              </a:rPr>
              <a:t>a) 1,000 </a:t>
            </a:r>
            <a:r>
              <a:rPr sz="1900" b="1">
                <a:solidFill>
                  <a:srgbClr val="B4237A"/>
                </a:solidFill>
                <a:latin typeface="Arial"/>
              </a:rPr>
              <a:t>more</a:t>
            </a:r>
            <a:r>
              <a:rPr sz="1900" b="0">
                <a:solidFill>
                  <a:srgbClr val="17213A"/>
                </a:solidFill>
                <a:latin typeface="Arial"/>
              </a:rPr>
              <a:t> than 3,971 = ________</a:t>
            </a:r>
          </a:p>
          <a:p>
            <a:pPr algn="l">
              <a:lnSpc>
                <a:spcPct val="112000"/>
              </a:lnSpc>
            </a:pPr>
            <a:r>
              <a:rPr sz="1900" b="0">
                <a:solidFill>
                  <a:srgbClr val="17213A"/>
                </a:solidFill>
                <a:latin typeface="Arial"/>
              </a:rPr>
              <a:t>b) 100 </a:t>
            </a:r>
            <a:r>
              <a:rPr sz="1900" b="1">
                <a:solidFill>
                  <a:srgbClr val="B4237A"/>
                </a:solidFill>
                <a:latin typeface="Arial"/>
              </a:rPr>
              <a:t>less</a:t>
            </a:r>
            <a:r>
              <a:rPr sz="1900" b="0">
                <a:solidFill>
                  <a:srgbClr val="17213A"/>
                </a:solidFill>
                <a:latin typeface="Arial"/>
              </a:rPr>
              <a:t> than 8,092 = ________</a:t>
            </a:r>
          </a:p>
          <a:p>
            <a:pPr algn="l">
              <a:lnSpc>
                <a:spcPct val="112000"/>
              </a:lnSpc>
            </a:pPr>
            <a:r>
              <a:rPr sz="1900" b="0">
                <a:solidFill>
                  <a:srgbClr val="17213A"/>
                </a:solidFill>
                <a:latin typeface="Arial"/>
              </a:rPr>
              <a:t>c) 10 </a:t>
            </a:r>
            <a:r>
              <a:rPr sz="1900" b="1">
                <a:solidFill>
                  <a:srgbClr val="B4237A"/>
                </a:solidFill>
                <a:latin typeface="Arial"/>
              </a:rPr>
              <a:t>more</a:t>
            </a:r>
            <a:r>
              <a:rPr sz="1900" b="0">
                <a:solidFill>
                  <a:srgbClr val="17213A"/>
                </a:solidFill>
                <a:latin typeface="Arial"/>
              </a:rPr>
              <a:t> than 5,594 = ________</a:t>
            </a:r>
          </a:p>
        </p:txBody>
      </p:sp>
      <p:sp>
        <p:nvSpPr>
          <p:cNvPr id="10" name="Rounded Rectangle 9"/>
          <p:cNvSpPr/>
          <p:nvPr/>
        </p:nvSpPr>
        <p:spPr>
          <a:xfrm>
            <a:off x="640080" y="3337560"/>
            <a:ext cx="5166360" cy="475488"/>
          </a:xfrm>
          <a:prstGeom prst="roundRect">
            <a:avLst>
              <a:gd name="adj" fmla="val 20000"/>
            </a:avLst>
          </a:prstGeom>
          <a:solidFill>
            <a:srgbClr val="FFFFFF"/>
          </a:solidFill>
          <a:ln w="317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000" b="1">
                <a:solidFill>
                  <a:srgbClr val="C00000"/>
                </a:solidFill>
                <a:latin typeface="Arial"/>
              </a:rPr>
              <a:t>a) 4,971   b) 7,992   c) 5,604</a:t>
            </a:r>
          </a:p>
        </p:txBody>
      </p:sp>
      <p:sp>
        <p:nvSpPr>
          <p:cNvPr id="11" name="Rounded Rectangle 10"/>
          <p:cNvSpPr/>
          <p:nvPr/>
        </p:nvSpPr>
        <p:spPr>
          <a:xfrm>
            <a:off x="6172200" y="1828800"/>
            <a:ext cx="5440680" cy="2103120"/>
          </a:xfrm>
          <a:prstGeom prst="roundRect">
            <a:avLst>
              <a:gd name="adj" fmla="val 8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09360" y="1901952"/>
            <a:ext cx="5166360" cy="1371599"/>
          </a:xfrm>
          <a:prstGeom prst="rect">
            <a:avLst/>
          </a:prstGeom>
          <a:noFill/>
        </p:spPr>
        <p:txBody>
          <a:bodyPr wrap="square" anchor="t" lIns="54864" rIns="54864" tIns="27432" bIns="27432">
            <a:spAutoFit/>
          </a:bodyPr>
          <a:lstStyle/>
          <a:p>
            <a:pPr algn="l">
              <a:lnSpc>
                <a:spcPct val="112000"/>
              </a:lnSpc>
            </a:pPr>
            <a:r>
              <a:rPr sz="1400" b="0">
                <a:solidFill>
                  <a:srgbClr val="17213A"/>
                </a:solidFill>
                <a:latin typeface="Arial"/>
              </a:rPr>
              <a:t>2.  Start with </a:t>
            </a:r>
            <a:r>
              <a:rPr sz="1400" b="1">
                <a:solidFill>
                  <a:srgbClr val="B4237A"/>
                </a:solidFill>
                <a:latin typeface="Arial"/>
              </a:rPr>
              <a:t>5,675</a:t>
            </a:r>
            <a:r>
              <a:rPr sz="1400" b="0">
                <a:solidFill>
                  <a:srgbClr val="17213A"/>
                </a:solidFill>
                <a:latin typeface="Arial"/>
              </a:rPr>
              <a:t>. Write the number that is...</a:t>
            </a:r>
          </a:p>
          <a:p>
            <a:pPr algn="l">
              <a:lnSpc>
                <a:spcPct val="112000"/>
              </a:lnSpc>
            </a:pPr>
            <a:r>
              <a:rPr sz="1400" b="0">
                <a:solidFill>
                  <a:srgbClr val="17213A"/>
                </a:solidFill>
                <a:latin typeface="Arial"/>
              </a:rPr>
              <a:t>a) 10 more = ________</a:t>
            </a:r>
          </a:p>
          <a:p>
            <a:pPr algn="l">
              <a:lnSpc>
                <a:spcPct val="112000"/>
              </a:lnSpc>
            </a:pPr>
            <a:r>
              <a:rPr sz="1400" b="0">
                <a:solidFill>
                  <a:srgbClr val="17213A"/>
                </a:solidFill>
                <a:latin typeface="Arial"/>
              </a:rPr>
              <a:t>b) 100 more = ________</a:t>
            </a:r>
          </a:p>
          <a:p>
            <a:pPr algn="l">
              <a:lnSpc>
                <a:spcPct val="112000"/>
              </a:lnSpc>
            </a:pPr>
            <a:r>
              <a:rPr sz="1400" b="0">
                <a:solidFill>
                  <a:srgbClr val="17213A"/>
                </a:solidFill>
                <a:latin typeface="Arial"/>
              </a:rPr>
              <a:t>c) 1,000 more = ________</a:t>
            </a:r>
          </a:p>
          <a:p>
            <a:pPr algn="l">
              <a:lnSpc>
                <a:spcPct val="112000"/>
              </a:lnSpc>
            </a:pPr>
            <a:r>
              <a:rPr sz="1400" b="0">
                <a:solidFill>
                  <a:srgbClr val="17213A"/>
                </a:solidFill>
                <a:latin typeface="Arial"/>
              </a:rPr>
              <a:t>d) 1 less = ________</a:t>
            </a:r>
          </a:p>
        </p:txBody>
      </p:sp>
      <p:sp>
        <p:nvSpPr>
          <p:cNvPr id="13" name="Rounded Rectangle 12"/>
          <p:cNvSpPr/>
          <p:nvPr/>
        </p:nvSpPr>
        <p:spPr>
          <a:xfrm>
            <a:off x="6309360" y="3337560"/>
            <a:ext cx="5166360" cy="475488"/>
          </a:xfrm>
          <a:prstGeom prst="roundRect">
            <a:avLst>
              <a:gd name="adj" fmla="val 20000"/>
            </a:avLst>
          </a:prstGeom>
          <a:solidFill>
            <a:srgbClr val="FFFFFF"/>
          </a:solidFill>
          <a:ln w="317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600" b="1">
                <a:solidFill>
                  <a:srgbClr val="C00000"/>
                </a:solidFill>
                <a:latin typeface="Arial"/>
              </a:rPr>
              <a:t>a) 5,685   b) 5,775   c) 6,675   d) 5,674</a:t>
            </a:r>
          </a:p>
        </p:txBody>
      </p:sp>
      <p:sp>
        <p:nvSpPr>
          <p:cNvPr id="14" name="Rounded Rectangle 13"/>
          <p:cNvSpPr/>
          <p:nvPr/>
        </p:nvSpPr>
        <p:spPr>
          <a:xfrm>
            <a:off x="502920" y="4069080"/>
            <a:ext cx="5440680" cy="2103120"/>
          </a:xfrm>
          <a:prstGeom prst="roundRect">
            <a:avLst>
              <a:gd name="adj" fmla="val 8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0080" y="4142232"/>
            <a:ext cx="3383280" cy="1371599"/>
          </a:xfrm>
          <a:prstGeom prst="rect">
            <a:avLst/>
          </a:prstGeom>
          <a:noFill/>
        </p:spPr>
        <p:txBody>
          <a:bodyPr wrap="square" anchor="t" lIns="54864" rIns="54864" tIns="27432" bIns="27432">
            <a:spAutoFit/>
          </a:bodyPr>
          <a:lstStyle/>
          <a:p>
            <a:pPr algn="l">
              <a:lnSpc>
                <a:spcPct val="112000"/>
              </a:lnSpc>
            </a:pPr>
            <a:r>
              <a:rPr sz="1200" b="0">
                <a:solidFill>
                  <a:srgbClr val="17213A"/>
                </a:solidFill>
                <a:latin typeface="Arial"/>
              </a:rPr>
              <a:t>3.  This number is shown in the place value chart.</a:t>
            </a:r>
          </a:p>
          <a:p>
            <a:pPr algn="l">
              <a:lnSpc>
                <a:spcPct val="112000"/>
              </a:lnSpc>
            </a:pPr>
            <a:r>
              <a:rPr sz="1200" b="0">
                <a:solidFill>
                  <a:srgbClr val="17213A"/>
                </a:solidFill>
                <a:latin typeface="Arial"/>
              </a:rPr>
              <a:t>Work out the </a:t>
            </a:r>
            <a:r>
              <a:rPr sz="1200" b="1">
                <a:solidFill>
                  <a:srgbClr val="B4237A"/>
                </a:solidFill>
                <a:latin typeface="Arial"/>
              </a:rPr>
              <a:t>missing</a:t>
            </a:r>
            <a:r>
              <a:rPr sz="1200" b="0">
                <a:solidFill>
                  <a:srgbClr val="17213A"/>
                </a:solidFill>
                <a:latin typeface="Arial"/>
              </a:rPr>
              <a:t> numbers.</a:t>
            </a:r>
          </a:p>
          <a:p>
            <a:pPr algn="l">
              <a:lnSpc>
                <a:spcPct val="112000"/>
              </a:lnSpc>
            </a:pPr>
            <a:r>
              <a:rPr sz="1200" b="0">
                <a:solidFill>
                  <a:srgbClr val="17213A"/>
                </a:solidFill>
                <a:latin typeface="Arial"/>
              </a:rPr>
              <a:t>a) 1,000 </a:t>
            </a:r>
            <a:r>
              <a:rPr sz="1200" b="1">
                <a:solidFill>
                  <a:srgbClr val="B4237A"/>
                </a:solidFill>
                <a:latin typeface="Arial"/>
              </a:rPr>
              <a:t>more</a:t>
            </a:r>
            <a:r>
              <a:rPr sz="1200" b="0">
                <a:solidFill>
                  <a:srgbClr val="17213A"/>
                </a:solidFill>
                <a:latin typeface="Arial"/>
              </a:rPr>
              <a:t> than 3,642 = ________</a:t>
            </a:r>
          </a:p>
          <a:p>
            <a:pPr algn="l">
              <a:lnSpc>
                <a:spcPct val="112000"/>
              </a:lnSpc>
            </a:pPr>
            <a:r>
              <a:rPr sz="1200" b="0">
                <a:solidFill>
                  <a:srgbClr val="17213A"/>
                </a:solidFill>
                <a:latin typeface="Arial"/>
              </a:rPr>
              <a:t>b) 100 </a:t>
            </a:r>
            <a:r>
              <a:rPr sz="1200" b="1">
                <a:solidFill>
                  <a:srgbClr val="B4237A"/>
                </a:solidFill>
                <a:latin typeface="Arial"/>
              </a:rPr>
              <a:t>more</a:t>
            </a:r>
            <a:r>
              <a:rPr sz="1200" b="0">
                <a:solidFill>
                  <a:srgbClr val="17213A"/>
                </a:solidFill>
                <a:latin typeface="Arial"/>
              </a:rPr>
              <a:t> than 3,642 = ________</a:t>
            </a:r>
          </a:p>
          <a:p>
            <a:pPr algn="l">
              <a:lnSpc>
                <a:spcPct val="112000"/>
              </a:lnSpc>
            </a:pPr>
            <a:r>
              <a:rPr sz="1200" b="0">
                <a:solidFill>
                  <a:srgbClr val="17213A"/>
                </a:solidFill>
                <a:latin typeface="Arial"/>
              </a:rPr>
              <a:t>c) 1 </a:t>
            </a:r>
            <a:r>
              <a:rPr sz="1200" b="1">
                <a:solidFill>
                  <a:srgbClr val="B4237A"/>
                </a:solidFill>
                <a:latin typeface="Arial"/>
              </a:rPr>
              <a:t>less</a:t>
            </a:r>
            <a:r>
              <a:rPr sz="1200" b="0">
                <a:solidFill>
                  <a:srgbClr val="17213A"/>
                </a:solidFill>
                <a:latin typeface="Arial"/>
              </a:rPr>
              <a:t> than 3,642 = ________</a:t>
            </a:r>
          </a:p>
          <a:p>
            <a:pPr algn="l">
              <a:lnSpc>
                <a:spcPct val="112000"/>
              </a:lnSpc>
            </a:pPr>
            <a:r>
              <a:rPr sz="1200" b="0">
                <a:solidFill>
                  <a:srgbClr val="17213A"/>
                </a:solidFill>
                <a:latin typeface="Arial"/>
              </a:rPr>
              <a:t>d) 10 </a:t>
            </a:r>
            <a:r>
              <a:rPr sz="1200" b="1">
                <a:solidFill>
                  <a:srgbClr val="B4237A"/>
                </a:solidFill>
                <a:latin typeface="Arial"/>
              </a:rPr>
              <a:t>more</a:t>
            </a:r>
            <a:r>
              <a:rPr sz="1200" b="0">
                <a:solidFill>
                  <a:srgbClr val="17213A"/>
                </a:solidFill>
                <a:latin typeface="Arial"/>
              </a:rPr>
              <a:t> than 3,642 = ________</a:t>
            </a:r>
          </a:p>
        </p:txBody>
      </p:sp>
      <p:pic>
        <p:nvPicPr>
          <p:cNvPr id="16" name="Picture 15" descr="A place value chart (Th, H, T, O) with counters: Th 3, H 6, T 4, O 2"/>
          <p:cNvPicPr>
            <a:picLocks noChangeAspect="1"/>
          </p:cNvPicPr>
          <p:nvPr/>
        </p:nvPicPr>
        <p:blipFill>
          <a:blip r:embed="rId7"/>
          <a:stretch>
            <a:fillRect/>
          </a:stretch>
        </p:blipFill>
        <p:spPr>
          <a:xfrm>
            <a:off x="4091940" y="4206240"/>
            <a:ext cx="1645920" cy="612648"/>
          </a:xfrm>
          <a:prstGeom prst="rect">
            <a:avLst/>
          </a:prstGeom>
          <a:ln w="12700">
            <a:solidFill>
              <a:srgbClr val="D7DCE6"/>
            </a:solidFill>
          </a:ln>
        </p:spPr>
      </p:pic>
      <p:sp>
        <p:nvSpPr>
          <p:cNvPr id="17" name="Rounded Rectangle 16"/>
          <p:cNvSpPr/>
          <p:nvPr/>
        </p:nvSpPr>
        <p:spPr>
          <a:xfrm>
            <a:off x="640080" y="5577840"/>
            <a:ext cx="5166360" cy="475488"/>
          </a:xfrm>
          <a:prstGeom prst="roundRect">
            <a:avLst>
              <a:gd name="adj" fmla="val 20000"/>
            </a:avLst>
          </a:prstGeom>
          <a:solidFill>
            <a:srgbClr val="FFFFFF"/>
          </a:solidFill>
          <a:ln w="317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600" b="1">
                <a:solidFill>
                  <a:srgbClr val="C00000"/>
                </a:solidFill>
                <a:latin typeface="Arial"/>
              </a:rPr>
              <a:t>a) 4,642   b) 3,742   c) 3,641   d) 3,652</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0"/>
                                        </p:tgtEl>
                                        <p:attrNameLst>
                                          <p:attrName>style.visibility</p:attrName>
                                        </p:attrNameLst>
                                      </p:cBhvr>
                                      <p:to>
                                        <p:strVal val="visible"/>
                                      </p:to>
                                    </p:set>
                                    <p:animEffect transition="in" filter="fade">
                                      <p:cBhvr>
                                        <p:cTn id="103" dur="500"/>
                                        <p:tgtEl>
                                          <p:spTgt spid="10"/>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13"/>
                                        </p:tgtEl>
                                        <p:attrNameLst>
                                          <p:attrName>style.visibility</p:attrName>
                                        </p:attrNameLst>
                                      </p:cBhvr>
                                      <p:to>
                                        <p:strVal val="visible"/>
                                      </p:to>
                                    </p:set>
                                    <p:animEffect transition="in" filter="fade">
                                      <p:cBhvr>
                                        <p:cTn id="108" dur="500"/>
                                        <p:tgtEl>
                                          <p:spTgt spid="13"/>
                                        </p:tgtEl>
                                      </p:cBhvr>
                                    </p:animEffect>
                                  </p:childTnLst>
                                </p:cTn>
                              </p:par>
                            </p:childTnLst>
                          </p:cTn>
                        </p:par>
                      </p:childTnLst>
                    </p:cTn>
                  </p:par>
                  <p:par>
                    <p:cTn id="114" fill="hold">
                      <p:stCondLst>
                        <p:cond delay="indefinite"/>
                      </p:stCondLst>
                      <p:childTnLst>
                        <p:par>
                          <p:cTn id="115" fill="hold">
                            <p:stCondLst>
                              <p:cond delay="0"/>
                            </p:stCondLst>
                            <p:childTnLst>
                              <p:par>
                                <p:cTn id="111" presetID="10" presetClass="entr" presetSubtype="0" fill="hold" nodeType="clickEffect">
                                  <p:stCondLst>
                                    <p:cond delay="0"/>
                                  </p:stCondLst>
                                  <p:childTnLst>
                                    <p:set>
                                      <p:cBhvr>
                                        <p:cTn id="112" dur="1" fill="hold">
                                          <p:stCondLst>
                                            <p:cond delay="0"/>
                                          </p:stCondLst>
                                        </p:cTn>
                                        <p:tgtEl>
                                          <p:spTgt spid="17"/>
                                        </p:tgtEl>
                                        <p:attrNameLst>
                                          <p:attrName>style.visibility</p:attrName>
                                        </p:attrNameLst>
                                      </p:cBhvr>
                                      <p:to>
                                        <p:strVal val="visible"/>
                                      </p:to>
                                    </p:set>
                                    <p:animEffect transition="in" filter="fade">
                                      <p:cBhvr>
                                        <p:cTn id="11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7"/>
                </p:tgtEl>
              </p:cMediaNode>
            </p:video>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9</a:t>
            </a:r>
          </a:p>
        </p:txBody>
      </p:sp>
      <p:sp>
        <p:nvSpPr>
          <p:cNvPr id="5" name="TextBox 4"/>
          <p:cNvSpPr txBox="1"/>
          <p:nvPr/>
        </p:nvSpPr>
        <p:spPr>
          <a:xfrm>
            <a:off x="640080" y="868680"/>
            <a:ext cx="10972800" cy="457200"/>
          </a:xfrm>
          <a:prstGeom prst="rect">
            <a:avLst/>
          </a:prstGeom>
          <a:noFill/>
        </p:spPr>
        <p:txBody>
          <a:bodyPr wrap="square" anchor="t" lIns="54864" rIns="54864" tIns="27432" bIns="27432">
            <a:spAutoFit/>
          </a:bodyPr>
          <a:lstStyle/>
          <a:p>
            <a:pPr algn="l">
              <a:lnSpc>
                <a:spcPct val="112000"/>
              </a:lnSpc>
            </a:pPr>
            <a:r>
              <a:rPr sz="2200" b="1">
                <a:solidFill>
                  <a:srgbClr val="0F766E"/>
                </a:solidFill>
                <a:latin typeface="Dreaming Outloud Pro"/>
              </a:rPr>
              <a:t>Today we are learning…</a:t>
            </a:r>
          </a:p>
        </p:txBody>
      </p:sp>
      <p:sp>
        <p:nvSpPr>
          <p:cNvPr id="6" name="Rounded Rectangle 5"/>
          <p:cNvSpPr/>
          <p:nvPr/>
        </p:nvSpPr>
        <p:spPr>
          <a:xfrm>
            <a:off x="640080" y="1371600"/>
            <a:ext cx="10881360" cy="1234440"/>
          </a:xfrm>
          <a:prstGeom prst="roundRect">
            <a:avLst>
              <a:gd name="adj" fmla="val 12000"/>
            </a:avLst>
          </a:prstGeom>
          <a:solidFill>
            <a:srgbClr val="FFFFFF"/>
          </a:solidFill>
          <a:ln w="50800">
            <a:solidFill>
              <a:srgbClr val="B423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1371600"/>
            <a:ext cx="10515600" cy="1234440"/>
          </a:xfrm>
          <a:prstGeom prst="rect">
            <a:avLst/>
          </a:prstGeom>
          <a:noFill/>
        </p:spPr>
        <p:txBody>
          <a:bodyPr wrap="square" anchor="ctr" lIns="54864" rIns="54864" tIns="27432" bIns="27432">
            <a:spAutoFit/>
          </a:bodyPr>
          <a:lstStyle/>
          <a:p>
            <a:pPr algn="l">
              <a:lnSpc>
                <a:spcPct val="112000"/>
              </a:lnSpc>
            </a:pPr>
            <a:r>
              <a:rPr sz="2800" b="1">
                <a:solidFill>
                  <a:srgbClr val="17213A"/>
                </a:solidFill>
                <a:latin typeface="Dreaming Outloud Pro"/>
              </a:rPr>
              <a:t>To read and complete number lines up to 10,000.</a:t>
            </a:r>
          </a:p>
        </p:txBody>
      </p:sp>
      <p:sp>
        <p:nvSpPr>
          <p:cNvPr id="8" name="TextBox 7"/>
          <p:cNvSpPr txBox="1"/>
          <p:nvPr/>
        </p:nvSpPr>
        <p:spPr>
          <a:xfrm>
            <a:off x="640080" y="2834640"/>
            <a:ext cx="8229600" cy="457200"/>
          </a:xfrm>
          <a:prstGeom prst="rect">
            <a:avLst/>
          </a:prstGeom>
          <a:noFill/>
        </p:spPr>
        <p:txBody>
          <a:bodyPr wrap="square" anchor="t" lIns="54864" rIns="54864" tIns="27432" bIns="27432">
            <a:spAutoFit/>
          </a:bodyPr>
          <a:lstStyle/>
          <a:p>
            <a:pPr algn="l">
              <a:lnSpc>
                <a:spcPct val="112000"/>
              </a:lnSpc>
            </a:pPr>
            <a:r>
              <a:rPr sz="2200" b="1">
                <a:solidFill>
                  <a:srgbClr val="0F766E"/>
                </a:solidFill>
                <a:latin typeface="Dreaming Outloud Pro"/>
              </a:rPr>
              <a:t>I can…</a:t>
            </a:r>
          </a:p>
        </p:txBody>
      </p:sp>
      <p:sp>
        <p:nvSpPr>
          <p:cNvPr id="9" name="TextBox 8"/>
          <p:cNvSpPr txBox="1"/>
          <p:nvPr/>
        </p:nvSpPr>
        <p:spPr>
          <a:xfrm>
            <a:off x="640080" y="3337560"/>
            <a:ext cx="8595360" cy="2834640"/>
          </a:xfrm>
          <a:prstGeom prst="rect">
            <a:avLst/>
          </a:prstGeom>
          <a:noFill/>
        </p:spPr>
        <p:txBody>
          <a:bodyPr wrap="square" anchor="t" lIns="54864" rIns="54864" tIns="27432" bIns="27432">
            <a:spAutoFit/>
          </a:bodyPr>
          <a:lstStyle/>
          <a:p>
            <a:pPr algn="l">
              <a:lnSpc>
                <a:spcPct val="130000"/>
              </a:lnSpc>
            </a:pPr>
            <a:r>
              <a:rPr sz="2200" b="0">
                <a:solidFill>
                  <a:srgbClr val="17213A"/>
                </a:solidFill>
                <a:latin typeface="Dreaming Outloud Pro"/>
              </a:rPr>
              <a:t>☐  I can find what each step is worth.</a:t>
            </a:r>
          </a:p>
          <a:p>
            <a:pPr algn="l">
              <a:lnSpc>
                <a:spcPct val="130000"/>
              </a:lnSpc>
            </a:pPr>
            <a:r>
              <a:rPr sz="2200" b="0">
                <a:solidFill>
                  <a:srgbClr val="17213A"/>
                </a:solidFill>
                <a:latin typeface="Dreaming Outloud Pro"/>
              </a:rPr>
              <a:t>☐  I can read a number on a number line.</a:t>
            </a:r>
          </a:p>
          <a:p>
            <a:pPr algn="l">
              <a:lnSpc>
                <a:spcPct val="130000"/>
              </a:lnSpc>
            </a:pPr>
            <a:r>
              <a:rPr sz="2200" b="0">
                <a:solidFill>
                  <a:srgbClr val="17213A"/>
                </a:solidFill>
                <a:latin typeface="Dreaming Outloud Pro"/>
              </a:rPr>
              <a:t>☐  I can fill in missing numbers.</a:t>
            </a:r>
          </a:p>
          <a:p>
            <a:pPr algn="l">
              <a:lnSpc>
                <a:spcPct val="130000"/>
              </a:lnSpc>
            </a:pPr>
            <a:r>
              <a:rPr sz="2200" b="0">
                <a:solidFill>
                  <a:srgbClr val="17213A"/>
                </a:solidFill>
                <a:latin typeface="Dreaming Outloud Pro"/>
              </a:rPr>
              <a:t>☐  I can read lines that do not start at zero.</a:t>
            </a:r>
          </a:p>
        </p:txBody>
      </p:sp>
      <p:pic>
        <p:nvPicPr>
          <p:cNvPr id="10" name="Picture 9" descr="01230816a843640_teacher.png"/>
          <p:cNvPicPr>
            <a:picLocks noChangeAspect="1"/>
          </p:cNvPicPr>
          <p:nvPr/>
        </p:nvPicPr>
        <p:blipFill>
          <a:blip r:embed="rId4"/>
          <a:stretch>
            <a:fillRect/>
          </a:stretch>
        </p:blipFill>
        <p:spPr>
          <a:xfrm>
            <a:off x="9418320" y="4025641"/>
            <a:ext cx="2282342" cy="2329438"/>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9</a:t>
            </a:r>
          </a:p>
        </p:txBody>
      </p:sp>
      <p:sp>
        <p:nvSpPr>
          <p:cNvPr id="5" name="TextBox 4"/>
          <p:cNvSpPr txBox="1"/>
          <p:nvPr/>
        </p:nvSpPr>
        <p:spPr>
          <a:xfrm>
            <a:off x="640080" y="868680"/>
            <a:ext cx="10972800" cy="640080"/>
          </a:xfrm>
          <a:prstGeom prst="rect">
            <a:avLst/>
          </a:prstGeom>
          <a:noFill/>
        </p:spPr>
        <p:txBody>
          <a:bodyPr wrap="square" anchor="t" lIns="54864" rIns="54864" tIns="27432" bIns="27432">
            <a:spAutoFit/>
          </a:bodyPr>
          <a:lstStyle/>
          <a:p>
            <a:pPr algn="l">
              <a:lnSpc>
                <a:spcPct val="112000"/>
              </a:lnSpc>
            </a:pPr>
            <a:r>
              <a:rPr sz="3200" b="1">
                <a:solidFill>
                  <a:srgbClr val="0F766E"/>
                </a:solidFill>
                <a:latin typeface="Dreaming Outloud Pro"/>
              </a:rPr>
              <a:t>Key words</a:t>
            </a:r>
          </a:p>
        </p:txBody>
      </p:sp>
      <p:sp>
        <p:nvSpPr>
          <p:cNvPr id="6" name="Rounded Rectangle 5"/>
          <p:cNvSpPr/>
          <p:nvPr/>
        </p:nvSpPr>
        <p:spPr>
          <a:xfrm>
            <a:off x="685800" y="178308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number line</a:t>
            </a:r>
          </a:p>
        </p:txBody>
      </p:sp>
      <p:sp>
        <p:nvSpPr>
          <p:cNvPr id="7" name="Rounded Rectangle 6"/>
          <p:cNvSpPr/>
          <p:nvPr/>
        </p:nvSpPr>
        <p:spPr>
          <a:xfrm>
            <a:off x="3429000" y="178308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step</a:t>
            </a:r>
          </a:p>
        </p:txBody>
      </p:sp>
      <p:sp>
        <p:nvSpPr>
          <p:cNvPr id="8" name="Rounded Rectangle 7"/>
          <p:cNvSpPr/>
          <p:nvPr/>
        </p:nvSpPr>
        <p:spPr>
          <a:xfrm>
            <a:off x="6172200" y="178308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interval</a:t>
            </a:r>
          </a:p>
        </p:txBody>
      </p:sp>
      <p:sp>
        <p:nvSpPr>
          <p:cNvPr id="9" name="Rounded Rectangle 8"/>
          <p:cNvSpPr/>
          <p:nvPr/>
        </p:nvSpPr>
        <p:spPr>
          <a:xfrm>
            <a:off x="685800" y="310896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scale</a:t>
            </a:r>
          </a:p>
        </p:txBody>
      </p:sp>
      <p:sp>
        <p:nvSpPr>
          <p:cNvPr id="10" name="Rounded Rectangle 9"/>
          <p:cNvSpPr/>
          <p:nvPr/>
        </p:nvSpPr>
        <p:spPr>
          <a:xfrm>
            <a:off x="3429000" y="310896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thousands</a:t>
            </a:r>
          </a:p>
        </p:txBody>
      </p:sp>
      <p:sp>
        <p:nvSpPr>
          <p:cNvPr id="11" name="Rounded Rectangle 10"/>
          <p:cNvSpPr/>
          <p:nvPr/>
        </p:nvSpPr>
        <p:spPr>
          <a:xfrm>
            <a:off x="6172200" y="310896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mark</a:t>
            </a:r>
          </a:p>
        </p:txBody>
      </p:sp>
      <p:pic>
        <p:nvPicPr>
          <p:cNvPr id="12" name="Picture 11" descr="01230816a843640_teacher.png"/>
          <p:cNvPicPr>
            <a:picLocks noChangeAspect="1"/>
          </p:cNvPicPr>
          <p:nvPr/>
        </p:nvPicPr>
        <p:blipFill>
          <a:blip r:embed="rId4"/>
          <a:stretch>
            <a:fillRect/>
          </a:stretch>
        </p:blipFill>
        <p:spPr>
          <a:xfrm>
            <a:off x="9144000" y="3711140"/>
            <a:ext cx="2545689" cy="2598219"/>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9</a:t>
            </a:r>
          </a:p>
        </p:txBody>
      </p:sp>
      <p:sp>
        <p:nvSpPr>
          <p:cNvPr id="5" name="TextBox 4"/>
          <p:cNvSpPr txBox="1"/>
          <p:nvPr/>
        </p:nvSpPr>
        <p:spPr>
          <a:xfrm>
            <a:off x="640080" y="822960"/>
            <a:ext cx="10881360" cy="914400"/>
          </a:xfrm>
          <a:prstGeom prst="rect">
            <a:avLst/>
          </a:prstGeom>
          <a:noFill/>
        </p:spPr>
        <p:txBody>
          <a:bodyPr wrap="square" anchor="t" lIns="54864" rIns="54864" tIns="27432" bIns="27432">
            <a:spAutoFit/>
          </a:bodyPr>
          <a:lstStyle/>
          <a:p>
            <a:pPr algn="l">
              <a:lnSpc>
                <a:spcPct val="112000"/>
              </a:lnSpc>
            </a:pPr>
            <a:r>
              <a:rPr sz="3000" b="1">
                <a:solidFill>
                  <a:srgbClr val="0F766E"/>
                </a:solidFill>
                <a:latin typeface="Dreaming Outloud Pro"/>
              </a:rPr>
              <a:t>The key ideas</a:t>
            </a:r>
          </a:p>
        </p:txBody>
      </p:sp>
      <p:sp>
        <p:nvSpPr>
          <p:cNvPr id="6" name="TextBox 5"/>
          <p:cNvSpPr txBox="1"/>
          <p:nvPr/>
        </p:nvSpPr>
        <p:spPr>
          <a:xfrm>
            <a:off x="640080" y="1874519"/>
            <a:ext cx="7315200" cy="867918"/>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Count the gaps to find what each step is worth.</a:t>
            </a:r>
          </a:p>
        </p:txBody>
      </p:sp>
      <p:sp>
        <p:nvSpPr>
          <p:cNvPr id="7" name="TextBox 6"/>
          <p:cNvSpPr txBox="1"/>
          <p:nvPr/>
        </p:nvSpPr>
        <p:spPr>
          <a:xfrm>
            <a:off x="640080" y="2742438"/>
            <a:ext cx="7315200" cy="867918"/>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Lines can go up in 1,000s, 2,000s, 500s or 100s.</a:t>
            </a:r>
          </a:p>
        </p:txBody>
      </p:sp>
      <p:sp>
        <p:nvSpPr>
          <p:cNvPr id="8" name="TextBox 7"/>
          <p:cNvSpPr txBox="1"/>
          <p:nvPr/>
        </p:nvSpPr>
        <p:spPr>
          <a:xfrm>
            <a:off x="640080" y="3610356"/>
            <a:ext cx="7315200" cy="534543"/>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A line does not have to start at 0.</a:t>
            </a:r>
          </a:p>
        </p:txBody>
      </p:sp>
      <p:pic>
        <p:nvPicPr>
          <p:cNvPr id="9" name="Picture 8" descr="9d7b100d22bb640_detective.png"/>
          <p:cNvPicPr>
            <a:picLocks noChangeAspect="1"/>
          </p:cNvPicPr>
          <p:nvPr/>
        </p:nvPicPr>
        <p:blipFill>
          <a:blip r:embed="rId4"/>
          <a:stretch>
            <a:fillRect/>
          </a:stretch>
        </p:blipFill>
        <p:spPr>
          <a:xfrm>
            <a:off x="8778240" y="2924835"/>
            <a:ext cx="2633472" cy="2744445"/>
          </a:xfrm>
          <a:prstGeom prst="rect">
            <a:avLst/>
          </a:prstGeom>
        </p:spPr>
      </p:pic>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fade">
                                      <p:cBhvr>
                                        <p:cTn id="103" dur="500"/>
                                        <p:tgtEl>
                                          <p:spTgt spid="7"/>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8"/>
                                        </p:tgtEl>
                                        <p:attrNameLst>
                                          <p:attrName>style.visibility</p:attrName>
                                        </p:attrNameLst>
                                      </p:cBhvr>
                                      <p:to>
                                        <p:strVal val="visible"/>
                                      </p:to>
                                    </p:set>
                                    <p:animEffect transition="in" filter="fade">
                                      <p:cBhvr>
                                        <p:cTn id="10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9</a:t>
            </a:r>
          </a:p>
        </p:txBody>
      </p:sp>
      <p:sp>
        <p:nvSpPr>
          <p:cNvPr id="5" name="TextBox 4"/>
          <p:cNvSpPr txBox="1"/>
          <p:nvPr/>
        </p:nvSpPr>
        <p:spPr>
          <a:xfrm>
            <a:off x="640080" y="822960"/>
            <a:ext cx="10881360" cy="914400"/>
          </a:xfrm>
          <a:prstGeom prst="rect">
            <a:avLst/>
          </a:prstGeom>
          <a:noFill/>
        </p:spPr>
        <p:txBody>
          <a:bodyPr wrap="square" anchor="t" lIns="54864" rIns="54864" tIns="27432" bIns="27432">
            <a:spAutoFit/>
          </a:bodyPr>
          <a:lstStyle/>
          <a:p>
            <a:pPr algn="l">
              <a:lnSpc>
                <a:spcPct val="112000"/>
              </a:lnSpc>
            </a:pPr>
            <a:r>
              <a:rPr sz="3000" b="1">
                <a:solidFill>
                  <a:srgbClr val="0F766E"/>
                </a:solidFill>
                <a:latin typeface="Dreaming Outloud Pro"/>
              </a:rPr>
              <a:t>Look out for</a:t>
            </a:r>
          </a:p>
        </p:txBody>
      </p:sp>
      <p:sp>
        <p:nvSpPr>
          <p:cNvPr id="6" name="TextBox 5"/>
          <p:cNvSpPr txBox="1"/>
          <p:nvPr/>
        </p:nvSpPr>
        <p:spPr>
          <a:xfrm>
            <a:off x="640080" y="1874519"/>
            <a:ext cx="7315200" cy="534543"/>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Count the gaps, not the marks.</a:t>
            </a:r>
          </a:p>
        </p:txBody>
      </p:sp>
      <p:sp>
        <p:nvSpPr>
          <p:cNvPr id="7" name="TextBox 6"/>
          <p:cNvSpPr txBox="1"/>
          <p:nvPr/>
        </p:nvSpPr>
        <p:spPr>
          <a:xfrm>
            <a:off x="640080" y="2409062"/>
            <a:ext cx="7315200" cy="534543"/>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Check the numbers at both ends.</a:t>
            </a:r>
          </a:p>
        </p:txBody>
      </p:sp>
      <p:sp>
        <p:nvSpPr>
          <p:cNvPr id="8" name="TextBox 7"/>
          <p:cNvSpPr txBox="1"/>
          <p:nvPr/>
        </p:nvSpPr>
        <p:spPr>
          <a:xfrm>
            <a:off x="640080" y="2943605"/>
            <a:ext cx="7315200" cy="534543"/>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Count on from a number you know.</a:t>
            </a:r>
          </a:p>
        </p:txBody>
      </p:sp>
      <p:pic>
        <p:nvPicPr>
          <p:cNvPr id="9" name="Picture 8" descr="7a7b90e5f56e640_puzzled.png"/>
          <p:cNvPicPr>
            <a:picLocks noChangeAspect="1"/>
          </p:cNvPicPr>
          <p:nvPr/>
        </p:nvPicPr>
        <p:blipFill>
          <a:blip r:embed="rId4"/>
          <a:stretch>
            <a:fillRect/>
          </a:stretch>
        </p:blipFill>
        <p:spPr>
          <a:xfrm>
            <a:off x="8778240" y="2775448"/>
            <a:ext cx="2633472" cy="2893831"/>
          </a:xfrm>
          <a:prstGeom prst="rect">
            <a:avLst/>
          </a:prstGeom>
        </p:spPr>
      </p:pic>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fade">
                                      <p:cBhvr>
                                        <p:cTn id="103" dur="500"/>
                                        <p:tgtEl>
                                          <p:spTgt spid="7"/>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8"/>
                                        </p:tgtEl>
                                        <p:attrNameLst>
                                          <p:attrName>style.visibility</p:attrName>
                                        </p:attrNameLst>
                                      </p:cBhvr>
                                      <p:to>
                                        <p:strVal val="visible"/>
                                      </p:to>
                                    </p:set>
                                    <p:animEffect transition="in" filter="fade">
                                      <p:cBhvr>
                                        <p:cTn id="10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9 · question 1</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60.mp4" descr="Countdown timer, 1: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1 of 8</a:t>
            </a:r>
          </a:p>
        </p:txBody>
      </p:sp>
      <p:sp>
        <p:nvSpPr>
          <p:cNvPr id="12" name="TextBox 11"/>
          <p:cNvSpPr txBox="1"/>
          <p:nvPr/>
        </p:nvSpPr>
        <p:spPr>
          <a:xfrm>
            <a:off x="548640" y="1737360"/>
            <a:ext cx="5257800" cy="93167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What </a:t>
            </a:r>
            <a:r>
              <a:rPr sz="2600" b="1">
                <a:solidFill>
                  <a:srgbClr val="B4237A"/>
                </a:solidFill>
                <a:latin typeface="Arial"/>
              </a:rPr>
              <a:t>numbers</a:t>
            </a:r>
            <a:r>
              <a:rPr sz="2600" b="0">
                <a:solidFill>
                  <a:srgbClr val="17213A"/>
                </a:solidFill>
                <a:latin typeface="Arial"/>
              </a:rPr>
              <a:t> are the </a:t>
            </a:r>
            <a:r>
              <a:rPr sz="2600" b="1">
                <a:solidFill>
                  <a:srgbClr val="B4237A"/>
                </a:solidFill>
                <a:latin typeface="Arial"/>
              </a:rPr>
              <a:t>arrows</a:t>
            </a:r>
            <a:r>
              <a:rPr sz="2600" b="0">
                <a:solidFill>
                  <a:srgbClr val="17213A"/>
                </a:solidFill>
                <a:latin typeface="Arial"/>
              </a:rPr>
              <a:t> pointing to?</a:t>
            </a:r>
          </a:p>
        </p:txBody>
      </p:sp>
      <p:sp>
        <p:nvSpPr>
          <p:cNvPr id="13" name="TextBox 12"/>
          <p:cNvSpPr txBox="1"/>
          <p:nvPr/>
        </p:nvSpPr>
        <p:spPr>
          <a:xfrm>
            <a:off x="548640" y="2669032"/>
            <a:ext cx="5257800" cy="93167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A = ________ B = ________ C = ________</a:t>
            </a:r>
          </a:p>
        </p:txBody>
      </p:sp>
      <p:sp>
        <p:nvSpPr>
          <p:cNvPr id="14" name="TextBox 13"/>
          <p:cNvSpPr txBox="1"/>
          <p:nvPr/>
        </p:nvSpPr>
        <p:spPr>
          <a:xfrm>
            <a:off x="6309360" y="1737360"/>
            <a:ext cx="5257800" cy="93167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What </a:t>
            </a:r>
            <a:r>
              <a:rPr sz="2600" b="1">
                <a:solidFill>
                  <a:srgbClr val="B4237A"/>
                </a:solidFill>
                <a:latin typeface="Arial"/>
              </a:rPr>
              <a:t>numbers</a:t>
            </a:r>
            <a:r>
              <a:rPr sz="2600" b="0">
                <a:solidFill>
                  <a:srgbClr val="17213A"/>
                </a:solidFill>
                <a:latin typeface="Arial"/>
              </a:rPr>
              <a:t> are the </a:t>
            </a:r>
            <a:r>
              <a:rPr sz="2600" b="1">
                <a:solidFill>
                  <a:srgbClr val="B4237A"/>
                </a:solidFill>
                <a:latin typeface="Arial"/>
              </a:rPr>
              <a:t>arrows</a:t>
            </a:r>
            <a:r>
              <a:rPr sz="2600" b="0">
                <a:solidFill>
                  <a:srgbClr val="17213A"/>
                </a:solidFill>
                <a:latin typeface="Arial"/>
              </a:rPr>
              <a:t> pointing to?</a:t>
            </a:r>
          </a:p>
        </p:txBody>
      </p:sp>
      <p:sp>
        <p:nvSpPr>
          <p:cNvPr id="15" name="TextBox 14"/>
          <p:cNvSpPr txBox="1"/>
          <p:nvPr/>
        </p:nvSpPr>
        <p:spPr>
          <a:xfrm>
            <a:off x="6309360" y="2669032"/>
            <a:ext cx="5257800" cy="93167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A = ________ B = ________ C = ________</a:t>
            </a:r>
          </a:p>
        </p:txBody>
      </p:sp>
      <p:pic>
        <p:nvPicPr>
          <p:cNvPr id="16" name="Picture 15" descr="Number line from 0 to 10,000 with 10 equal intervals. Arrows labelled A, B, C point to positions on the line"/>
          <p:cNvPicPr>
            <a:picLocks noChangeAspect="1"/>
          </p:cNvPicPr>
          <p:nvPr/>
        </p:nvPicPr>
        <p:blipFill>
          <a:blip r:embed="rId9"/>
          <a:stretch>
            <a:fillRect/>
          </a:stretch>
        </p:blipFill>
        <p:spPr>
          <a:xfrm>
            <a:off x="548640" y="3655568"/>
            <a:ext cx="5257800" cy="1486688"/>
          </a:xfrm>
          <a:prstGeom prst="rect">
            <a:avLst/>
          </a:prstGeom>
          <a:ln w="12700">
            <a:solidFill>
              <a:srgbClr val="D7DCE6"/>
            </a:solidFill>
          </a:ln>
        </p:spPr>
      </p:pic>
      <p:pic>
        <p:nvPicPr>
          <p:cNvPr id="17" name="Picture 16" descr="Number line from 0 to 10,000 with 10 equal intervals. Arrows labelled A, B, C point to positions on the line"/>
          <p:cNvPicPr>
            <a:picLocks noChangeAspect="1"/>
          </p:cNvPicPr>
          <p:nvPr/>
        </p:nvPicPr>
        <p:blipFill>
          <a:blip r:embed="rId10"/>
          <a:stretch>
            <a:fillRect/>
          </a:stretch>
        </p:blipFill>
        <p:spPr>
          <a:xfrm>
            <a:off x="6309360" y="3655568"/>
            <a:ext cx="5257800" cy="1486688"/>
          </a:xfrm>
          <a:prstGeom prst="rect">
            <a:avLst/>
          </a:prstGeom>
          <a:ln w="12700">
            <a:solidFill>
              <a:srgbClr val="D7DCE6"/>
            </a:solidFill>
          </a:ln>
        </p:spPr>
      </p:pic>
      <p:sp>
        <p:nvSpPr>
          <p:cNvPr id="18" name="Rounded Rectangle 17"/>
          <p:cNvSpPr/>
          <p:nvPr/>
        </p:nvSpPr>
        <p:spPr>
          <a:xfrm>
            <a:off x="548640" y="5370856"/>
            <a:ext cx="5257800" cy="6578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600" b="1">
                <a:solidFill>
                  <a:srgbClr val="C00000"/>
                </a:solidFill>
                <a:latin typeface="Arial"/>
              </a:rPr>
              <a:t>2,000, 5,000, 6,000</a:t>
            </a:r>
          </a:p>
        </p:txBody>
      </p:sp>
      <p:sp>
        <p:nvSpPr>
          <p:cNvPr id="19" name="Rounded Rectangle 18"/>
          <p:cNvSpPr/>
          <p:nvPr/>
        </p:nvSpPr>
        <p:spPr>
          <a:xfrm>
            <a:off x="6309360" y="5370856"/>
            <a:ext cx="5257800" cy="6578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600" b="1">
                <a:solidFill>
                  <a:srgbClr val="C00000"/>
                </a:solidFill>
                <a:latin typeface="Arial"/>
              </a:rPr>
              <a:t>1,000, 7,000, 9,000</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8"/>
                                        </p:tgtEl>
                                        <p:attrNameLst>
                                          <p:attrName>style.visibility</p:attrName>
                                        </p:attrNameLst>
                                      </p:cBhvr>
                                      <p:to>
                                        <p:strVal val="visible"/>
                                      </p:to>
                                    </p:set>
                                    <p:animEffect transition="in" filter="fade">
                                      <p:cBhvr>
                                        <p:cTn id="103" dur="500"/>
                                        <p:tgtEl>
                                          <p:spTgt spid="18"/>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19"/>
                                        </p:tgtEl>
                                        <p:attrNameLst>
                                          <p:attrName>style.visibility</p:attrName>
                                        </p:attrNameLst>
                                      </p:cBhvr>
                                      <p:to>
                                        <p:strVal val="visible"/>
                                      </p:to>
                                    </p:set>
                                    <p:animEffect transition="in" filter="fade">
                                      <p:cBhvr>
                                        <p:cTn id="10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9 · question 2</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60.mp4" descr="Countdown timer, 1: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2 of 8</a:t>
            </a:r>
          </a:p>
        </p:txBody>
      </p:sp>
      <p:sp>
        <p:nvSpPr>
          <p:cNvPr id="12" name="TextBox 11"/>
          <p:cNvSpPr txBox="1"/>
          <p:nvPr/>
        </p:nvSpPr>
        <p:spPr>
          <a:xfrm>
            <a:off x="548640" y="1737360"/>
            <a:ext cx="5257800" cy="93167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Which </a:t>
            </a:r>
            <a:r>
              <a:rPr sz="2600" b="1">
                <a:solidFill>
                  <a:srgbClr val="B4237A"/>
                </a:solidFill>
                <a:latin typeface="Arial"/>
              </a:rPr>
              <a:t>arrow</a:t>
            </a:r>
            <a:r>
              <a:rPr sz="2600" b="0">
                <a:solidFill>
                  <a:srgbClr val="17213A"/>
                </a:solidFill>
                <a:latin typeface="Arial"/>
              </a:rPr>
              <a:t> points to </a:t>
            </a:r>
            <a:r>
              <a:rPr sz="2600" b="1">
                <a:solidFill>
                  <a:srgbClr val="B4237A"/>
                </a:solidFill>
                <a:latin typeface="Arial"/>
              </a:rPr>
              <a:t>3,000</a:t>
            </a:r>
            <a:r>
              <a:rPr sz="2600" b="0">
                <a:solidFill>
                  <a:srgbClr val="17213A"/>
                </a:solidFill>
                <a:latin typeface="Arial"/>
              </a:rPr>
              <a:t>? Write its letter.</a:t>
            </a:r>
          </a:p>
        </p:txBody>
      </p:sp>
      <p:sp>
        <p:nvSpPr>
          <p:cNvPr id="13" name="TextBox 12"/>
          <p:cNvSpPr txBox="1"/>
          <p:nvPr/>
        </p:nvSpPr>
        <p:spPr>
          <a:xfrm>
            <a:off x="548640" y="2669032"/>
            <a:ext cx="5257800" cy="50241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Answer: _____</a:t>
            </a:r>
          </a:p>
        </p:txBody>
      </p:sp>
      <p:sp>
        <p:nvSpPr>
          <p:cNvPr id="14" name="TextBox 13"/>
          <p:cNvSpPr txBox="1"/>
          <p:nvPr/>
        </p:nvSpPr>
        <p:spPr>
          <a:xfrm>
            <a:off x="6309360" y="1737360"/>
            <a:ext cx="5257800" cy="93167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Which </a:t>
            </a:r>
            <a:r>
              <a:rPr sz="2600" b="1">
                <a:solidFill>
                  <a:srgbClr val="B4237A"/>
                </a:solidFill>
                <a:latin typeface="Arial"/>
              </a:rPr>
              <a:t>arrow</a:t>
            </a:r>
            <a:r>
              <a:rPr sz="2600" b="0">
                <a:solidFill>
                  <a:srgbClr val="17213A"/>
                </a:solidFill>
                <a:latin typeface="Arial"/>
              </a:rPr>
              <a:t> points to </a:t>
            </a:r>
            <a:r>
              <a:rPr sz="2600" b="1">
                <a:solidFill>
                  <a:srgbClr val="B4237A"/>
                </a:solidFill>
                <a:latin typeface="Arial"/>
              </a:rPr>
              <a:t>3,000</a:t>
            </a:r>
            <a:r>
              <a:rPr sz="2600" b="0">
                <a:solidFill>
                  <a:srgbClr val="17213A"/>
                </a:solidFill>
                <a:latin typeface="Arial"/>
              </a:rPr>
              <a:t>? Write its letter.</a:t>
            </a:r>
          </a:p>
        </p:txBody>
      </p:sp>
      <p:sp>
        <p:nvSpPr>
          <p:cNvPr id="15" name="TextBox 14"/>
          <p:cNvSpPr txBox="1"/>
          <p:nvPr/>
        </p:nvSpPr>
        <p:spPr>
          <a:xfrm>
            <a:off x="6309360" y="2669032"/>
            <a:ext cx="5257800" cy="50241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Answer: _____</a:t>
            </a:r>
          </a:p>
        </p:txBody>
      </p:sp>
      <p:pic>
        <p:nvPicPr>
          <p:cNvPr id="16" name="Picture 15" descr="Number line from 0 to 10,000 with 10 equal intervals. Arrows labelled A, B, C point to positions on the line"/>
          <p:cNvPicPr>
            <a:picLocks noChangeAspect="1"/>
          </p:cNvPicPr>
          <p:nvPr/>
        </p:nvPicPr>
        <p:blipFill>
          <a:blip r:embed="rId9"/>
          <a:stretch>
            <a:fillRect/>
          </a:stretch>
        </p:blipFill>
        <p:spPr>
          <a:xfrm>
            <a:off x="548640" y="3226308"/>
            <a:ext cx="5257800" cy="1486688"/>
          </a:xfrm>
          <a:prstGeom prst="rect">
            <a:avLst/>
          </a:prstGeom>
          <a:ln w="12700">
            <a:solidFill>
              <a:srgbClr val="D7DCE6"/>
            </a:solidFill>
          </a:ln>
        </p:spPr>
      </p:pic>
      <p:pic>
        <p:nvPicPr>
          <p:cNvPr id="17" name="Picture 16" descr="Number line from 0 to 10,000 with 10 equal intervals. Arrows labelled A, B, C point to positions on the line"/>
          <p:cNvPicPr>
            <a:picLocks noChangeAspect="1"/>
          </p:cNvPicPr>
          <p:nvPr/>
        </p:nvPicPr>
        <p:blipFill>
          <a:blip r:embed="rId10"/>
          <a:stretch>
            <a:fillRect/>
          </a:stretch>
        </p:blipFill>
        <p:spPr>
          <a:xfrm>
            <a:off x="6309360" y="3226308"/>
            <a:ext cx="5257800" cy="1486688"/>
          </a:xfrm>
          <a:prstGeom prst="rect">
            <a:avLst/>
          </a:prstGeom>
          <a:ln w="12700">
            <a:solidFill>
              <a:srgbClr val="D7DCE6"/>
            </a:solidFill>
          </a:ln>
        </p:spPr>
      </p:pic>
      <p:sp>
        <p:nvSpPr>
          <p:cNvPr id="18" name="Rounded Rectangle 17"/>
          <p:cNvSpPr/>
          <p:nvPr/>
        </p:nvSpPr>
        <p:spPr>
          <a:xfrm>
            <a:off x="548640" y="4941596"/>
            <a:ext cx="5257800" cy="6578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600" b="1">
                <a:solidFill>
                  <a:srgbClr val="C00000"/>
                </a:solidFill>
                <a:latin typeface="Arial"/>
              </a:rPr>
              <a:t>B</a:t>
            </a:r>
          </a:p>
        </p:txBody>
      </p:sp>
      <p:sp>
        <p:nvSpPr>
          <p:cNvPr id="19" name="Rounded Rectangle 18"/>
          <p:cNvSpPr/>
          <p:nvPr/>
        </p:nvSpPr>
        <p:spPr>
          <a:xfrm>
            <a:off x="6309360" y="4941596"/>
            <a:ext cx="5257800" cy="6578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600" b="1">
                <a:solidFill>
                  <a:srgbClr val="C00000"/>
                </a:solidFill>
                <a:latin typeface="Arial"/>
              </a:rPr>
              <a:t>A</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8"/>
                                        </p:tgtEl>
                                        <p:attrNameLst>
                                          <p:attrName>style.visibility</p:attrName>
                                        </p:attrNameLst>
                                      </p:cBhvr>
                                      <p:to>
                                        <p:strVal val="visible"/>
                                      </p:to>
                                    </p:set>
                                    <p:animEffect transition="in" filter="fade">
                                      <p:cBhvr>
                                        <p:cTn id="103" dur="500"/>
                                        <p:tgtEl>
                                          <p:spTgt spid="18"/>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19"/>
                                        </p:tgtEl>
                                        <p:attrNameLst>
                                          <p:attrName>style.visibility</p:attrName>
                                        </p:attrNameLst>
                                      </p:cBhvr>
                                      <p:to>
                                        <p:strVal val="visible"/>
                                      </p:to>
                                    </p:set>
                                    <p:animEffect transition="in" filter="fade">
                                      <p:cBhvr>
                                        <p:cTn id="10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9 · question 3</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90.mp4" descr="Countdown timer, 1:3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3 of 8</a:t>
            </a:r>
          </a:p>
        </p:txBody>
      </p:sp>
      <p:sp>
        <p:nvSpPr>
          <p:cNvPr id="12" name="TextBox 11"/>
          <p:cNvSpPr txBox="1"/>
          <p:nvPr/>
        </p:nvSpPr>
        <p:spPr>
          <a:xfrm>
            <a:off x="548640" y="1737360"/>
            <a:ext cx="5257800" cy="50241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Complete the number line.</a:t>
            </a:r>
          </a:p>
        </p:txBody>
      </p:sp>
      <p:sp>
        <p:nvSpPr>
          <p:cNvPr id="13" name="TextBox 12"/>
          <p:cNvSpPr txBox="1"/>
          <p:nvPr/>
        </p:nvSpPr>
        <p:spPr>
          <a:xfrm>
            <a:off x="548640" y="2239772"/>
            <a:ext cx="5257800" cy="50241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A = ________ B = ________</a:t>
            </a:r>
          </a:p>
        </p:txBody>
      </p:sp>
      <p:sp>
        <p:nvSpPr>
          <p:cNvPr id="14" name="TextBox 13"/>
          <p:cNvSpPr txBox="1"/>
          <p:nvPr/>
        </p:nvSpPr>
        <p:spPr>
          <a:xfrm>
            <a:off x="6309360" y="1737360"/>
            <a:ext cx="5257800" cy="50241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Complete the number line.</a:t>
            </a:r>
          </a:p>
        </p:txBody>
      </p:sp>
      <p:sp>
        <p:nvSpPr>
          <p:cNvPr id="15" name="TextBox 14"/>
          <p:cNvSpPr txBox="1"/>
          <p:nvPr/>
        </p:nvSpPr>
        <p:spPr>
          <a:xfrm>
            <a:off x="6309360" y="2239772"/>
            <a:ext cx="5257800" cy="50241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A = ________ B = ________</a:t>
            </a:r>
          </a:p>
        </p:txBody>
      </p:sp>
      <p:pic>
        <p:nvPicPr>
          <p:cNvPr id="16" name="Picture 15" descr="Number line from 6,000 to 8,000 with 8 equal intervals. Missing numbers are marked A, B"/>
          <p:cNvPicPr>
            <a:picLocks noChangeAspect="1"/>
          </p:cNvPicPr>
          <p:nvPr/>
        </p:nvPicPr>
        <p:blipFill>
          <a:blip r:embed="rId9"/>
          <a:stretch>
            <a:fillRect/>
          </a:stretch>
        </p:blipFill>
        <p:spPr>
          <a:xfrm>
            <a:off x="548640" y="2797048"/>
            <a:ext cx="5257800" cy="1486688"/>
          </a:xfrm>
          <a:prstGeom prst="rect">
            <a:avLst/>
          </a:prstGeom>
          <a:ln w="12700">
            <a:solidFill>
              <a:srgbClr val="D7DCE6"/>
            </a:solidFill>
          </a:ln>
        </p:spPr>
      </p:pic>
      <p:pic>
        <p:nvPicPr>
          <p:cNvPr id="17" name="Picture 16" descr="Number line from 0 to 5,000 with 20 equal intervals. Missing numbers are marked A, B"/>
          <p:cNvPicPr>
            <a:picLocks noChangeAspect="1"/>
          </p:cNvPicPr>
          <p:nvPr/>
        </p:nvPicPr>
        <p:blipFill>
          <a:blip r:embed="rId10"/>
          <a:stretch>
            <a:fillRect/>
          </a:stretch>
        </p:blipFill>
        <p:spPr>
          <a:xfrm>
            <a:off x="6309360" y="2797048"/>
            <a:ext cx="5257800" cy="1486688"/>
          </a:xfrm>
          <a:prstGeom prst="rect">
            <a:avLst/>
          </a:prstGeom>
          <a:ln w="12700">
            <a:solidFill>
              <a:srgbClr val="D7DCE6"/>
            </a:solidFill>
          </a:ln>
        </p:spPr>
      </p:pic>
      <p:sp>
        <p:nvSpPr>
          <p:cNvPr id="18" name="Rounded Rectangle 17"/>
          <p:cNvSpPr/>
          <p:nvPr/>
        </p:nvSpPr>
        <p:spPr>
          <a:xfrm>
            <a:off x="548640" y="4512336"/>
            <a:ext cx="5257800" cy="6578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600" b="1">
                <a:solidFill>
                  <a:srgbClr val="C00000"/>
                </a:solidFill>
                <a:latin typeface="Arial"/>
              </a:rPr>
              <a:t>6,250, 6,500</a:t>
            </a:r>
          </a:p>
        </p:txBody>
      </p:sp>
      <p:sp>
        <p:nvSpPr>
          <p:cNvPr id="19" name="Rounded Rectangle 18"/>
          <p:cNvSpPr/>
          <p:nvPr/>
        </p:nvSpPr>
        <p:spPr>
          <a:xfrm>
            <a:off x="6309360" y="4512336"/>
            <a:ext cx="5257800" cy="6578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600" b="1">
                <a:solidFill>
                  <a:srgbClr val="C00000"/>
                </a:solidFill>
                <a:latin typeface="Arial"/>
              </a:rPr>
              <a:t>250, 500</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8"/>
                                        </p:tgtEl>
                                        <p:attrNameLst>
                                          <p:attrName>style.visibility</p:attrName>
                                        </p:attrNameLst>
                                      </p:cBhvr>
                                      <p:to>
                                        <p:strVal val="visible"/>
                                      </p:to>
                                    </p:set>
                                    <p:animEffect transition="in" filter="fade">
                                      <p:cBhvr>
                                        <p:cTn id="103" dur="500"/>
                                        <p:tgtEl>
                                          <p:spTgt spid="18"/>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19"/>
                                        </p:tgtEl>
                                        <p:attrNameLst>
                                          <p:attrName>style.visibility</p:attrName>
                                        </p:attrNameLst>
                                      </p:cBhvr>
                                      <p:to>
                                        <p:strVal val="visible"/>
                                      </p:to>
                                    </p:set>
                                    <p:animEffect transition="in" filter="fade">
                                      <p:cBhvr>
                                        <p:cTn id="10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9 · question 4</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90.mp4" descr="Countdown timer, 1:3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4 of 8</a:t>
            </a:r>
          </a:p>
        </p:txBody>
      </p:sp>
      <p:sp>
        <p:nvSpPr>
          <p:cNvPr id="12" name="TextBox 11"/>
          <p:cNvSpPr txBox="1"/>
          <p:nvPr/>
        </p:nvSpPr>
        <p:spPr>
          <a:xfrm>
            <a:off x="548640" y="1737360"/>
            <a:ext cx="5257800" cy="93167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What </a:t>
            </a:r>
            <a:r>
              <a:rPr sz="2600" b="1">
                <a:solidFill>
                  <a:srgbClr val="B4237A"/>
                </a:solidFill>
                <a:latin typeface="Arial"/>
              </a:rPr>
              <a:t>numbers</a:t>
            </a:r>
            <a:r>
              <a:rPr sz="2600" b="0">
                <a:solidFill>
                  <a:srgbClr val="17213A"/>
                </a:solidFill>
                <a:latin typeface="Arial"/>
              </a:rPr>
              <a:t> are the </a:t>
            </a:r>
            <a:r>
              <a:rPr sz="2600" b="1">
                <a:solidFill>
                  <a:srgbClr val="B4237A"/>
                </a:solidFill>
                <a:latin typeface="Arial"/>
              </a:rPr>
              <a:t>arrows</a:t>
            </a:r>
            <a:r>
              <a:rPr sz="2600" b="0">
                <a:solidFill>
                  <a:srgbClr val="17213A"/>
                </a:solidFill>
                <a:latin typeface="Arial"/>
              </a:rPr>
              <a:t> pointing to?</a:t>
            </a:r>
          </a:p>
        </p:txBody>
      </p:sp>
      <p:sp>
        <p:nvSpPr>
          <p:cNvPr id="13" name="TextBox 12"/>
          <p:cNvSpPr txBox="1"/>
          <p:nvPr/>
        </p:nvSpPr>
        <p:spPr>
          <a:xfrm>
            <a:off x="548640" y="2669032"/>
            <a:ext cx="5257800" cy="93167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A = ________ B = ________ C = ________</a:t>
            </a:r>
          </a:p>
        </p:txBody>
      </p:sp>
      <p:sp>
        <p:nvSpPr>
          <p:cNvPr id="14" name="TextBox 13"/>
          <p:cNvSpPr txBox="1"/>
          <p:nvPr/>
        </p:nvSpPr>
        <p:spPr>
          <a:xfrm>
            <a:off x="6309360" y="1737360"/>
            <a:ext cx="5257800" cy="93167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What </a:t>
            </a:r>
            <a:r>
              <a:rPr sz="2600" b="1">
                <a:solidFill>
                  <a:srgbClr val="B4237A"/>
                </a:solidFill>
                <a:latin typeface="Arial"/>
              </a:rPr>
              <a:t>numbers</a:t>
            </a:r>
            <a:r>
              <a:rPr sz="2600" b="0">
                <a:solidFill>
                  <a:srgbClr val="17213A"/>
                </a:solidFill>
                <a:latin typeface="Arial"/>
              </a:rPr>
              <a:t> are the </a:t>
            </a:r>
            <a:r>
              <a:rPr sz="2600" b="1">
                <a:solidFill>
                  <a:srgbClr val="B4237A"/>
                </a:solidFill>
                <a:latin typeface="Arial"/>
              </a:rPr>
              <a:t>arrows</a:t>
            </a:r>
            <a:r>
              <a:rPr sz="2600" b="0">
                <a:solidFill>
                  <a:srgbClr val="17213A"/>
                </a:solidFill>
                <a:latin typeface="Arial"/>
              </a:rPr>
              <a:t> pointing to?</a:t>
            </a:r>
          </a:p>
        </p:txBody>
      </p:sp>
      <p:sp>
        <p:nvSpPr>
          <p:cNvPr id="15" name="TextBox 14"/>
          <p:cNvSpPr txBox="1"/>
          <p:nvPr/>
        </p:nvSpPr>
        <p:spPr>
          <a:xfrm>
            <a:off x="6309360" y="2669032"/>
            <a:ext cx="5257800" cy="93167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A = ________ B = ________ C = ________</a:t>
            </a:r>
          </a:p>
        </p:txBody>
      </p:sp>
      <p:pic>
        <p:nvPicPr>
          <p:cNvPr id="16" name="Picture 15" descr="Number line from 1,000 to 2,000 with 10 equal intervals. Arrows labelled A, B, C point to positions on the line"/>
          <p:cNvPicPr>
            <a:picLocks noChangeAspect="1"/>
          </p:cNvPicPr>
          <p:nvPr/>
        </p:nvPicPr>
        <p:blipFill>
          <a:blip r:embed="rId9"/>
          <a:stretch>
            <a:fillRect/>
          </a:stretch>
        </p:blipFill>
        <p:spPr>
          <a:xfrm>
            <a:off x="548640" y="3655568"/>
            <a:ext cx="5257800" cy="1486688"/>
          </a:xfrm>
          <a:prstGeom prst="rect">
            <a:avLst/>
          </a:prstGeom>
          <a:ln w="12700">
            <a:solidFill>
              <a:srgbClr val="D7DCE6"/>
            </a:solidFill>
          </a:ln>
        </p:spPr>
      </p:pic>
      <p:pic>
        <p:nvPicPr>
          <p:cNvPr id="17" name="Picture 16" descr="Number line from 1,000 to 2,000 with 10 equal intervals. Arrows labelled A, B, C point to positions on the line"/>
          <p:cNvPicPr>
            <a:picLocks noChangeAspect="1"/>
          </p:cNvPicPr>
          <p:nvPr/>
        </p:nvPicPr>
        <p:blipFill>
          <a:blip r:embed="rId10"/>
          <a:stretch>
            <a:fillRect/>
          </a:stretch>
        </p:blipFill>
        <p:spPr>
          <a:xfrm>
            <a:off x="6309360" y="3655568"/>
            <a:ext cx="5257800" cy="1486688"/>
          </a:xfrm>
          <a:prstGeom prst="rect">
            <a:avLst/>
          </a:prstGeom>
          <a:ln w="12700">
            <a:solidFill>
              <a:srgbClr val="D7DCE6"/>
            </a:solidFill>
          </a:ln>
        </p:spPr>
      </p:pic>
      <p:sp>
        <p:nvSpPr>
          <p:cNvPr id="18" name="Rounded Rectangle 17"/>
          <p:cNvSpPr/>
          <p:nvPr/>
        </p:nvSpPr>
        <p:spPr>
          <a:xfrm>
            <a:off x="548640" y="5370856"/>
            <a:ext cx="5257800" cy="6578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600" b="1">
                <a:solidFill>
                  <a:srgbClr val="C00000"/>
                </a:solidFill>
                <a:latin typeface="Arial"/>
              </a:rPr>
              <a:t>1,500, 1,700, 1,800</a:t>
            </a:r>
          </a:p>
        </p:txBody>
      </p:sp>
      <p:sp>
        <p:nvSpPr>
          <p:cNvPr id="19" name="Rounded Rectangle 18"/>
          <p:cNvSpPr/>
          <p:nvPr/>
        </p:nvSpPr>
        <p:spPr>
          <a:xfrm>
            <a:off x="6309360" y="5370856"/>
            <a:ext cx="5257800" cy="6578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600" b="1">
                <a:solidFill>
                  <a:srgbClr val="C00000"/>
                </a:solidFill>
                <a:latin typeface="Arial"/>
              </a:rPr>
              <a:t>1,100, 1,400, 1,600</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8"/>
                                        </p:tgtEl>
                                        <p:attrNameLst>
                                          <p:attrName>style.visibility</p:attrName>
                                        </p:attrNameLst>
                                      </p:cBhvr>
                                      <p:to>
                                        <p:strVal val="visible"/>
                                      </p:to>
                                    </p:set>
                                    <p:animEffect transition="in" filter="fade">
                                      <p:cBhvr>
                                        <p:cTn id="103" dur="500"/>
                                        <p:tgtEl>
                                          <p:spTgt spid="18"/>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19"/>
                                        </p:tgtEl>
                                        <p:attrNameLst>
                                          <p:attrName>style.visibility</p:attrName>
                                        </p:attrNameLst>
                                      </p:cBhvr>
                                      <p:to>
                                        <p:strVal val="visible"/>
                                      </p:to>
                                    </p:set>
                                    <p:animEffect transition="in" filter="fade">
                                      <p:cBhvr>
                                        <p:cTn id="10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9 · question 5</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120.mp4" descr="Countdown timer, 2: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5 of 8</a:t>
            </a:r>
          </a:p>
        </p:txBody>
      </p:sp>
      <p:sp>
        <p:nvSpPr>
          <p:cNvPr id="12" name="Rounded Rectangle 11"/>
          <p:cNvSpPr/>
          <p:nvPr/>
        </p:nvSpPr>
        <p:spPr>
          <a:xfrm>
            <a:off x="1554480" y="1737360"/>
            <a:ext cx="4251960" cy="941069"/>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691640" y="1737360"/>
            <a:ext cx="3977639" cy="941069"/>
          </a:xfrm>
          <a:prstGeom prst="rect">
            <a:avLst/>
          </a:prstGeom>
          <a:noFill/>
        </p:spPr>
        <p:txBody>
          <a:bodyPr wrap="square" anchor="ctr" lIns="54864" rIns="54864" tIns="27432" bIns="27432">
            <a:spAutoFit/>
          </a:bodyPr>
          <a:lstStyle/>
          <a:p>
            <a:pPr algn="l">
              <a:lnSpc>
                <a:spcPct val="112000"/>
              </a:lnSpc>
            </a:pPr>
            <a:r>
              <a:rPr sz="2100" b="0">
                <a:solidFill>
                  <a:srgbClr val="17213A"/>
                </a:solidFill>
                <a:latin typeface="Arial"/>
              </a:rPr>
              <a:t>“Annie: This number line goes up in 1,000s.”</a:t>
            </a:r>
          </a:p>
        </p:txBody>
      </p:sp>
      <p:pic>
        <p:nvPicPr>
          <p:cNvPr id="14" name="Picture 13" descr="7a7b90e5f56e640_puzzled.png"/>
          <p:cNvPicPr>
            <a:picLocks noChangeAspect="1"/>
          </p:cNvPicPr>
          <p:nvPr/>
        </p:nvPicPr>
        <p:blipFill>
          <a:blip r:embed="rId9"/>
          <a:stretch>
            <a:fillRect/>
          </a:stretch>
        </p:blipFill>
        <p:spPr>
          <a:xfrm>
            <a:off x="548640" y="1659717"/>
            <a:ext cx="877824" cy="964610"/>
          </a:xfrm>
          <a:prstGeom prst="rect">
            <a:avLst/>
          </a:prstGeom>
        </p:spPr>
      </p:pic>
      <p:sp>
        <p:nvSpPr>
          <p:cNvPr id="15" name="TextBox 14"/>
          <p:cNvSpPr txBox="1"/>
          <p:nvPr/>
        </p:nvSpPr>
        <p:spPr>
          <a:xfrm>
            <a:off x="548640" y="2815590"/>
            <a:ext cx="5257800" cy="320802"/>
          </a:xfrm>
          <a:prstGeom prst="rect">
            <a:avLst/>
          </a:prstGeom>
          <a:noFill/>
        </p:spPr>
        <p:txBody>
          <a:bodyPr wrap="square" anchor="t" lIns="54864" rIns="54864" tIns="27432" bIns="27432">
            <a:spAutoFit/>
          </a:bodyPr>
          <a:lstStyle/>
          <a:p>
            <a:pPr algn="l">
              <a:lnSpc>
                <a:spcPct val="112000"/>
              </a:lnSpc>
            </a:pPr>
            <a:r>
              <a:rPr sz="1500" b="0">
                <a:solidFill>
                  <a:srgbClr val="17213A"/>
                </a:solidFill>
                <a:latin typeface="Arial"/>
              </a:rPr>
              <a:t>Is Annie </a:t>
            </a:r>
            <a:r>
              <a:rPr sz="1500" b="1">
                <a:solidFill>
                  <a:srgbClr val="B4237A"/>
                </a:solidFill>
                <a:latin typeface="Arial"/>
              </a:rPr>
              <a:t>correct</a:t>
            </a:r>
            <a:r>
              <a:rPr sz="1500" b="0">
                <a:solidFill>
                  <a:srgbClr val="17213A"/>
                </a:solidFill>
                <a:latin typeface="Arial"/>
              </a:rPr>
              <a:t>? Circle yes or no.</a:t>
            </a:r>
          </a:p>
        </p:txBody>
      </p:sp>
      <p:sp>
        <p:nvSpPr>
          <p:cNvPr id="16" name="TextBox 15"/>
          <p:cNvSpPr txBox="1"/>
          <p:nvPr/>
        </p:nvSpPr>
        <p:spPr>
          <a:xfrm>
            <a:off x="548640" y="3136391"/>
            <a:ext cx="5257800" cy="320802"/>
          </a:xfrm>
          <a:prstGeom prst="rect">
            <a:avLst/>
          </a:prstGeom>
          <a:noFill/>
        </p:spPr>
        <p:txBody>
          <a:bodyPr wrap="square" anchor="t" lIns="54864" rIns="54864" tIns="27432" bIns="27432">
            <a:spAutoFit/>
          </a:bodyPr>
          <a:lstStyle/>
          <a:p>
            <a:pPr algn="l">
              <a:lnSpc>
                <a:spcPct val="112000"/>
              </a:lnSpc>
            </a:pPr>
            <a:r>
              <a:rPr sz="1500" b="1">
                <a:solidFill>
                  <a:srgbClr val="B4237A"/>
                </a:solidFill>
                <a:latin typeface="Arial"/>
              </a:rPr>
              <a:t>Explain</a:t>
            </a:r>
            <a:r>
              <a:rPr sz="1500" b="0">
                <a:solidFill>
                  <a:srgbClr val="17213A"/>
                </a:solidFill>
                <a:latin typeface="Arial"/>
              </a:rPr>
              <a:t> how you know.</a:t>
            </a:r>
          </a:p>
        </p:txBody>
      </p:sp>
      <p:sp>
        <p:nvSpPr>
          <p:cNvPr id="17" name="Rounded Rectangle 16"/>
          <p:cNvSpPr/>
          <p:nvPr/>
        </p:nvSpPr>
        <p:spPr>
          <a:xfrm>
            <a:off x="7315200" y="1737360"/>
            <a:ext cx="4251960" cy="941069"/>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452360" y="1737360"/>
            <a:ext cx="3977639" cy="941069"/>
          </a:xfrm>
          <a:prstGeom prst="rect">
            <a:avLst/>
          </a:prstGeom>
          <a:noFill/>
        </p:spPr>
        <p:txBody>
          <a:bodyPr wrap="square" anchor="ctr" lIns="54864" rIns="54864" tIns="27432" bIns="27432">
            <a:spAutoFit/>
          </a:bodyPr>
          <a:lstStyle/>
          <a:p>
            <a:pPr algn="l">
              <a:lnSpc>
                <a:spcPct val="112000"/>
              </a:lnSpc>
            </a:pPr>
            <a:r>
              <a:rPr sz="2100" b="0">
                <a:solidFill>
                  <a:srgbClr val="17213A"/>
                </a:solidFill>
                <a:latin typeface="Arial"/>
              </a:rPr>
              <a:t>“Annie: This number line goes up in 1,000s.”</a:t>
            </a:r>
          </a:p>
        </p:txBody>
      </p:sp>
      <p:pic>
        <p:nvPicPr>
          <p:cNvPr id="19" name="Picture 18" descr="7a7b90e5f56e640_puzzled.png"/>
          <p:cNvPicPr>
            <a:picLocks noChangeAspect="1"/>
          </p:cNvPicPr>
          <p:nvPr/>
        </p:nvPicPr>
        <p:blipFill>
          <a:blip r:embed="rId9"/>
          <a:stretch>
            <a:fillRect/>
          </a:stretch>
        </p:blipFill>
        <p:spPr>
          <a:xfrm>
            <a:off x="6309360" y="1659717"/>
            <a:ext cx="877824" cy="964610"/>
          </a:xfrm>
          <a:prstGeom prst="rect">
            <a:avLst/>
          </a:prstGeom>
        </p:spPr>
      </p:pic>
      <p:sp>
        <p:nvSpPr>
          <p:cNvPr id="20" name="TextBox 19"/>
          <p:cNvSpPr txBox="1"/>
          <p:nvPr/>
        </p:nvSpPr>
        <p:spPr>
          <a:xfrm>
            <a:off x="6309360" y="2815590"/>
            <a:ext cx="5257800" cy="320802"/>
          </a:xfrm>
          <a:prstGeom prst="rect">
            <a:avLst/>
          </a:prstGeom>
          <a:noFill/>
        </p:spPr>
        <p:txBody>
          <a:bodyPr wrap="square" anchor="t" lIns="54864" rIns="54864" tIns="27432" bIns="27432">
            <a:spAutoFit/>
          </a:bodyPr>
          <a:lstStyle/>
          <a:p>
            <a:pPr algn="l">
              <a:lnSpc>
                <a:spcPct val="112000"/>
              </a:lnSpc>
            </a:pPr>
            <a:r>
              <a:rPr sz="1500" b="0">
                <a:solidFill>
                  <a:srgbClr val="17213A"/>
                </a:solidFill>
                <a:latin typeface="Arial"/>
              </a:rPr>
              <a:t>Is Annie </a:t>
            </a:r>
            <a:r>
              <a:rPr sz="1500" b="1">
                <a:solidFill>
                  <a:srgbClr val="B4237A"/>
                </a:solidFill>
                <a:latin typeface="Arial"/>
              </a:rPr>
              <a:t>correct</a:t>
            </a:r>
            <a:r>
              <a:rPr sz="1500" b="0">
                <a:solidFill>
                  <a:srgbClr val="17213A"/>
                </a:solidFill>
                <a:latin typeface="Arial"/>
              </a:rPr>
              <a:t>? Circle yes or no.</a:t>
            </a:r>
          </a:p>
        </p:txBody>
      </p:sp>
      <p:sp>
        <p:nvSpPr>
          <p:cNvPr id="21" name="TextBox 20"/>
          <p:cNvSpPr txBox="1"/>
          <p:nvPr/>
        </p:nvSpPr>
        <p:spPr>
          <a:xfrm>
            <a:off x="6309360" y="3136391"/>
            <a:ext cx="5257800" cy="320802"/>
          </a:xfrm>
          <a:prstGeom prst="rect">
            <a:avLst/>
          </a:prstGeom>
          <a:noFill/>
        </p:spPr>
        <p:txBody>
          <a:bodyPr wrap="square" anchor="t" lIns="54864" rIns="54864" tIns="27432" bIns="27432">
            <a:spAutoFit/>
          </a:bodyPr>
          <a:lstStyle/>
          <a:p>
            <a:pPr algn="l">
              <a:lnSpc>
                <a:spcPct val="112000"/>
              </a:lnSpc>
            </a:pPr>
            <a:r>
              <a:rPr sz="1500" b="1">
                <a:solidFill>
                  <a:srgbClr val="B4237A"/>
                </a:solidFill>
                <a:latin typeface="Arial"/>
              </a:rPr>
              <a:t>Explain</a:t>
            </a:r>
            <a:r>
              <a:rPr sz="1500" b="0">
                <a:solidFill>
                  <a:srgbClr val="17213A"/>
                </a:solidFill>
                <a:latin typeface="Arial"/>
              </a:rPr>
              <a:t> how you know.</a:t>
            </a:r>
          </a:p>
        </p:txBody>
      </p:sp>
      <p:pic>
        <p:nvPicPr>
          <p:cNvPr id="22" name="Picture 21" descr="Number line from 0 to 10,000 with 20 equal intervals"/>
          <p:cNvPicPr>
            <a:picLocks noChangeAspect="1"/>
          </p:cNvPicPr>
          <p:nvPr/>
        </p:nvPicPr>
        <p:blipFill>
          <a:blip r:embed="rId10"/>
          <a:stretch>
            <a:fillRect/>
          </a:stretch>
        </p:blipFill>
        <p:spPr>
          <a:xfrm>
            <a:off x="1075535" y="3512057"/>
            <a:ext cx="4204009" cy="1188720"/>
          </a:xfrm>
          <a:prstGeom prst="rect">
            <a:avLst/>
          </a:prstGeom>
          <a:ln w="12700">
            <a:solidFill>
              <a:srgbClr val="D7DCE6"/>
            </a:solidFill>
          </a:ln>
        </p:spPr>
      </p:pic>
      <p:pic>
        <p:nvPicPr>
          <p:cNvPr id="23" name="Picture 22" descr="Number line from 0 to 10,000 with 8 equal intervals"/>
          <p:cNvPicPr>
            <a:picLocks noChangeAspect="1"/>
          </p:cNvPicPr>
          <p:nvPr/>
        </p:nvPicPr>
        <p:blipFill>
          <a:blip r:embed="rId11"/>
          <a:stretch>
            <a:fillRect/>
          </a:stretch>
        </p:blipFill>
        <p:spPr>
          <a:xfrm>
            <a:off x="6836255" y="3512057"/>
            <a:ext cx="4204009" cy="1188720"/>
          </a:xfrm>
          <a:prstGeom prst="rect">
            <a:avLst/>
          </a:prstGeom>
          <a:ln w="12700">
            <a:solidFill>
              <a:srgbClr val="D7DCE6"/>
            </a:solidFill>
          </a:ln>
        </p:spPr>
      </p:pic>
      <p:sp>
        <p:nvSpPr>
          <p:cNvPr id="24" name="Rounded Rectangle 23"/>
          <p:cNvSpPr/>
          <p:nvPr/>
        </p:nvSpPr>
        <p:spPr>
          <a:xfrm>
            <a:off x="548640" y="4929377"/>
            <a:ext cx="5257800" cy="102108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200" b="1">
                <a:solidFill>
                  <a:srgbClr val="C00000"/>
                </a:solidFill>
                <a:latin typeface="Arial"/>
              </a:rPr>
              <a:t>No</a:t>
            </a:r>
          </a:p>
          <a:p>
            <a:pPr algn="l"/>
            <a:r>
              <a:rPr sz="1200" b="1">
                <a:solidFill>
                  <a:srgbClr val="C00000"/>
                </a:solidFill>
                <a:latin typeface="Arial"/>
              </a:rPr>
              <a:t>No. If it went up in 1,000s there would be 10 intervals between 0 and 10,000. There are 20 intervals on the number line, so it goes up in 500s.</a:t>
            </a:r>
          </a:p>
        </p:txBody>
      </p:sp>
      <p:sp>
        <p:nvSpPr>
          <p:cNvPr id="25" name="Rounded Rectangle 24"/>
          <p:cNvSpPr/>
          <p:nvPr/>
        </p:nvSpPr>
        <p:spPr>
          <a:xfrm>
            <a:off x="6309360" y="4929377"/>
            <a:ext cx="5257800" cy="102108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200" b="1">
                <a:solidFill>
                  <a:srgbClr val="C00000"/>
                </a:solidFill>
                <a:latin typeface="Arial"/>
              </a:rPr>
              <a:t>No</a:t>
            </a:r>
          </a:p>
          <a:p>
            <a:pPr algn="l"/>
            <a:r>
              <a:rPr sz="1200" b="1">
                <a:solidFill>
                  <a:srgbClr val="C00000"/>
                </a:solidFill>
                <a:latin typeface="Arial"/>
              </a:rPr>
              <a:t>No. If it went up in 1,000s there would be 10 intervals between 0 and 10,000. There are 8 intervals on the number line, so it goes up in 1,250s.</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fade">
                                      <p:cBhvr>
                                        <p:cTn id="103" dur="500"/>
                                        <p:tgtEl>
                                          <p:spTgt spid="24"/>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fade">
                                      <p:cBhvr>
                                        <p:cTn id="10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9 · question 6</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150.mp4" descr="Countdown timer, 2:3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6 of 8</a:t>
            </a:r>
          </a:p>
        </p:txBody>
      </p:sp>
      <p:sp>
        <p:nvSpPr>
          <p:cNvPr id="12" name="Rounded Rectangle 11"/>
          <p:cNvSpPr/>
          <p:nvPr/>
        </p:nvSpPr>
        <p:spPr>
          <a:xfrm>
            <a:off x="1554480" y="1737360"/>
            <a:ext cx="4251960" cy="941069"/>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691640" y="1737360"/>
            <a:ext cx="3977639" cy="941069"/>
          </a:xfrm>
          <a:prstGeom prst="rect">
            <a:avLst/>
          </a:prstGeom>
          <a:noFill/>
        </p:spPr>
        <p:txBody>
          <a:bodyPr wrap="square" anchor="ctr" lIns="54864" rIns="54864" tIns="27432" bIns="27432">
            <a:spAutoFit/>
          </a:bodyPr>
          <a:lstStyle/>
          <a:p>
            <a:pPr algn="l">
              <a:lnSpc>
                <a:spcPct val="112000"/>
              </a:lnSpc>
            </a:pPr>
            <a:r>
              <a:rPr sz="2100" b="0">
                <a:solidFill>
                  <a:srgbClr val="17213A"/>
                </a:solidFill>
                <a:latin typeface="Arial"/>
              </a:rPr>
              <a:t>“I forgot to write three numbers on my number line.”</a:t>
            </a:r>
          </a:p>
        </p:txBody>
      </p:sp>
      <p:pic>
        <p:nvPicPr>
          <p:cNvPr id="14" name="Picture 13" descr="7a7b90e5f56e640_puzzled.png"/>
          <p:cNvPicPr>
            <a:picLocks noChangeAspect="1"/>
          </p:cNvPicPr>
          <p:nvPr/>
        </p:nvPicPr>
        <p:blipFill>
          <a:blip r:embed="rId9"/>
          <a:stretch>
            <a:fillRect/>
          </a:stretch>
        </p:blipFill>
        <p:spPr>
          <a:xfrm>
            <a:off x="548640" y="1659717"/>
            <a:ext cx="877824" cy="964610"/>
          </a:xfrm>
          <a:prstGeom prst="rect">
            <a:avLst/>
          </a:prstGeom>
        </p:spPr>
      </p:pic>
      <p:sp>
        <p:nvSpPr>
          <p:cNvPr id="15" name="TextBox 14"/>
          <p:cNvSpPr txBox="1"/>
          <p:nvPr/>
        </p:nvSpPr>
        <p:spPr>
          <a:xfrm>
            <a:off x="548640" y="2815590"/>
            <a:ext cx="5257800" cy="79959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A = ________ B = ________ C = ________</a:t>
            </a:r>
          </a:p>
        </p:txBody>
      </p:sp>
      <p:sp>
        <p:nvSpPr>
          <p:cNvPr id="16" name="Rounded Rectangle 15"/>
          <p:cNvSpPr/>
          <p:nvPr/>
        </p:nvSpPr>
        <p:spPr>
          <a:xfrm>
            <a:off x="7315200" y="1737360"/>
            <a:ext cx="4251960" cy="941069"/>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452360" y="1737360"/>
            <a:ext cx="3977639" cy="941069"/>
          </a:xfrm>
          <a:prstGeom prst="rect">
            <a:avLst/>
          </a:prstGeom>
          <a:noFill/>
        </p:spPr>
        <p:txBody>
          <a:bodyPr wrap="square" anchor="ctr" lIns="54864" rIns="54864" tIns="27432" bIns="27432">
            <a:spAutoFit/>
          </a:bodyPr>
          <a:lstStyle/>
          <a:p>
            <a:pPr algn="l">
              <a:lnSpc>
                <a:spcPct val="112000"/>
              </a:lnSpc>
            </a:pPr>
            <a:r>
              <a:rPr sz="2100" b="0">
                <a:solidFill>
                  <a:srgbClr val="17213A"/>
                </a:solidFill>
                <a:latin typeface="Arial"/>
              </a:rPr>
              <a:t>“I forgot to write three numbers on my number line.”</a:t>
            </a:r>
          </a:p>
        </p:txBody>
      </p:sp>
      <p:pic>
        <p:nvPicPr>
          <p:cNvPr id="18" name="Picture 17" descr="7a7b90e5f56e640_puzzled.png"/>
          <p:cNvPicPr>
            <a:picLocks noChangeAspect="1"/>
          </p:cNvPicPr>
          <p:nvPr/>
        </p:nvPicPr>
        <p:blipFill>
          <a:blip r:embed="rId9"/>
          <a:stretch>
            <a:fillRect/>
          </a:stretch>
        </p:blipFill>
        <p:spPr>
          <a:xfrm>
            <a:off x="6309360" y="1659717"/>
            <a:ext cx="877824" cy="964610"/>
          </a:xfrm>
          <a:prstGeom prst="rect">
            <a:avLst/>
          </a:prstGeom>
        </p:spPr>
      </p:pic>
      <p:sp>
        <p:nvSpPr>
          <p:cNvPr id="19" name="TextBox 18"/>
          <p:cNvSpPr txBox="1"/>
          <p:nvPr/>
        </p:nvSpPr>
        <p:spPr>
          <a:xfrm>
            <a:off x="6309360" y="2815590"/>
            <a:ext cx="5257800" cy="79959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A = ________ B = ________ C = ________</a:t>
            </a:r>
          </a:p>
        </p:txBody>
      </p:sp>
      <p:pic>
        <p:nvPicPr>
          <p:cNvPr id="20" name="Picture 19" descr="Number line from 0 to 10,000 with 8 equal intervals. Missing numbers are marked A, B, C"/>
          <p:cNvPicPr>
            <a:picLocks noChangeAspect="1"/>
          </p:cNvPicPr>
          <p:nvPr/>
        </p:nvPicPr>
        <p:blipFill>
          <a:blip r:embed="rId10"/>
          <a:stretch>
            <a:fillRect/>
          </a:stretch>
        </p:blipFill>
        <p:spPr>
          <a:xfrm>
            <a:off x="548640" y="3670045"/>
            <a:ext cx="5257800" cy="1486688"/>
          </a:xfrm>
          <a:prstGeom prst="rect">
            <a:avLst/>
          </a:prstGeom>
          <a:ln w="12700">
            <a:solidFill>
              <a:srgbClr val="D7DCE6"/>
            </a:solidFill>
          </a:ln>
        </p:spPr>
      </p:pic>
      <p:pic>
        <p:nvPicPr>
          <p:cNvPr id="21" name="Picture 20" descr="Number line from 0 to 8,000 with 8 equal intervals. Missing numbers are marked A, B, C"/>
          <p:cNvPicPr>
            <a:picLocks noChangeAspect="1"/>
          </p:cNvPicPr>
          <p:nvPr/>
        </p:nvPicPr>
        <p:blipFill>
          <a:blip r:embed="rId11"/>
          <a:stretch>
            <a:fillRect/>
          </a:stretch>
        </p:blipFill>
        <p:spPr>
          <a:xfrm>
            <a:off x="6309360" y="3670045"/>
            <a:ext cx="5257800" cy="1486688"/>
          </a:xfrm>
          <a:prstGeom prst="rect">
            <a:avLst/>
          </a:prstGeom>
          <a:ln w="12700">
            <a:solidFill>
              <a:srgbClr val="D7DCE6"/>
            </a:solidFill>
          </a:ln>
        </p:spPr>
      </p:pic>
      <p:sp>
        <p:nvSpPr>
          <p:cNvPr id="22" name="Rounded Rectangle 21"/>
          <p:cNvSpPr/>
          <p:nvPr/>
        </p:nvSpPr>
        <p:spPr>
          <a:xfrm>
            <a:off x="548640" y="5385334"/>
            <a:ext cx="5257800" cy="5588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000" b="1">
                <a:solidFill>
                  <a:srgbClr val="C00000"/>
                </a:solidFill>
                <a:latin typeface="Arial"/>
              </a:rPr>
              <a:t>1,250, 6,250, 7,500</a:t>
            </a:r>
          </a:p>
        </p:txBody>
      </p:sp>
      <p:sp>
        <p:nvSpPr>
          <p:cNvPr id="23" name="Rounded Rectangle 22"/>
          <p:cNvSpPr/>
          <p:nvPr/>
        </p:nvSpPr>
        <p:spPr>
          <a:xfrm>
            <a:off x="6309360" y="5385334"/>
            <a:ext cx="5257800" cy="5588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000" b="1">
                <a:solidFill>
                  <a:srgbClr val="C00000"/>
                </a:solidFill>
                <a:latin typeface="Arial"/>
              </a:rPr>
              <a:t>3,000, 4,000, 5,000</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fade">
                                      <p:cBhvr>
                                        <p:cTn id="103" dur="500"/>
                                        <p:tgtEl>
                                          <p:spTgt spid="22"/>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3"/>
                                        </p:tgtEl>
                                        <p:attrNameLst>
                                          <p:attrName>style.visibility</p:attrName>
                                        </p:attrNameLst>
                                      </p:cBhvr>
                                      <p:to>
                                        <p:strVal val="visible"/>
                                      </p:to>
                                    </p:set>
                                    <p:animEffect transition="in" filter="fade">
                                      <p:cBhvr>
                                        <p:cTn id="10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9 · question 7</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180.mp4" descr="Countdown timer, 3: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7 of 8</a:t>
            </a:r>
          </a:p>
        </p:txBody>
      </p:sp>
      <p:sp>
        <p:nvSpPr>
          <p:cNvPr id="12" name="Rounded Rectangle 11"/>
          <p:cNvSpPr/>
          <p:nvPr/>
        </p:nvSpPr>
        <p:spPr>
          <a:xfrm>
            <a:off x="1554480" y="1737360"/>
            <a:ext cx="4251960" cy="1274445"/>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691640" y="1737360"/>
            <a:ext cx="3977639" cy="1274445"/>
          </a:xfrm>
          <a:prstGeom prst="rect">
            <a:avLst/>
          </a:prstGeom>
          <a:noFill/>
        </p:spPr>
        <p:txBody>
          <a:bodyPr wrap="square" anchor="ctr" lIns="54864" rIns="54864" tIns="27432" bIns="27432">
            <a:spAutoFit/>
          </a:bodyPr>
          <a:lstStyle/>
          <a:p>
            <a:pPr algn="l">
              <a:lnSpc>
                <a:spcPct val="112000"/>
              </a:lnSpc>
            </a:pPr>
            <a:r>
              <a:rPr sz="2100" b="0">
                <a:solidFill>
                  <a:srgbClr val="17213A"/>
                </a:solidFill>
                <a:latin typeface="Arial"/>
              </a:rPr>
              <a:t>“I cut a number line from 0 to 10,000 into 5 equal steps.”</a:t>
            </a:r>
          </a:p>
        </p:txBody>
      </p:sp>
      <p:pic>
        <p:nvPicPr>
          <p:cNvPr id="14" name="Picture 13" descr="7a7b90e5f56e640_puzzled.png"/>
          <p:cNvPicPr>
            <a:picLocks noChangeAspect="1"/>
          </p:cNvPicPr>
          <p:nvPr/>
        </p:nvPicPr>
        <p:blipFill>
          <a:blip r:embed="rId9"/>
          <a:stretch>
            <a:fillRect/>
          </a:stretch>
        </p:blipFill>
        <p:spPr>
          <a:xfrm>
            <a:off x="548640" y="1659717"/>
            <a:ext cx="877824" cy="964610"/>
          </a:xfrm>
          <a:prstGeom prst="rect">
            <a:avLst/>
          </a:prstGeom>
        </p:spPr>
      </p:pic>
      <p:sp>
        <p:nvSpPr>
          <p:cNvPr id="15" name="TextBox 14"/>
          <p:cNvSpPr txBox="1"/>
          <p:nvPr/>
        </p:nvSpPr>
        <p:spPr>
          <a:xfrm>
            <a:off x="548640" y="3148964"/>
            <a:ext cx="5257800" cy="320802"/>
          </a:xfrm>
          <a:prstGeom prst="rect">
            <a:avLst/>
          </a:prstGeom>
          <a:noFill/>
        </p:spPr>
        <p:txBody>
          <a:bodyPr wrap="square" anchor="t" lIns="54864" rIns="54864" tIns="27432" bIns="27432">
            <a:spAutoFit/>
          </a:bodyPr>
          <a:lstStyle/>
          <a:p>
            <a:pPr algn="l">
              <a:lnSpc>
                <a:spcPct val="112000"/>
              </a:lnSpc>
            </a:pPr>
            <a:r>
              <a:rPr sz="1500" b="0">
                <a:solidFill>
                  <a:srgbClr val="17213A"/>
                </a:solidFill>
                <a:latin typeface="Arial"/>
              </a:rPr>
              <a:t>a) What is each step worth? ________</a:t>
            </a:r>
          </a:p>
        </p:txBody>
      </p:sp>
      <p:sp>
        <p:nvSpPr>
          <p:cNvPr id="16" name="TextBox 15"/>
          <p:cNvSpPr txBox="1"/>
          <p:nvPr/>
        </p:nvSpPr>
        <p:spPr>
          <a:xfrm>
            <a:off x="548640" y="3469766"/>
            <a:ext cx="5257800" cy="320802"/>
          </a:xfrm>
          <a:prstGeom prst="rect">
            <a:avLst/>
          </a:prstGeom>
          <a:noFill/>
        </p:spPr>
        <p:txBody>
          <a:bodyPr wrap="square" anchor="t" lIns="54864" rIns="54864" tIns="27432" bIns="27432">
            <a:spAutoFit/>
          </a:bodyPr>
          <a:lstStyle/>
          <a:p>
            <a:pPr algn="l">
              <a:lnSpc>
                <a:spcPct val="112000"/>
              </a:lnSpc>
            </a:pPr>
            <a:r>
              <a:rPr sz="1500" b="0">
                <a:solidFill>
                  <a:srgbClr val="17213A"/>
                </a:solidFill>
                <a:latin typeface="Arial"/>
              </a:rPr>
              <a:t>b) What number is arrow </a:t>
            </a:r>
            <a:r>
              <a:rPr sz="1500" b="1">
                <a:solidFill>
                  <a:srgbClr val="B4237A"/>
                </a:solidFill>
                <a:latin typeface="Arial"/>
              </a:rPr>
              <a:t>A</a:t>
            </a:r>
            <a:r>
              <a:rPr sz="1500" b="0">
                <a:solidFill>
                  <a:srgbClr val="17213A"/>
                </a:solidFill>
                <a:latin typeface="Arial"/>
              </a:rPr>
              <a:t> pointing to? ________</a:t>
            </a:r>
          </a:p>
        </p:txBody>
      </p:sp>
      <p:sp>
        <p:nvSpPr>
          <p:cNvPr id="17" name="Rounded Rectangle 16"/>
          <p:cNvSpPr/>
          <p:nvPr/>
        </p:nvSpPr>
        <p:spPr>
          <a:xfrm>
            <a:off x="7315200" y="1737360"/>
            <a:ext cx="4251960" cy="1274445"/>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452360" y="1737360"/>
            <a:ext cx="3977639" cy="1274445"/>
          </a:xfrm>
          <a:prstGeom prst="rect">
            <a:avLst/>
          </a:prstGeom>
          <a:noFill/>
        </p:spPr>
        <p:txBody>
          <a:bodyPr wrap="square" anchor="ctr" lIns="54864" rIns="54864" tIns="27432" bIns="27432">
            <a:spAutoFit/>
          </a:bodyPr>
          <a:lstStyle/>
          <a:p>
            <a:pPr algn="l">
              <a:lnSpc>
                <a:spcPct val="112000"/>
              </a:lnSpc>
            </a:pPr>
            <a:r>
              <a:rPr sz="2100" b="0">
                <a:solidFill>
                  <a:srgbClr val="17213A"/>
                </a:solidFill>
                <a:latin typeface="Arial"/>
              </a:rPr>
              <a:t>“I cut a number line from 0 to 10,000 into 5 equal steps.”</a:t>
            </a:r>
          </a:p>
        </p:txBody>
      </p:sp>
      <p:pic>
        <p:nvPicPr>
          <p:cNvPr id="19" name="Picture 18" descr="7a7b90e5f56e640_puzzled.png"/>
          <p:cNvPicPr>
            <a:picLocks noChangeAspect="1"/>
          </p:cNvPicPr>
          <p:nvPr/>
        </p:nvPicPr>
        <p:blipFill>
          <a:blip r:embed="rId9"/>
          <a:stretch>
            <a:fillRect/>
          </a:stretch>
        </p:blipFill>
        <p:spPr>
          <a:xfrm>
            <a:off x="6309360" y="1659717"/>
            <a:ext cx="877824" cy="964610"/>
          </a:xfrm>
          <a:prstGeom prst="rect">
            <a:avLst/>
          </a:prstGeom>
        </p:spPr>
      </p:pic>
      <p:sp>
        <p:nvSpPr>
          <p:cNvPr id="20" name="TextBox 19"/>
          <p:cNvSpPr txBox="1"/>
          <p:nvPr/>
        </p:nvSpPr>
        <p:spPr>
          <a:xfrm>
            <a:off x="6309360" y="3148964"/>
            <a:ext cx="5257800" cy="320802"/>
          </a:xfrm>
          <a:prstGeom prst="rect">
            <a:avLst/>
          </a:prstGeom>
          <a:noFill/>
        </p:spPr>
        <p:txBody>
          <a:bodyPr wrap="square" anchor="t" lIns="54864" rIns="54864" tIns="27432" bIns="27432">
            <a:spAutoFit/>
          </a:bodyPr>
          <a:lstStyle/>
          <a:p>
            <a:pPr algn="l">
              <a:lnSpc>
                <a:spcPct val="112000"/>
              </a:lnSpc>
            </a:pPr>
            <a:r>
              <a:rPr sz="1500" b="0">
                <a:solidFill>
                  <a:srgbClr val="17213A"/>
                </a:solidFill>
                <a:latin typeface="Arial"/>
              </a:rPr>
              <a:t>a) What is each step worth? ________</a:t>
            </a:r>
          </a:p>
        </p:txBody>
      </p:sp>
      <p:sp>
        <p:nvSpPr>
          <p:cNvPr id="21" name="TextBox 20"/>
          <p:cNvSpPr txBox="1"/>
          <p:nvPr/>
        </p:nvSpPr>
        <p:spPr>
          <a:xfrm>
            <a:off x="6309360" y="3469766"/>
            <a:ext cx="5257800" cy="320802"/>
          </a:xfrm>
          <a:prstGeom prst="rect">
            <a:avLst/>
          </a:prstGeom>
          <a:noFill/>
        </p:spPr>
        <p:txBody>
          <a:bodyPr wrap="square" anchor="t" lIns="54864" rIns="54864" tIns="27432" bIns="27432">
            <a:spAutoFit/>
          </a:bodyPr>
          <a:lstStyle/>
          <a:p>
            <a:pPr algn="l">
              <a:lnSpc>
                <a:spcPct val="112000"/>
              </a:lnSpc>
            </a:pPr>
            <a:r>
              <a:rPr sz="1500" b="0">
                <a:solidFill>
                  <a:srgbClr val="17213A"/>
                </a:solidFill>
                <a:latin typeface="Arial"/>
              </a:rPr>
              <a:t>b) What number is arrow </a:t>
            </a:r>
            <a:r>
              <a:rPr sz="1500" b="1">
                <a:solidFill>
                  <a:srgbClr val="B4237A"/>
                </a:solidFill>
                <a:latin typeface="Arial"/>
              </a:rPr>
              <a:t>A</a:t>
            </a:r>
            <a:r>
              <a:rPr sz="1500" b="0">
                <a:solidFill>
                  <a:srgbClr val="17213A"/>
                </a:solidFill>
                <a:latin typeface="Arial"/>
              </a:rPr>
              <a:t> pointing to? ________</a:t>
            </a:r>
          </a:p>
        </p:txBody>
      </p:sp>
      <p:pic>
        <p:nvPicPr>
          <p:cNvPr id="22" name="Picture 21" descr="Number line from 0 to 10,000 with 5 equal intervals. Arrows labelled A point to positions on the line"/>
          <p:cNvPicPr>
            <a:picLocks noChangeAspect="1"/>
          </p:cNvPicPr>
          <p:nvPr/>
        </p:nvPicPr>
        <p:blipFill>
          <a:blip r:embed="rId10"/>
          <a:stretch>
            <a:fillRect/>
          </a:stretch>
        </p:blipFill>
        <p:spPr>
          <a:xfrm>
            <a:off x="1560613" y="3845432"/>
            <a:ext cx="3233853" cy="914400"/>
          </a:xfrm>
          <a:prstGeom prst="rect">
            <a:avLst/>
          </a:prstGeom>
          <a:ln w="12700">
            <a:solidFill>
              <a:srgbClr val="D7DCE6"/>
            </a:solidFill>
          </a:ln>
        </p:spPr>
      </p:pic>
      <p:pic>
        <p:nvPicPr>
          <p:cNvPr id="23" name="Picture 22" descr="Number line from 0 to 10,000 with 5 equal intervals. Arrows labelled A point to positions on the line"/>
          <p:cNvPicPr>
            <a:picLocks noChangeAspect="1"/>
          </p:cNvPicPr>
          <p:nvPr/>
        </p:nvPicPr>
        <p:blipFill>
          <a:blip r:embed="rId11"/>
          <a:stretch>
            <a:fillRect/>
          </a:stretch>
        </p:blipFill>
        <p:spPr>
          <a:xfrm>
            <a:off x="7321333" y="3845432"/>
            <a:ext cx="3233853" cy="914400"/>
          </a:xfrm>
          <a:prstGeom prst="rect">
            <a:avLst/>
          </a:prstGeom>
          <a:ln w="12700">
            <a:solidFill>
              <a:srgbClr val="D7DCE6"/>
            </a:solidFill>
          </a:ln>
        </p:spPr>
      </p:pic>
      <p:sp>
        <p:nvSpPr>
          <p:cNvPr id="24" name="Rounded Rectangle 23"/>
          <p:cNvSpPr/>
          <p:nvPr/>
        </p:nvSpPr>
        <p:spPr>
          <a:xfrm>
            <a:off x="548640" y="4988432"/>
            <a:ext cx="5257800" cy="8890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000" b="1">
                <a:solidFill>
                  <a:srgbClr val="C00000"/>
                </a:solidFill>
                <a:latin typeface="Arial"/>
              </a:rPr>
              <a:t>a) 2,000</a:t>
            </a:r>
          </a:p>
          <a:p>
            <a:pPr algn="l"/>
            <a:r>
              <a:rPr sz="2000" b="1">
                <a:solidFill>
                  <a:srgbClr val="C00000"/>
                </a:solidFill>
                <a:latin typeface="Arial"/>
              </a:rPr>
              <a:t>b) 6,000</a:t>
            </a:r>
          </a:p>
        </p:txBody>
      </p:sp>
      <p:sp>
        <p:nvSpPr>
          <p:cNvPr id="25" name="Rounded Rectangle 24"/>
          <p:cNvSpPr/>
          <p:nvPr/>
        </p:nvSpPr>
        <p:spPr>
          <a:xfrm>
            <a:off x="6309360" y="4988432"/>
            <a:ext cx="5257800" cy="8890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000" b="1">
                <a:solidFill>
                  <a:srgbClr val="C00000"/>
                </a:solidFill>
                <a:latin typeface="Arial"/>
              </a:rPr>
              <a:t>a) 2,000</a:t>
            </a:r>
          </a:p>
          <a:p>
            <a:pPr algn="l"/>
            <a:r>
              <a:rPr sz="2000" b="1">
                <a:solidFill>
                  <a:srgbClr val="C00000"/>
                </a:solidFill>
                <a:latin typeface="Arial"/>
              </a:rPr>
              <a:t>b) 8,000</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fade">
                                      <p:cBhvr>
                                        <p:cTn id="103" dur="500"/>
                                        <p:tgtEl>
                                          <p:spTgt spid="24"/>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fade">
                                      <p:cBhvr>
                                        <p:cTn id="10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9 · question 8</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240.mp4" descr="Countdown timer, 4: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8 of 8</a:t>
            </a:r>
          </a:p>
        </p:txBody>
      </p:sp>
      <p:sp>
        <p:nvSpPr>
          <p:cNvPr id="12" name="Rounded Rectangle 11"/>
          <p:cNvSpPr/>
          <p:nvPr/>
        </p:nvSpPr>
        <p:spPr>
          <a:xfrm>
            <a:off x="1554480" y="1737360"/>
            <a:ext cx="4251960" cy="1703070"/>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691640" y="1737360"/>
            <a:ext cx="3977639" cy="1703070"/>
          </a:xfrm>
          <a:prstGeom prst="rect">
            <a:avLst/>
          </a:prstGeom>
          <a:noFill/>
        </p:spPr>
        <p:txBody>
          <a:bodyPr wrap="square" anchor="ctr" lIns="54864" rIns="54864" tIns="27432" bIns="27432">
            <a:spAutoFit/>
          </a:bodyPr>
          <a:lstStyle/>
          <a:p>
            <a:pPr algn="l">
              <a:lnSpc>
                <a:spcPct val="112000"/>
              </a:lnSpc>
            </a:pPr>
            <a:r>
              <a:rPr sz="1800" b="0">
                <a:solidFill>
                  <a:srgbClr val="17213A"/>
                </a:solidFill>
                <a:latin typeface="Arial"/>
              </a:rPr>
              <a:t>“There are 5 equal steps between the start and the end of the line, so I divide 10,000 by 5 to find the size of each step.”</a:t>
            </a:r>
          </a:p>
        </p:txBody>
      </p:sp>
      <p:pic>
        <p:nvPicPr>
          <p:cNvPr id="14" name="Picture 13" descr="7a7b90e5f56e640_puzzled.png"/>
          <p:cNvPicPr>
            <a:picLocks noChangeAspect="1"/>
          </p:cNvPicPr>
          <p:nvPr/>
        </p:nvPicPr>
        <p:blipFill>
          <a:blip r:embed="rId9"/>
          <a:stretch>
            <a:fillRect/>
          </a:stretch>
        </p:blipFill>
        <p:spPr>
          <a:xfrm>
            <a:off x="548640" y="1659717"/>
            <a:ext cx="877824" cy="964610"/>
          </a:xfrm>
          <a:prstGeom prst="rect">
            <a:avLst/>
          </a:prstGeom>
        </p:spPr>
      </p:pic>
      <p:sp>
        <p:nvSpPr>
          <p:cNvPr id="15" name="TextBox 14"/>
          <p:cNvSpPr txBox="1"/>
          <p:nvPr/>
        </p:nvSpPr>
        <p:spPr>
          <a:xfrm>
            <a:off x="548640" y="3577590"/>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a)  What </a:t>
            </a:r>
            <a:r>
              <a:rPr sz="1300" b="1">
                <a:solidFill>
                  <a:srgbClr val="B4237A"/>
                </a:solidFill>
                <a:latin typeface="Arial"/>
              </a:rPr>
              <a:t>mistake</a:t>
            </a:r>
            <a:r>
              <a:rPr sz="1300" b="0">
                <a:solidFill>
                  <a:srgbClr val="17213A"/>
                </a:solidFill>
                <a:latin typeface="Arial"/>
              </a:rPr>
              <a:t> has Boba made?</a:t>
            </a:r>
          </a:p>
        </p:txBody>
      </p:sp>
      <p:sp>
        <p:nvSpPr>
          <p:cNvPr id="16" name="TextBox 15"/>
          <p:cNvSpPr txBox="1"/>
          <p:nvPr/>
        </p:nvSpPr>
        <p:spPr>
          <a:xfrm>
            <a:off x="548640" y="3865372"/>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Explain how you know.</a:t>
            </a:r>
          </a:p>
        </p:txBody>
      </p:sp>
      <p:sp>
        <p:nvSpPr>
          <p:cNvPr id="17" name="TextBox 16"/>
          <p:cNvSpPr txBox="1"/>
          <p:nvPr/>
        </p:nvSpPr>
        <p:spPr>
          <a:xfrm>
            <a:off x="548640" y="4153154"/>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b) What number is arrow </a:t>
            </a:r>
            <a:r>
              <a:rPr sz="1300" b="1">
                <a:solidFill>
                  <a:srgbClr val="B4237A"/>
                </a:solidFill>
                <a:latin typeface="Arial"/>
              </a:rPr>
              <a:t>A</a:t>
            </a:r>
            <a:r>
              <a:rPr sz="1300" b="0">
                <a:solidFill>
                  <a:srgbClr val="17213A"/>
                </a:solidFill>
                <a:latin typeface="Arial"/>
              </a:rPr>
              <a:t> pointing to? ________</a:t>
            </a:r>
          </a:p>
        </p:txBody>
      </p:sp>
      <p:sp>
        <p:nvSpPr>
          <p:cNvPr id="18" name="Rounded Rectangle 17"/>
          <p:cNvSpPr/>
          <p:nvPr/>
        </p:nvSpPr>
        <p:spPr>
          <a:xfrm>
            <a:off x="7315200" y="1737360"/>
            <a:ext cx="4251960" cy="1703070"/>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452360" y="1737360"/>
            <a:ext cx="3977639" cy="1703070"/>
          </a:xfrm>
          <a:prstGeom prst="rect">
            <a:avLst/>
          </a:prstGeom>
          <a:noFill/>
        </p:spPr>
        <p:txBody>
          <a:bodyPr wrap="square" anchor="ctr" lIns="54864" rIns="54864" tIns="27432" bIns="27432">
            <a:spAutoFit/>
          </a:bodyPr>
          <a:lstStyle/>
          <a:p>
            <a:pPr algn="l">
              <a:lnSpc>
                <a:spcPct val="112000"/>
              </a:lnSpc>
            </a:pPr>
            <a:r>
              <a:rPr sz="1800" b="0">
                <a:solidFill>
                  <a:srgbClr val="17213A"/>
                </a:solidFill>
                <a:latin typeface="Arial"/>
              </a:rPr>
              <a:t>“There are 4 equal steps between the start and the end of the line, so I divide 8,000 by 4 to find the size of each step.”</a:t>
            </a:r>
          </a:p>
        </p:txBody>
      </p:sp>
      <p:pic>
        <p:nvPicPr>
          <p:cNvPr id="20" name="Picture 19" descr="7a7b90e5f56e640_puzzled.png"/>
          <p:cNvPicPr>
            <a:picLocks noChangeAspect="1"/>
          </p:cNvPicPr>
          <p:nvPr/>
        </p:nvPicPr>
        <p:blipFill>
          <a:blip r:embed="rId9"/>
          <a:stretch>
            <a:fillRect/>
          </a:stretch>
        </p:blipFill>
        <p:spPr>
          <a:xfrm>
            <a:off x="6309360" y="1659717"/>
            <a:ext cx="877824" cy="964610"/>
          </a:xfrm>
          <a:prstGeom prst="rect">
            <a:avLst/>
          </a:prstGeom>
        </p:spPr>
      </p:pic>
      <p:sp>
        <p:nvSpPr>
          <p:cNvPr id="21" name="TextBox 20"/>
          <p:cNvSpPr txBox="1"/>
          <p:nvPr/>
        </p:nvSpPr>
        <p:spPr>
          <a:xfrm>
            <a:off x="6309360" y="3577590"/>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a)  What </a:t>
            </a:r>
            <a:r>
              <a:rPr sz="1300" b="1">
                <a:solidFill>
                  <a:srgbClr val="B4237A"/>
                </a:solidFill>
                <a:latin typeface="Arial"/>
              </a:rPr>
              <a:t>mistake</a:t>
            </a:r>
            <a:r>
              <a:rPr sz="1300" b="0">
                <a:solidFill>
                  <a:srgbClr val="17213A"/>
                </a:solidFill>
                <a:latin typeface="Arial"/>
              </a:rPr>
              <a:t> has Boba made?</a:t>
            </a:r>
          </a:p>
        </p:txBody>
      </p:sp>
      <p:sp>
        <p:nvSpPr>
          <p:cNvPr id="22" name="TextBox 21"/>
          <p:cNvSpPr txBox="1"/>
          <p:nvPr/>
        </p:nvSpPr>
        <p:spPr>
          <a:xfrm>
            <a:off x="6309360" y="3865372"/>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Explain how you know.</a:t>
            </a:r>
          </a:p>
        </p:txBody>
      </p:sp>
      <p:sp>
        <p:nvSpPr>
          <p:cNvPr id="23" name="TextBox 22"/>
          <p:cNvSpPr txBox="1"/>
          <p:nvPr/>
        </p:nvSpPr>
        <p:spPr>
          <a:xfrm>
            <a:off x="6309360" y="4153154"/>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b) What number is arrow </a:t>
            </a:r>
            <a:r>
              <a:rPr sz="1300" b="1">
                <a:solidFill>
                  <a:srgbClr val="B4237A"/>
                </a:solidFill>
                <a:latin typeface="Arial"/>
              </a:rPr>
              <a:t>A</a:t>
            </a:r>
            <a:r>
              <a:rPr sz="1300" b="0">
                <a:solidFill>
                  <a:srgbClr val="17213A"/>
                </a:solidFill>
                <a:latin typeface="Arial"/>
              </a:rPr>
              <a:t> pointing to? ________</a:t>
            </a:r>
          </a:p>
        </p:txBody>
      </p:sp>
      <p:pic>
        <p:nvPicPr>
          <p:cNvPr id="24" name="Picture 23" descr="Number line from 5,000 to 10,000 with 5 equal intervals. Arrows labelled A point to positions on the line"/>
          <p:cNvPicPr>
            <a:picLocks noChangeAspect="1"/>
          </p:cNvPicPr>
          <p:nvPr/>
        </p:nvPicPr>
        <p:blipFill>
          <a:blip r:embed="rId10"/>
          <a:stretch>
            <a:fillRect/>
          </a:stretch>
        </p:blipFill>
        <p:spPr>
          <a:xfrm>
            <a:off x="1883998" y="4495799"/>
            <a:ext cx="2587082" cy="731520"/>
          </a:xfrm>
          <a:prstGeom prst="rect">
            <a:avLst/>
          </a:prstGeom>
          <a:ln w="12700">
            <a:solidFill>
              <a:srgbClr val="D7DCE6"/>
            </a:solidFill>
          </a:ln>
        </p:spPr>
      </p:pic>
      <p:pic>
        <p:nvPicPr>
          <p:cNvPr id="25" name="Picture 24" descr="Number line from 6,000 to 8,000 with 4 equal intervals. Arrows labelled A point to positions on the line"/>
          <p:cNvPicPr>
            <a:picLocks noChangeAspect="1"/>
          </p:cNvPicPr>
          <p:nvPr/>
        </p:nvPicPr>
        <p:blipFill>
          <a:blip r:embed="rId11"/>
          <a:stretch>
            <a:fillRect/>
          </a:stretch>
        </p:blipFill>
        <p:spPr>
          <a:xfrm>
            <a:off x="7644718" y="4495799"/>
            <a:ext cx="2587082" cy="731520"/>
          </a:xfrm>
          <a:prstGeom prst="rect">
            <a:avLst/>
          </a:prstGeom>
          <a:ln w="12700">
            <a:solidFill>
              <a:srgbClr val="D7DCE6"/>
            </a:solidFill>
          </a:ln>
        </p:spPr>
      </p:pic>
      <p:sp>
        <p:nvSpPr>
          <p:cNvPr id="26" name="Rounded Rectangle 25"/>
          <p:cNvSpPr/>
          <p:nvPr/>
        </p:nvSpPr>
        <p:spPr>
          <a:xfrm>
            <a:off x="548640" y="5440679"/>
            <a:ext cx="5257800" cy="8229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200" b="1">
                <a:solidFill>
                  <a:srgbClr val="C00000"/>
                </a:solidFill>
                <a:latin typeface="Arial"/>
              </a:rPr>
              <a:t>Boba divided the end number. The line does not start at 0, so each step is (10,000 − 5,000) ÷ 5 = 1,000.</a:t>
            </a:r>
          </a:p>
          <a:p>
            <a:pPr algn="l"/>
            <a:r>
              <a:rPr sz="1200" b="1">
                <a:solidFill>
                  <a:srgbClr val="C00000"/>
                </a:solidFill>
                <a:latin typeface="Arial"/>
              </a:rPr>
              <a:t>b) 8,000</a:t>
            </a:r>
          </a:p>
        </p:txBody>
      </p:sp>
      <p:sp>
        <p:nvSpPr>
          <p:cNvPr id="27" name="Rounded Rectangle 26"/>
          <p:cNvSpPr/>
          <p:nvPr/>
        </p:nvSpPr>
        <p:spPr>
          <a:xfrm>
            <a:off x="6309360" y="5440679"/>
            <a:ext cx="5257800" cy="8229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200" b="1">
                <a:solidFill>
                  <a:srgbClr val="C00000"/>
                </a:solidFill>
                <a:latin typeface="Arial"/>
              </a:rPr>
              <a:t>Boba divided the end number. The line does not start at 0, so each step is (8,000 − 6,000) ÷ 4 = 500.</a:t>
            </a:r>
          </a:p>
          <a:p>
            <a:pPr algn="l"/>
            <a:r>
              <a:rPr sz="1200" b="1">
                <a:solidFill>
                  <a:srgbClr val="C00000"/>
                </a:solidFill>
                <a:latin typeface="Arial"/>
              </a:rPr>
              <a:t>b) 7,000</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fade">
                                      <p:cBhvr>
                                        <p:cTn id="103" dur="500"/>
                                        <p:tgtEl>
                                          <p:spTgt spid="26"/>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7"/>
                                        </p:tgtEl>
                                        <p:attrNameLst>
                                          <p:attrName>style.visibility</p:attrName>
                                        </p:attrNameLst>
                                      </p:cBhvr>
                                      <p:to>
                                        <p:strVal val="visible"/>
                                      </p:to>
                                    </p:set>
                                    <p:animEffect transition="in" filter="fade">
                                      <p:cBhvr>
                                        <p:cTn id="10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9</a:t>
            </a:r>
          </a:p>
        </p:txBody>
      </p:sp>
      <p:sp>
        <p:nvSpPr>
          <p:cNvPr id="5" name="TextBox 4"/>
          <p:cNvSpPr txBox="1"/>
          <p:nvPr/>
        </p:nvSpPr>
        <p:spPr>
          <a:xfrm>
            <a:off x="640080" y="731520"/>
            <a:ext cx="10972800" cy="731520"/>
          </a:xfrm>
          <a:prstGeom prst="rect">
            <a:avLst/>
          </a:prstGeom>
          <a:noFill/>
        </p:spPr>
        <p:txBody>
          <a:bodyPr wrap="square" anchor="t" lIns="54864" rIns="54864" tIns="27432" bIns="27432">
            <a:spAutoFit/>
          </a:bodyPr>
          <a:lstStyle/>
          <a:p>
            <a:pPr algn="l">
              <a:lnSpc>
                <a:spcPct val="112000"/>
              </a:lnSpc>
            </a:pPr>
            <a:r>
              <a:rPr sz="3800" b="1">
                <a:solidFill>
                  <a:srgbClr val="0F766E"/>
                </a:solidFill>
                <a:latin typeface="Dreaming Outloud Pro"/>
              </a:rPr>
              <a:t>Independent application</a:t>
            </a:r>
          </a:p>
        </p:txBody>
      </p:sp>
      <p:pic>
        <p:nvPicPr>
          <p:cNvPr id="6" name="timer_1200.mp4" descr="Countdown timer, 20:00. Click to start.">
            <a:hlinkClick r:id="" action="ppaction://media"/>
          </p:cNvPr>
          <p:cNvPicPr>
            <a:picLocks noChangeAspect="1"/>
          </p:cNvPicPr>
          <p:nvPr>
            <a:videoFile r:link="rId5"/>
            <p:extLst>
              <p:ext uri="{DAA4B4D4-6D71-4841-9C94-3DE7FCFB9230}">
                <p14:media xmlns:p14="http://schemas.microsoft.com/office/powerpoint/2010/main" r:embed="rId4"/>
              </p:ext>
            </p:extLst>
          </p:nvPr>
        </p:nvPicPr>
        <p:blipFill>
          <a:blip r:embed="rId6"/>
          <a:stretch>
            <a:fillRect/>
          </a:stretch>
        </p:blipFill>
        <p:spPr>
          <a:xfrm>
            <a:off x="731520" y="1691640"/>
            <a:ext cx="4937760" cy="1728216"/>
          </a:xfrm>
          <a:prstGeom prst="rect">
            <a:avLst/>
          </a:prstGeom>
        </p:spPr>
      </p:pic>
      <p:sp>
        <p:nvSpPr>
          <p:cNvPr id="7" name="TextBox 6"/>
          <p:cNvSpPr txBox="1"/>
          <p:nvPr/>
        </p:nvSpPr>
        <p:spPr>
          <a:xfrm>
            <a:off x="731520" y="3520440"/>
            <a:ext cx="5120640" cy="548640"/>
          </a:xfrm>
          <a:prstGeom prst="rect">
            <a:avLst/>
          </a:prstGeom>
          <a:noFill/>
        </p:spPr>
        <p:txBody>
          <a:bodyPr wrap="square" anchor="t" lIns="54864" rIns="54864" tIns="27432" bIns="27432">
            <a:spAutoFit/>
          </a:bodyPr>
          <a:lstStyle/>
          <a:p>
            <a:pPr algn="l">
              <a:lnSpc>
                <a:spcPct val="112000"/>
              </a:lnSpc>
            </a:pPr>
            <a:r>
              <a:rPr sz="2400" b="0">
                <a:solidFill>
                  <a:srgbClr val="17213A"/>
                </a:solidFill>
                <a:latin typeface="Dreaming Outloud Pro"/>
              </a:rPr>
              <a:t>Use the Step 9 worksheet.</a:t>
            </a:r>
          </a:p>
        </p:txBody>
      </p:sp>
      <p:sp>
        <p:nvSpPr>
          <p:cNvPr id="8" name="TextBox 7"/>
          <p:cNvSpPr txBox="1"/>
          <p:nvPr/>
        </p:nvSpPr>
        <p:spPr>
          <a:xfrm>
            <a:off x="731520" y="4069080"/>
            <a:ext cx="5120640" cy="548640"/>
          </a:xfrm>
          <a:prstGeom prst="rect">
            <a:avLst/>
          </a:prstGeom>
          <a:noFill/>
        </p:spPr>
        <p:txBody>
          <a:bodyPr wrap="square" anchor="t" lIns="54864" rIns="54864" tIns="27432" bIns="27432">
            <a:spAutoFit/>
          </a:bodyPr>
          <a:lstStyle/>
          <a:p>
            <a:pPr algn="l">
              <a:lnSpc>
                <a:spcPct val="112000"/>
              </a:lnSpc>
            </a:pPr>
            <a:r>
              <a:rPr sz="2400" b="1">
                <a:solidFill>
                  <a:srgbClr val="B4237A"/>
                </a:solidFill>
                <a:latin typeface="Dreaming Outloud Pro"/>
              </a:rPr>
              <a:t>Finished? Try the challenge.</a:t>
            </a:r>
          </a:p>
        </p:txBody>
      </p:sp>
      <p:sp>
        <p:nvSpPr>
          <p:cNvPr id="9" name="Rounded Rectangle 8"/>
          <p:cNvSpPr/>
          <p:nvPr/>
        </p:nvSpPr>
        <p:spPr>
          <a:xfrm>
            <a:off x="6035040" y="1554480"/>
            <a:ext cx="5577840" cy="2514600"/>
          </a:xfrm>
          <a:prstGeom prst="roundRect">
            <a:avLst>
              <a:gd name="adj" fmla="val 12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172200" y="1645920"/>
            <a:ext cx="1920240" cy="502920"/>
          </a:xfrm>
          <a:prstGeom prst="roundRect">
            <a:avLst>
              <a:gd name="adj" fmla="val 35000"/>
            </a:avLst>
          </a:prstGeom>
          <a:solidFill>
            <a:srgbClr val="FFFFFF"/>
          </a:solidFill>
          <a:ln w="38100">
            <a:solidFill>
              <a:srgbClr val="B4237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800" b="1">
                <a:solidFill>
                  <a:srgbClr val="17213A"/>
                </a:solidFill>
                <a:latin typeface="Dreaming Outloud Pro"/>
              </a:rPr>
              <a:t>Challenge</a:t>
            </a:r>
          </a:p>
        </p:txBody>
      </p:sp>
      <p:sp>
        <p:nvSpPr>
          <p:cNvPr id="11" name="TextBox 10"/>
          <p:cNvSpPr txBox="1"/>
          <p:nvPr/>
        </p:nvSpPr>
        <p:spPr>
          <a:xfrm>
            <a:off x="6172200" y="2148840"/>
            <a:ext cx="3108960" cy="1874519"/>
          </a:xfrm>
          <a:prstGeom prst="rect">
            <a:avLst/>
          </a:prstGeom>
          <a:noFill/>
        </p:spPr>
        <p:txBody>
          <a:bodyPr wrap="square" anchor="t" lIns="54864" rIns="54864" tIns="27432" bIns="27432">
            <a:spAutoFit/>
          </a:bodyPr>
          <a:lstStyle/>
          <a:p>
            <a:pPr algn="l">
              <a:lnSpc>
                <a:spcPct val="112000"/>
              </a:lnSpc>
            </a:pPr>
            <a:r>
              <a:rPr sz="1800" b="0">
                <a:solidFill>
                  <a:srgbClr val="17213A"/>
                </a:solidFill>
                <a:latin typeface="Arial"/>
              </a:rPr>
              <a:t>a)  What </a:t>
            </a:r>
            <a:r>
              <a:rPr sz="1800" b="1">
                <a:solidFill>
                  <a:srgbClr val="B4237A"/>
                </a:solidFill>
                <a:latin typeface="Arial"/>
              </a:rPr>
              <a:t>mistake</a:t>
            </a:r>
            <a:r>
              <a:rPr sz="1800" b="0">
                <a:solidFill>
                  <a:srgbClr val="17213A"/>
                </a:solidFill>
                <a:latin typeface="Arial"/>
              </a:rPr>
              <a:t> has Boba made?</a:t>
            </a:r>
          </a:p>
          <a:p>
            <a:pPr algn="l">
              <a:lnSpc>
                <a:spcPct val="112000"/>
              </a:lnSpc>
            </a:pPr>
            <a:r>
              <a:rPr sz="1800" b="0">
                <a:solidFill>
                  <a:srgbClr val="17213A"/>
                </a:solidFill>
                <a:latin typeface="Arial"/>
              </a:rPr>
              <a:t>Explain how you know.</a:t>
            </a:r>
          </a:p>
          <a:p>
            <a:pPr algn="l">
              <a:lnSpc>
                <a:spcPct val="112000"/>
              </a:lnSpc>
            </a:pPr>
            <a:r>
              <a:rPr sz="1800" b="0">
                <a:solidFill>
                  <a:srgbClr val="17213A"/>
                </a:solidFill>
                <a:latin typeface="Arial"/>
              </a:rPr>
              <a:t>b) What number is arrow </a:t>
            </a:r>
            <a:r>
              <a:rPr sz="1800" b="1">
                <a:solidFill>
                  <a:srgbClr val="B4237A"/>
                </a:solidFill>
                <a:latin typeface="Arial"/>
              </a:rPr>
              <a:t>A</a:t>
            </a:r>
            <a:r>
              <a:rPr sz="1800" b="0">
                <a:solidFill>
                  <a:srgbClr val="17213A"/>
                </a:solidFill>
                <a:latin typeface="Arial"/>
              </a:rPr>
              <a:t> pointing to? ________</a:t>
            </a:r>
          </a:p>
        </p:txBody>
      </p:sp>
      <p:pic>
        <p:nvPicPr>
          <p:cNvPr id="12" name="Picture 11" descr="Number line from 5,000 to 10,000 with 5 equal intervals. Arrows labelled A point to positions on the line"/>
          <p:cNvPicPr>
            <a:picLocks noChangeAspect="1"/>
          </p:cNvPicPr>
          <p:nvPr/>
        </p:nvPicPr>
        <p:blipFill>
          <a:blip r:embed="rId7"/>
          <a:stretch>
            <a:fillRect/>
          </a:stretch>
        </p:blipFill>
        <p:spPr>
          <a:xfrm>
            <a:off x="9281160" y="2240280"/>
            <a:ext cx="2194560" cy="620531"/>
          </a:xfrm>
          <a:prstGeom prst="rect">
            <a:avLst/>
          </a:prstGeom>
          <a:ln w="12700">
            <a:solidFill>
              <a:srgbClr val="D7DCE6"/>
            </a:solidFill>
          </a:ln>
        </p:spPr>
      </p:pic>
      <p:sp>
        <p:nvSpPr>
          <p:cNvPr id="13" name="Rounded Rectangle 12"/>
          <p:cNvSpPr/>
          <p:nvPr/>
        </p:nvSpPr>
        <p:spPr>
          <a:xfrm>
            <a:off x="6035040" y="4206240"/>
            <a:ext cx="5577840" cy="10515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600" b="1">
                <a:solidFill>
                  <a:srgbClr val="C00000"/>
                </a:solidFill>
                <a:latin typeface="Arial"/>
              </a:rPr>
              <a:t>Boba divided the end number. The line does not start at 0, so each step is (10,000 − 5,000) ÷ 5 = 1,000.   b) 9,000</a:t>
            </a:r>
          </a:p>
        </p:txBody>
      </p:sp>
      <p:pic>
        <p:nvPicPr>
          <p:cNvPr id="14" name="Picture 13" descr="01230816a843640_teacher.png"/>
          <p:cNvPicPr>
            <a:picLocks noChangeAspect="1"/>
          </p:cNvPicPr>
          <p:nvPr/>
        </p:nvPicPr>
        <p:blipFill>
          <a:blip r:embed="rId8"/>
          <a:stretch>
            <a:fillRect/>
          </a:stretch>
        </p:blipFill>
        <p:spPr>
          <a:xfrm>
            <a:off x="640080" y="5369548"/>
            <a:ext cx="965606" cy="985531"/>
          </a:xfrm>
          <a:prstGeom prst="rect">
            <a:avLst/>
          </a:prstGeom>
        </p:spPr>
      </p:pic>
      <p:pic>
        <p:nvPicPr>
          <p:cNvPr id="15" name="Picture 14" descr="b9d4aa0cabc8640_cheer.png"/>
          <p:cNvPicPr>
            <a:picLocks noChangeAspect="1"/>
          </p:cNvPicPr>
          <p:nvPr/>
        </p:nvPicPr>
        <p:blipFill>
          <a:blip r:embed="rId9"/>
          <a:stretch>
            <a:fillRect/>
          </a:stretch>
        </p:blipFill>
        <p:spPr>
          <a:xfrm>
            <a:off x="2377440" y="5179763"/>
            <a:ext cx="965606" cy="1175316"/>
          </a:xfrm>
          <a:prstGeom prst="rect">
            <a:avLst/>
          </a:prstGeom>
        </p:spPr>
      </p:pic>
      <p:pic>
        <p:nvPicPr>
          <p:cNvPr id="16" name="Picture 15" descr="511143482526640_idea.png"/>
          <p:cNvPicPr>
            <a:picLocks noChangeAspect="1"/>
          </p:cNvPicPr>
          <p:nvPr/>
        </p:nvPicPr>
        <p:blipFill>
          <a:blip r:embed="rId10"/>
          <a:stretch>
            <a:fillRect/>
          </a:stretch>
        </p:blipFill>
        <p:spPr>
          <a:xfrm>
            <a:off x="4297680" y="5348783"/>
            <a:ext cx="965606" cy="1006296"/>
          </a:xfrm>
          <a:prstGeom prst="rect">
            <a:avLst/>
          </a:prstGeom>
        </p:spPr>
      </p:pic>
      <p:pic>
        <p:nvPicPr>
          <p:cNvPr id="17" name="Picture 16" descr="0d0600613f90640_writing.png"/>
          <p:cNvPicPr>
            <a:picLocks noChangeAspect="1"/>
          </p:cNvPicPr>
          <p:nvPr/>
        </p:nvPicPr>
        <p:blipFill>
          <a:blip r:embed="rId11"/>
          <a:stretch>
            <a:fillRect/>
          </a:stretch>
        </p:blipFill>
        <p:spPr>
          <a:xfrm>
            <a:off x="6400800" y="5365998"/>
            <a:ext cx="965606" cy="989081"/>
          </a:xfrm>
          <a:prstGeom prst="rect">
            <a:avLst/>
          </a:prstGeom>
        </p:spPr>
      </p:pic>
      <p:pic>
        <p:nvPicPr>
          <p:cNvPr id="18" name="Picture 17" descr="d0c21b00b584640_trophy.png"/>
          <p:cNvPicPr>
            <a:picLocks noChangeAspect="1"/>
          </p:cNvPicPr>
          <p:nvPr/>
        </p:nvPicPr>
        <p:blipFill>
          <a:blip r:embed="rId12"/>
          <a:stretch>
            <a:fillRect/>
          </a:stretch>
        </p:blipFill>
        <p:spPr>
          <a:xfrm>
            <a:off x="8321040" y="5348783"/>
            <a:ext cx="965606" cy="1006296"/>
          </a:xfrm>
          <a:prstGeom prst="rect">
            <a:avLst/>
          </a:prstGeom>
        </p:spPr>
      </p:pic>
      <p:pic>
        <p:nvPicPr>
          <p:cNvPr id="19" name="Picture 18" descr="d1a2481504b9640_stopwatch.png"/>
          <p:cNvPicPr>
            <a:picLocks noChangeAspect="1"/>
          </p:cNvPicPr>
          <p:nvPr/>
        </p:nvPicPr>
        <p:blipFill>
          <a:blip r:embed="rId13"/>
          <a:stretch>
            <a:fillRect/>
          </a:stretch>
        </p:blipFill>
        <p:spPr>
          <a:xfrm>
            <a:off x="10058400" y="5348783"/>
            <a:ext cx="965606" cy="1006296"/>
          </a:xfrm>
          <a:prstGeom prst="rect">
            <a:avLst/>
          </a:prstGeom>
        </p:spPr>
      </p:pic>
    </p:spTree>
  </p:cSld>
  <p:clrMapOvr>
    <a:masterClrMapping/>
  </p:clrMapOvr>
  <p:timing>
    <p:tnLst>
      <p:par>
        <p:cTn id="1" dur="indefinite" restart="never" nodeType="tmRoot">
          <p:childTnLst>
            <p:seq concurrent="1" nextAc="seek">
              <p:cTn id="99" dur="indefinite" nodeType="mainSeq">
                <p:childTnLst>
                  <p:par>
                    <p:cTn id="113" fill="hold">
                      <p:stCondLst>
                        <p:cond delay="indefinite"/>
                        <p:cond evt="onBegin" delay="0">
                          <p:tn val="99"/>
                        </p:cond>
                      </p:stCondLst>
                      <p:childTnLst>
                        <p:par>
                          <p:cTn id="114" fill="hold">
                            <p:stCondLst>
                              <p:cond delay="0"/>
                            </p:stCondLst>
                            <p:childTnLst>
                              <p:par>
                                <p:cTn id="101" presetID="0" presetClass="path" presetSubtype="0" repeatCount="indefinite" autoRev="1" fill="hold" nodeType="afterEffect">
                                  <p:stCondLst>
                                    <p:cond delay="0"/>
                                  </p:stCondLst>
                                  <p:childTnLst>
                                    <p:animMotion origin="layout" path="M 0 0 C 0.030 -0.070 0.090 -0.070 0.120 0 E" pathEditMode="relative" ptsTypes="AAAA">
                                      <p:cBhvr>
                                        <p:cTn id="102" dur="900" fill="hold"/>
                                        <p:tgtEl>
                                          <p:spTgt spid="14"/>
                                        </p:tgtEl>
                                        <p:attrNameLst>
                                          <p:attrName>ppt_x</p:attrName>
                                          <p:attrName>ppt_y</p:attrName>
                                        </p:attrNameLst>
                                      </p:cBhvr>
                                    </p:animMotion>
                                  </p:childTnLst>
                                </p:cTn>
                              </p:par>
                              <p:par>
                                <p:cTn id="103" presetID="0" presetClass="path" presetSubtype="0" repeatCount="indefinite" autoRev="1" fill="hold" nodeType="withEffect">
                                  <p:stCondLst>
                                    <p:cond delay="180"/>
                                  </p:stCondLst>
                                  <p:childTnLst>
                                    <p:animMotion origin="layout" path="M 0 0 C 0.035 -0.070 0.105 -0.070 0.140 0 E" pathEditMode="relative" ptsTypes="AAAA">
                                      <p:cBhvr>
                                        <p:cTn id="104" dur="1100" fill="hold"/>
                                        <p:tgtEl>
                                          <p:spTgt spid="15"/>
                                        </p:tgtEl>
                                        <p:attrNameLst>
                                          <p:attrName>ppt_x</p:attrName>
                                          <p:attrName>ppt_y</p:attrName>
                                        </p:attrNameLst>
                                      </p:cBhvr>
                                    </p:animMotion>
                                  </p:childTnLst>
                                </p:cTn>
                              </p:par>
                              <p:par>
                                <p:cTn id="105" presetID="0" presetClass="path" presetSubtype="0" repeatCount="indefinite" autoRev="1" fill="hold" nodeType="withEffect">
                                  <p:stCondLst>
                                    <p:cond delay="360"/>
                                  </p:stCondLst>
                                  <p:childTnLst>
                                    <p:animMotion origin="layout" path="M 0 0 C 0.030 -0.080 0.090 -0.080 0.120 0 E" pathEditMode="relative" ptsTypes="AAAA">
                                      <p:cBhvr>
                                        <p:cTn id="106" dur="1000" fill="hold"/>
                                        <p:tgtEl>
                                          <p:spTgt spid="16"/>
                                        </p:tgtEl>
                                        <p:attrNameLst>
                                          <p:attrName>ppt_x</p:attrName>
                                          <p:attrName>ppt_y</p:attrName>
                                        </p:attrNameLst>
                                      </p:cBhvr>
                                    </p:animMotion>
                                  </p:childTnLst>
                                </p:cTn>
                              </p:par>
                              <p:par>
                                <p:cTn id="107" presetID="0" presetClass="path" presetSubtype="0" repeatCount="indefinite" autoRev="1" fill="hold" nodeType="withEffect">
                                  <p:stCondLst>
                                    <p:cond delay="540"/>
                                  </p:stCondLst>
                                  <p:childTnLst>
                                    <p:animMotion origin="layout" path="M 0 0 C 0.035 -0.070 0.105 -0.070 0.140 0 E" pathEditMode="relative" ptsTypes="AAAA">
                                      <p:cBhvr>
                                        <p:cTn id="108" dur="1200" fill="hold"/>
                                        <p:tgtEl>
                                          <p:spTgt spid="17"/>
                                        </p:tgtEl>
                                        <p:attrNameLst>
                                          <p:attrName>ppt_x</p:attrName>
                                          <p:attrName>ppt_y</p:attrName>
                                        </p:attrNameLst>
                                      </p:cBhvr>
                                    </p:animMotion>
                                  </p:childTnLst>
                                </p:cTn>
                              </p:par>
                              <p:par>
                                <p:cTn id="109" presetID="0" presetClass="path" presetSubtype="0" repeatCount="indefinite" autoRev="1" fill="hold" nodeType="withEffect">
                                  <p:stCondLst>
                                    <p:cond delay="720"/>
                                  </p:stCondLst>
                                  <p:childTnLst>
                                    <p:animMotion origin="layout" path="M 0 0 C 0.025 -0.080 0.075 -0.080 0.100 0 E" pathEditMode="relative" ptsTypes="AAAA">
                                      <p:cBhvr>
                                        <p:cTn id="110" dur="950" fill="hold"/>
                                        <p:tgtEl>
                                          <p:spTgt spid="18"/>
                                        </p:tgtEl>
                                        <p:attrNameLst>
                                          <p:attrName>ppt_x</p:attrName>
                                          <p:attrName>ppt_y</p:attrName>
                                        </p:attrNameLst>
                                      </p:cBhvr>
                                    </p:animMotion>
                                  </p:childTnLst>
                                </p:cTn>
                              </p:par>
                              <p:par>
                                <p:cTn id="111" presetID="0" presetClass="path" presetSubtype="0" repeatCount="indefinite" autoRev="1" fill="hold" nodeType="withEffect">
                                  <p:stCondLst>
                                    <p:cond delay="900"/>
                                  </p:stCondLst>
                                  <p:childTnLst>
                                    <p:animMotion origin="layout" path="M 0 0 C 0.020 -0.070 0.060 -0.070 0.080 0 E" pathEditMode="relative" ptsTypes="AAAA">
                                      <p:cBhvr>
                                        <p:cTn id="112" dur="1050" fill="hold"/>
                                        <p:tgtEl>
                                          <p:spTgt spid="19"/>
                                        </p:tgtEl>
                                        <p:attrNameLst>
                                          <p:attrName>ppt_x</p:attrName>
                                          <p:attrName>ppt_y</p:attrName>
                                        </p:attrNameLst>
                                      </p:cBhvr>
                                    </p:animMotion>
                                  </p:childTnLst>
                                </p:cTn>
                              </p:par>
                            </p:childTnLst>
                          </p:cTn>
                        </p:par>
                      </p:childTnLst>
                    </p:cTn>
                  </p:par>
                  <p:par>
                    <p:cTn id="118" fill="hold">
                      <p:stCondLst>
                        <p:cond delay="indefinite"/>
                      </p:stCondLst>
                      <p:childTnLst>
                        <p:par>
                          <p:cTn id="119" fill="hold">
                            <p:stCondLst>
                              <p:cond delay="0"/>
                            </p:stCondLst>
                            <p:childTnLst>
                              <p:par>
                                <p:cTn id="115" presetID="10" presetClass="entr" presetSubtype="0" fill="hold" nodeType="clickEffect">
                                  <p:stCondLst>
                                    <p:cond delay="0"/>
                                  </p:stCondLst>
                                  <p:childTnLst>
                                    <p:set>
                                      <p:cBhvr>
                                        <p:cTn id="116" dur="1" fill="hold">
                                          <p:stCondLst>
                                            <p:cond delay="0"/>
                                          </p:stCondLst>
                                        </p:cTn>
                                        <p:tgtEl>
                                          <p:spTgt spid="13"/>
                                        </p:tgtEl>
                                        <p:attrNameLst>
                                          <p:attrName>style.visibility</p:attrName>
                                        </p:attrNameLst>
                                      </p:cBhvr>
                                      <p:to>
                                        <p:strVal val="visible"/>
                                      </p:to>
                                    </p:set>
                                    <p:animEffect transition="in" filter="fade">
                                      <p:cBhvr>
                                        <p:cTn id="1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6"/>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