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Bobas are sitting at their desks, floating up and down, ready to learn. Click a timer in slideshow mode to start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Starter: four quick questions to bring back last lesson (Partition numbers to 10,000). Click the timer, let pupils answer on their whiteboards, then click to show each answer in turn.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aloud. Then ask: where might we need this outside school? The success criteria can be turned into a quick check at the end of the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about today's numbers.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the picture first: ask pupils what they notice. Then click to bring in each statement, and the words under the picture, one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the picture first: ask pupils what they notice. Then click to bring in each statement, and the words under the picture, one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8. I DO: model it out loud, thinking through each step. YOU DO: click the timer (1:00,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6 | 14.  You do: 1 | 16.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8. I DO: model it out loud, thinking through each step. YOU DO: click the timer (1:00,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83 | b) 19.  You do: a) 91 | b) 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8. I DO: model it out loud, thinking through each step. YOU DO: click the timer (1:30,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140 | b) 1,800.  You do: a) 140 | b) 1,600.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8. I DO: model it out loud, thinking through each step. YOU DO: click the timer (1:30,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No | No. 32 hundreds is 3,200..  You do: Yes | Yes. 24 hundreds is 2,400..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8. I DO: model it out loud, thinking through each step. YOU DO: click the timer (2:00,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for example 90 + 90 + 104; 420 + 430 + 434; 760 + 760 + 764.  You do: for example 90 + 90 + 93; 420 + 420 + 433; 750 + 760 + 763.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8. I DO: model it out loud, thinking through each step. YOU DO: click the timer (2:30,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No | No. 25 hundreds is 2,500..  You do: No | No. 46 tens is 460..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8. I DO: model it out loud, thinking through each step. YOU DO: click the timer (3:00,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2 | 12.  You do: 5 | 14.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8. I DO: model it out loud, thinking through each step. YOU DO: click the timer (4:00,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= | b) &lt; | c) &lt;.  You do: a) = | b) &lt; | c) &lt;.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now work on their own on the Step 7 worksheet from the website (scaffolded or not scaffolded). Click the 20 minute timer to start it. Pupils who finish try the challenge: click to show its answer. The Bobas bounce on their own while the slide is showing. Challenge answers: a) = | b) &lt; | c) &lt;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2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1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microsoft.com/office/2007/relationships/media" Target="../media/media3.mp4"/><Relationship Id="rId7" Type="http://schemas.openxmlformats.org/officeDocument/2006/relationships/video" Target="../media/media3.mp4"/><Relationship Id="rId8" Type="http://schemas.openxmlformats.org/officeDocument/2006/relationships/image" Target="../media/image1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microsoft.com/office/2007/relationships/media" Target="../media/media3.mp4"/><Relationship Id="rId7" Type="http://schemas.openxmlformats.org/officeDocument/2006/relationships/video" Target="../media/media3.mp4"/><Relationship Id="rId8" Type="http://schemas.openxmlformats.org/officeDocument/2006/relationships/image" Target="../media/image16.png"/><Relationship Id="rId9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microsoft.com/office/2007/relationships/media" Target="../media/media4.mp4"/><Relationship Id="rId7" Type="http://schemas.openxmlformats.org/officeDocument/2006/relationships/video" Target="../media/media4.mp4"/><Relationship Id="rId8" Type="http://schemas.openxmlformats.org/officeDocument/2006/relationships/image" Target="../media/image1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microsoft.com/office/2007/relationships/media" Target="../media/media5.mp4"/><Relationship Id="rId7" Type="http://schemas.openxmlformats.org/officeDocument/2006/relationships/video" Target="../media/media5.mp4"/><Relationship Id="rId8" Type="http://schemas.openxmlformats.org/officeDocument/2006/relationships/image" Target="../media/image18.png"/><Relationship Id="rId9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microsoft.com/office/2007/relationships/media" Target="../media/media6.mp4"/><Relationship Id="rId7" Type="http://schemas.openxmlformats.org/officeDocument/2006/relationships/video" Target="../media/media6.mp4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5.xml"/><Relationship Id="rId4" Type="http://schemas.microsoft.com/office/2007/relationships/media" Target="../media/media7.mp4"/><Relationship Id="rId5" Type="http://schemas.openxmlformats.org/officeDocument/2006/relationships/video" Target="../media/media7.mp4"/><Relationship Id="rId6" Type="http://schemas.openxmlformats.org/officeDocument/2006/relationships/image" Target="../media/image22.png"/><Relationship Id="rId7" Type="http://schemas.openxmlformats.org/officeDocument/2006/relationships/image" Target="../media/image11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23.png"/><Relationship Id="rId11" Type="http://schemas.openxmlformats.org/officeDocument/2006/relationships/image" Target="../media/image5.png"/><Relationship Id="rId12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13ed0379819b1600_fram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78992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1">
                <a:solidFill>
                  <a:srgbClr val="0F766E"/>
                </a:solidFill>
                <a:latin typeface="Dreaming Outloud Pro"/>
              </a:rPr>
              <a:t>Year 4 · Autumn · Place value · Step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515600" cy="13716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3800" b="1">
                <a:solidFill>
                  <a:srgbClr val="17213A"/>
                </a:solidFill>
                <a:latin typeface="Dreaming Outloud Pro"/>
              </a:rPr>
              <a:t>Flexible partitioning of numbers to 10,000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788920"/>
            <a:ext cx="8229600" cy="82296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7a7b90e5f56e640_puzzl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8127" y="4310664"/>
            <a:ext cx="846277" cy="929944"/>
          </a:xfrm>
          <a:prstGeom prst="rect">
            <a:avLst/>
          </a:prstGeom>
        </p:spPr>
      </p:pic>
      <p:pic>
        <p:nvPicPr>
          <p:cNvPr id="8" name="Picture 7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d0c21b00b584640_troph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b9d4aa0cabc8640_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4367" y="4210537"/>
            <a:ext cx="846277" cy="1030071"/>
          </a:xfrm>
          <a:prstGeom prst="rect">
            <a:avLst/>
          </a:prstGeom>
        </p:spPr>
      </p:pic>
      <p:pic>
        <p:nvPicPr>
          <p:cNvPr id="14" name="Picture 13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511143482526640_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1d31c2d636db640_tir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utoRev="1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utoRev="1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utoRev="1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autoRev="1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7772400" cy="7315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800" b="1">
                <a:solidFill>
                  <a:srgbClr val="0F766E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389888"/>
            <a:ext cx="8686800" cy="36576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6B7280"/>
                </a:solidFill>
                <a:latin typeface="Dreaming Outloud Pro"/>
              </a:rPr>
              <a:t>Last lesson: Partition numbers to 10,000</a:t>
            </a:r>
          </a:p>
        </p:txBody>
      </p:sp>
      <p:pic>
        <p:nvPicPr>
          <p:cNvPr id="7" name="timer_240.mp4" descr="Countdown timer, 4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02920" y="182880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90195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1.  </a:t>
            </a:r>
            <a:r>
              <a:rPr sz="2000" b="1">
                <a:solidFill>
                  <a:srgbClr val="B4237A"/>
                </a:solidFill>
                <a:latin typeface="Arial"/>
              </a:rPr>
              <a:t>Partition</a:t>
            </a:r>
            <a:r>
              <a:rPr sz="2000" b="0">
                <a:solidFill>
                  <a:srgbClr val="17213A"/>
                </a:solidFill>
                <a:latin typeface="Arial"/>
              </a:rPr>
              <a:t> the number. Fill in the </a:t>
            </a:r>
            <a:r>
              <a:rPr sz="2000" b="1">
                <a:solidFill>
                  <a:srgbClr val="B4237A"/>
                </a:solidFill>
                <a:latin typeface="Arial"/>
              </a:rPr>
              <a:t>missing</a:t>
            </a:r>
            <a:r>
              <a:rPr sz="2000" b="0">
                <a:solidFill>
                  <a:srgbClr val="17213A"/>
                </a:solidFill>
                <a:latin typeface="Arial"/>
              </a:rPr>
              <a:t> parts.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8,461 = 8,000 + _____ + 60 + _____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33756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400 and 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82880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09360" y="190195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2.  </a:t>
            </a:r>
            <a:r>
              <a:rPr sz="2000" b="1">
                <a:solidFill>
                  <a:srgbClr val="B4237A"/>
                </a:solidFill>
                <a:latin typeface="Arial"/>
              </a:rPr>
              <a:t>Partition</a:t>
            </a:r>
            <a:r>
              <a:rPr sz="2000" b="0">
                <a:solidFill>
                  <a:srgbClr val="17213A"/>
                </a:solidFill>
                <a:latin typeface="Arial"/>
              </a:rPr>
              <a:t> the number. Fill in the </a:t>
            </a:r>
            <a:r>
              <a:rPr sz="2000" b="1">
                <a:solidFill>
                  <a:srgbClr val="B4237A"/>
                </a:solidFill>
                <a:latin typeface="Arial"/>
              </a:rPr>
              <a:t>missing</a:t>
            </a:r>
            <a:r>
              <a:rPr sz="2000" b="0">
                <a:solidFill>
                  <a:srgbClr val="17213A"/>
                </a:solidFill>
                <a:latin typeface="Arial"/>
              </a:rPr>
              <a:t> parts.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9,803 = 9,000 + _____ + _____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333756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800 and 3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406908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14223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3.  Fill in the </a:t>
            </a:r>
            <a:r>
              <a:rPr sz="1600" b="1">
                <a:solidFill>
                  <a:srgbClr val="B4237A"/>
                </a:solidFill>
                <a:latin typeface="Arial"/>
              </a:rPr>
              <a:t>missing</a:t>
            </a:r>
            <a:r>
              <a:rPr sz="1600" b="0">
                <a:solidFill>
                  <a:srgbClr val="17213A"/>
                </a:solidFill>
                <a:latin typeface="Arial"/>
              </a:rPr>
              <a:t> part of each number sentence.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a) 3,256 = 3,000 + _____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b) 2,195 = _____ + 190 + 5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c) 6,635 = 6,600 + _____ + 5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57784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a) 256   b) 2,000   c) 30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406908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09360" y="414223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4.  A number is made of </a:t>
            </a:r>
            <a:r>
              <a:rPr sz="2000" b="1">
                <a:solidFill>
                  <a:srgbClr val="B4237A"/>
                </a:solidFill>
                <a:latin typeface="Arial"/>
              </a:rPr>
              <a:t>2 thousands, 7 ones, 2 hundreds and 3 tens</a:t>
            </a:r>
            <a:r>
              <a:rPr sz="2000" b="0">
                <a:solidFill>
                  <a:srgbClr val="17213A"/>
                </a:solidFill>
                <a:latin typeface="Arial"/>
              </a:rPr>
              <a:t>. What is the number?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________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557784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2,237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68680"/>
            <a:ext cx="10972800" cy="4572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1">
                <a:solidFill>
                  <a:srgbClr val="0F766E"/>
                </a:solidFill>
                <a:latin typeface="Dreaming Outloud Pro"/>
              </a:rPr>
              <a:t>Today we are learning…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371600"/>
            <a:ext cx="10881360" cy="12344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508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371600"/>
            <a:ext cx="10515600" cy="12344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800" b="1">
                <a:solidFill>
                  <a:srgbClr val="17213A"/>
                </a:solidFill>
                <a:latin typeface="Dreaming Outloud Pro"/>
              </a:rPr>
              <a:t>To partition 4-digit numbers in different ways by exchanging between columns.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34640"/>
            <a:ext cx="8229600" cy="4572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1">
                <a:solidFill>
                  <a:srgbClr val="0F766E"/>
                </a:solidFill>
                <a:latin typeface="Dreaming Outloud Pro"/>
              </a:rPr>
              <a:t>I can…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337560"/>
            <a:ext cx="8595360" cy="2834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exchange 1 hundred for 10 tens.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write a number as hundreds and tens.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partition a number in more than one way.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say when two partitions make the same number.</a:t>
            </a:r>
          </a:p>
        </p:txBody>
      </p:sp>
      <p:pic>
        <p:nvPicPr>
          <p:cNvPr id="10" name="Picture 9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8320" y="4025641"/>
            <a:ext cx="2282342" cy="23294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68680"/>
            <a:ext cx="10972800" cy="64008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200" b="1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exchange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290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partition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thousands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hundreds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290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tens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ones</a:t>
            </a:r>
          </a:p>
        </p:txBody>
      </p:sp>
      <p:pic>
        <p:nvPicPr>
          <p:cNvPr id="12" name="Picture 11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3711140"/>
            <a:ext cx="2545689" cy="259821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1088136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000" b="1">
                <a:solidFill>
                  <a:srgbClr val="0F766E"/>
                </a:solidFill>
                <a:latin typeface="Dreaming Outloud Pro"/>
              </a:rPr>
              <a:t>The 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74519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1 hundred is the same as 10 tens.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409062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1 thousand is the same as 10 hundreds.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43605"/>
            <a:ext cx="7315200" cy="867918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You can write 3,450 as 3,000 + 400 + 50 or as 2,000 + 1,400 + 50.</a:t>
            </a:r>
          </a:p>
        </p:txBody>
      </p:sp>
      <p:pic>
        <p:nvPicPr>
          <p:cNvPr id="9" name="Picture 8" descr="9d7b100d22bb640_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2924835"/>
            <a:ext cx="2633472" cy="27444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1088136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000" b="1">
                <a:solidFill>
                  <a:srgbClr val="0F766E"/>
                </a:solidFill>
                <a:latin typeface="Dreaming Outloud Pro"/>
              </a:rPr>
              <a:t>Look out for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74519"/>
            <a:ext cx="7315200" cy="867918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When you exchange one, you must add ten to the next column.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742438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The total never changes.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276981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Check by adding all the parts.</a:t>
            </a:r>
          </a:p>
        </p:txBody>
      </p:sp>
      <p:pic>
        <p:nvPicPr>
          <p:cNvPr id="9" name="Picture 8" descr="7a7b90e5f56e640_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2775448"/>
            <a:ext cx="2633472" cy="28938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7 · question 1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1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Dani exchanges </a:t>
            </a:r>
            <a:r>
              <a:rPr sz="1900" b="1">
                <a:solidFill>
                  <a:srgbClr val="B4237A"/>
                </a:solidFill>
                <a:latin typeface="Arial"/>
              </a:rPr>
              <a:t>1 hundred for 10 tens</a:t>
            </a:r>
            <a:r>
              <a:rPr sz="19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124202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How many hundreds are there now? 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2511044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How many tens are there now? 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1737360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Dani exchanges </a:t>
            </a:r>
            <a:r>
              <a:rPr sz="1900" b="1">
                <a:solidFill>
                  <a:srgbClr val="B4237A"/>
                </a:solidFill>
                <a:latin typeface="Arial"/>
              </a:rPr>
              <a:t>1 hundred for 10 tens</a:t>
            </a:r>
            <a:r>
              <a:rPr sz="19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2124202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How many hundreds are there now? ____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2511044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How many tens are there now? ____</a:t>
            </a:r>
          </a:p>
        </p:txBody>
      </p:sp>
      <p:pic>
        <p:nvPicPr>
          <p:cNvPr id="18" name="Picture 17" descr="A place value chart (Th, H, T, O) with counters: Th 2, H 7, T 4, O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58636" y="2952750"/>
            <a:ext cx="3237807" cy="1737623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19" name="Picture 18" descr="A place value chart (Th, H, T, O) with counters: Th 7, H 2, T 6, O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19356" y="2952750"/>
            <a:ext cx="3237807" cy="1737623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20" name="Rounded Rectangle 19"/>
          <p:cNvSpPr/>
          <p:nvPr/>
        </p:nvSpPr>
        <p:spPr>
          <a:xfrm>
            <a:off x="548640" y="4918710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6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14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918710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1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16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7 · question 2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2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Fill in the </a:t>
            </a:r>
            <a:r>
              <a:rPr sz="2600" b="1">
                <a:solidFill>
                  <a:srgbClr val="B4237A"/>
                </a:solidFill>
                <a:latin typeface="Arial"/>
              </a:rPr>
              <a:t>missing</a:t>
            </a:r>
            <a:r>
              <a:rPr sz="2600" b="0">
                <a:solidFill>
                  <a:srgbClr val="17213A"/>
                </a:solidFill>
                <a:latin typeface="Arial"/>
              </a:rPr>
              <a:t> part.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239772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9,883 = 98 hundreds + 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17144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5,549 = 553 tens + 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1737360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Fill in the </a:t>
            </a:r>
            <a:r>
              <a:rPr sz="2600" b="1">
                <a:solidFill>
                  <a:srgbClr val="B4237A"/>
                </a:solidFill>
                <a:latin typeface="Arial"/>
              </a:rPr>
              <a:t>missing</a:t>
            </a:r>
            <a:r>
              <a:rPr sz="2600" b="0">
                <a:solidFill>
                  <a:srgbClr val="17213A"/>
                </a:solidFill>
                <a:latin typeface="Arial"/>
              </a:rPr>
              <a:t> part.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2239772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4,091 = 40 hundreds + _____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317144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4,185 = 416 tens + _____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19576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83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b) 19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3719576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91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b) 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7 · question 3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90.mp4" descr="Countdown timer, 1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3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11628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 hundred, or a thousand, has been </a:t>
            </a:r>
            <a:r>
              <a:rPr sz="2200" b="1">
                <a:solidFill>
                  <a:srgbClr val="B4237A"/>
                </a:solidFill>
                <a:latin typeface="Arial"/>
              </a:rPr>
              <a:t>exchanged</a:t>
            </a:r>
            <a:r>
              <a:rPr sz="2200" b="0">
                <a:solidFill>
                  <a:srgbClr val="17213A"/>
                </a:solidFill>
                <a:latin typeface="Arial"/>
              </a:rPr>
              <a:t>. Fill in the </a:t>
            </a:r>
            <a:r>
              <a:rPr sz="2200" b="1">
                <a:solidFill>
                  <a:srgbClr val="B4237A"/>
                </a:solidFill>
                <a:latin typeface="Arial"/>
              </a:rPr>
              <a:t>missing</a:t>
            </a:r>
            <a:r>
              <a:rPr sz="2200" b="0">
                <a:solidFill>
                  <a:srgbClr val="17213A"/>
                </a:solidFill>
                <a:latin typeface="Arial"/>
              </a:rPr>
              <a:t> part of each sentence.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900172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8,347 = 8,000 + 200 + _____ + 7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699764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6,815 = 5,000 + _____ + 10 + 5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1737360"/>
            <a:ext cx="5257800" cy="11628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 hundred, or a thousand, has been </a:t>
            </a:r>
            <a:r>
              <a:rPr sz="2200" b="1">
                <a:solidFill>
                  <a:srgbClr val="B4237A"/>
                </a:solidFill>
                <a:latin typeface="Arial"/>
              </a:rPr>
              <a:t>exchanged</a:t>
            </a:r>
            <a:r>
              <a:rPr sz="2200" b="0">
                <a:solidFill>
                  <a:srgbClr val="17213A"/>
                </a:solidFill>
                <a:latin typeface="Arial"/>
              </a:rPr>
              <a:t>. Fill in the </a:t>
            </a:r>
            <a:r>
              <a:rPr sz="2200" b="1">
                <a:solidFill>
                  <a:srgbClr val="B4237A"/>
                </a:solidFill>
                <a:latin typeface="Arial"/>
              </a:rPr>
              <a:t>missing</a:t>
            </a:r>
            <a:r>
              <a:rPr sz="2200" b="0">
                <a:solidFill>
                  <a:srgbClr val="17213A"/>
                </a:solidFill>
                <a:latin typeface="Arial"/>
              </a:rPr>
              <a:t> part of each sentence.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2900172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5,642 = 5,000 + 500 + _____ + 2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3699764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7,641 = 6,000 + _____ + 40 + 1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181856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140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b) 1,800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4181856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140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b) 1,600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7 · question 4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90.mp4" descr="Countdown timer, 1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4 of 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54480" y="1737360"/>
            <a:ext cx="4251960" cy="94106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691640" y="1737360"/>
            <a:ext cx="3977639" cy="941069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“Tommy: 32 hundreds is equal to 3,300.”</a:t>
            </a:r>
          </a:p>
        </p:txBody>
      </p:sp>
      <p:pic>
        <p:nvPicPr>
          <p:cNvPr id="14" name="Picture 13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1659717"/>
            <a:ext cx="877824" cy="96461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" y="281559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Is Tommy </a:t>
            </a:r>
            <a:r>
              <a:rPr sz="2600" b="1">
                <a:solidFill>
                  <a:srgbClr val="B4237A"/>
                </a:solidFill>
                <a:latin typeface="Arial"/>
              </a:rPr>
              <a:t>correct</a:t>
            </a:r>
            <a:r>
              <a:rPr sz="2600" b="0">
                <a:solidFill>
                  <a:srgbClr val="17213A"/>
                </a:solidFill>
                <a:latin typeface="Arial"/>
              </a:rPr>
              <a:t>? Circle yes or no.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74726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1">
                <a:solidFill>
                  <a:srgbClr val="B4237A"/>
                </a:solidFill>
                <a:latin typeface="Arial"/>
              </a:rPr>
              <a:t>Explain</a:t>
            </a:r>
            <a:r>
              <a:rPr sz="2600" b="0">
                <a:solidFill>
                  <a:srgbClr val="17213A"/>
                </a:solidFill>
                <a:latin typeface="Arial"/>
              </a:rPr>
              <a:t> how you know.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0" y="1737360"/>
            <a:ext cx="4251960" cy="94106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52360" y="1737360"/>
            <a:ext cx="3977639" cy="941069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“Whitney: 24 hundreds is equal to 2,400.”</a:t>
            </a:r>
          </a:p>
        </p:txBody>
      </p:sp>
      <p:pic>
        <p:nvPicPr>
          <p:cNvPr id="19" name="Picture 18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9360" y="1659717"/>
            <a:ext cx="877824" cy="96461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309360" y="281559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Is Whitney </a:t>
            </a:r>
            <a:r>
              <a:rPr sz="2600" b="1">
                <a:solidFill>
                  <a:srgbClr val="B4237A"/>
                </a:solidFill>
                <a:latin typeface="Arial"/>
              </a:rPr>
              <a:t>correct</a:t>
            </a:r>
            <a:r>
              <a:rPr sz="2600" b="0">
                <a:solidFill>
                  <a:srgbClr val="17213A"/>
                </a:solidFill>
                <a:latin typeface="Arial"/>
              </a:rPr>
              <a:t>? Circle yes or no.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374726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1">
                <a:solidFill>
                  <a:srgbClr val="B4237A"/>
                </a:solidFill>
                <a:latin typeface="Arial"/>
              </a:rPr>
              <a:t>Explain</a:t>
            </a:r>
            <a:r>
              <a:rPr sz="2600" b="0">
                <a:solidFill>
                  <a:srgbClr val="17213A"/>
                </a:solidFill>
                <a:latin typeface="Arial"/>
              </a:rPr>
              <a:t> how you know.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295394"/>
            <a:ext cx="5257800" cy="15163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No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No. 32 hundreds is 3,200.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4295394"/>
            <a:ext cx="5257800" cy="15163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Yes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Yes. 24 hundreds is 2,400.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7 · question 5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5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Write </a:t>
            </a:r>
            <a:r>
              <a:rPr sz="1300" b="1">
                <a:solidFill>
                  <a:srgbClr val="B4237A"/>
                </a:solidFill>
                <a:latin typeface="Arial"/>
              </a:rPr>
              <a:t>three parts</a:t>
            </a:r>
            <a:r>
              <a:rPr sz="1300" b="0">
                <a:solidFill>
                  <a:srgbClr val="17213A"/>
                </a:solidFill>
                <a:latin typeface="Arial"/>
              </a:rPr>
              <a:t> each time to complete the number sentences. Each sentence must add to </a:t>
            </a:r>
            <a:r>
              <a:rPr sz="1300" b="1">
                <a:solidFill>
                  <a:srgbClr val="B4237A"/>
                </a:solidFill>
                <a:latin typeface="Arial"/>
              </a:rPr>
              <a:t>3,284</a:t>
            </a:r>
            <a:r>
              <a:rPr sz="13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239772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3,284 = 3,000 + ____ + ____ + 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2527554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3,284 = 2,000 + ____ + ____ + 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815336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3,284 = 1,000 + ____ + ____ + ____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1737360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Write </a:t>
            </a:r>
            <a:r>
              <a:rPr sz="1300" b="1">
                <a:solidFill>
                  <a:srgbClr val="B4237A"/>
                </a:solidFill>
                <a:latin typeface="Arial"/>
              </a:rPr>
              <a:t>three parts</a:t>
            </a:r>
            <a:r>
              <a:rPr sz="1300" b="0">
                <a:solidFill>
                  <a:srgbClr val="17213A"/>
                </a:solidFill>
                <a:latin typeface="Arial"/>
              </a:rPr>
              <a:t> each time to complete the number sentences. Each sentence must add to </a:t>
            </a:r>
            <a:r>
              <a:rPr sz="1300" b="1">
                <a:solidFill>
                  <a:srgbClr val="B4237A"/>
                </a:solidFill>
                <a:latin typeface="Arial"/>
              </a:rPr>
              <a:t>5,273</a:t>
            </a:r>
            <a:r>
              <a:rPr sz="13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2239772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5,273 = 5,000 + ____ + ____ + ____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2527554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5,273 = 4,000 + ____ + ____ + ____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2815336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5,273 = 3,000 + ____ + ____ + ____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148837"/>
            <a:ext cx="5257800" cy="6248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200" b="1">
                <a:solidFill>
                  <a:srgbClr val="C00000"/>
                </a:solidFill>
                <a:latin typeface="Arial"/>
              </a:rPr>
              <a:t>for example 90 + 90 + 104; 420 + 430 + 434; 760 + 760 + 764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148837"/>
            <a:ext cx="5257800" cy="6248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200" b="1">
                <a:solidFill>
                  <a:srgbClr val="C00000"/>
                </a:solidFill>
                <a:latin typeface="Arial"/>
              </a:rPr>
              <a:t>for example 90 + 90 + 93; 420 + 420 + 433; 750 + 760 + 763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7 · question 6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50.mp4" descr="Countdown timer, 2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6 of 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54480" y="1737360"/>
            <a:ext cx="4251960" cy="94106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691640" y="1737360"/>
            <a:ext cx="3977639" cy="941069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“Mo: 25 hundreds is equal to 2,510.”</a:t>
            </a:r>
          </a:p>
        </p:txBody>
      </p:sp>
      <p:pic>
        <p:nvPicPr>
          <p:cNvPr id="14" name="Picture 13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1659717"/>
            <a:ext cx="877824" cy="96461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" y="281559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Is Mo </a:t>
            </a:r>
            <a:r>
              <a:rPr sz="2600" b="1">
                <a:solidFill>
                  <a:srgbClr val="B4237A"/>
                </a:solidFill>
                <a:latin typeface="Arial"/>
              </a:rPr>
              <a:t>correct</a:t>
            </a:r>
            <a:r>
              <a:rPr sz="2600" b="0">
                <a:solidFill>
                  <a:srgbClr val="17213A"/>
                </a:solidFill>
                <a:latin typeface="Arial"/>
              </a:rPr>
              <a:t>? Circle yes or no.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74726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1">
                <a:solidFill>
                  <a:srgbClr val="B4237A"/>
                </a:solidFill>
                <a:latin typeface="Arial"/>
              </a:rPr>
              <a:t>Explain</a:t>
            </a:r>
            <a:r>
              <a:rPr sz="2600" b="0">
                <a:solidFill>
                  <a:srgbClr val="17213A"/>
                </a:solidFill>
                <a:latin typeface="Arial"/>
              </a:rPr>
              <a:t> how you know.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0" y="1737360"/>
            <a:ext cx="4251960" cy="94106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52360" y="1737360"/>
            <a:ext cx="3977639" cy="941069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“Mo: 46 tens is equal to 360.”</a:t>
            </a:r>
          </a:p>
        </p:txBody>
      </p:sp>
      <p:pic>
        <p:nvPicPr>
          <p:cNvPr id="19" name="Picture 18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9360" y="1659717"/>
            <a:ext cx="877824" cy="96461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309360" y="281559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Is Mo </a:t>
            </a:r>
            <a:r>
              <a:rPr sz="2600" b="1">
                <a:solidFill>
                  <a:srgbClr val="B4237A"/>
                </a:solidFill>
                <a:latin typeface="Arial"/>
              </a:rPr>
              <a:t>correct</a:t>
            </a:r>
            <a:r>
              <a:rPr sz="2600" b="0">
                <a:solidFill>
                  <a:srgbClr val="17213A"/>
                </a:solidFill>
                <a:latin typeface="Arial"/>
              </a:rPr>
              <a:t>? Circle yes or no.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374726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1">
                <a:solidFill>
                  <a:srgbClr val="B4237A"/>
                </a:solidFill>
                <a:latin typeface="Arial"/>
              </a:rPr>
              <a:t>Explain</a:t>
            </a:r>
            <a:r>
              <a:rPr sz="2600" b="0">
                <a:solidFill>
                  <a:srgbClr val="17213A"/>
                </a:solidFill>
                <a:latin typeface="Arial"/>
              </a:rPr>
              <a:t> how you know.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295394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No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No. 25 hundreds is 2,500.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4295394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No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No. 46 tens is 460.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7 · question 7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80.mp4" descr="Countdown timer, 3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7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35382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700" b="0">
                <a:solidFill>
                  <a:srgbClr val="17213A"/>
                </a:solidFill>
                <a:latin typeface="Arial"/>
              </a:rPr>
              <a:t>Tommy exchanges </a:t>
            </a:r>
            <a:r>
              <a:rPr sz="1700" b="1">
                <a:solidFill>
                  <a:srgbClr val="B4237A"/>
                </a:solidFill>
                <a:latin typeface="Arial"/>
              </a:rPr>
              <a:t>1 thousand for 10 hundreds</a:t>
            </a:r>
            <a:r>
              <a:rPr sz="17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091182"/>
            <a:ext cx="5257800" cy="35382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700" b="0">
                <a:solidFill>
                  <a:srgbClr val="17213A"/>
                </a:solidFill>
                <a:latin typeface="Arial"/>
              </a:rPr>
              <a:t>How many thousands are there now? 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2445004"/>
            <a:ext cx="5257800" cy="35382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700" b="0">
                <a:solidFill>
                  <a:srgbClr val="17213A"/>
                </a:solidFill>
                <a:latin typeface="Arial"/>
              </a:rPr>
              <a:t>How many hundreds are there now? 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1737360"/>
            <a:ext cx="5257800" cy="35382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700" b="0">
                <a:solidFill>
                  <a:srgbClr val="17213A"/>
                </a:solidFill>
                <a:latin typeface="Arial"/>
              </a:rPr>
              <a:t>Tommy exchanges </a:t>
            </a:r>
            <a:r>
              <a:rPr sz="1700" b="1">
                <a:solidFill>
                  <a:srgbClr val="B4237A"/>
                </a:solidFill>
                <a:latin typeface="Arial"/>
              </a:rPr>
              <a:t>1 thousand for 10 hundreds</a:t>
            </a:r>
            <a:r>
              <a:rPr sz="17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2091182"/>
            <a:ext cx="5257800" cy="35382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700" b="0">
                <a:solidFill>
                  <a:srgbClr val="17213A"/>
                </a:solidFill>
                <a:latin typeface="Arial"/>
              </a:rPr>
              <a:t>How many thousands are there now? ____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2445004"/>
            <a:ext cx="5257800" cy="35382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700" b="0">
                <a:solidFill>
                  <a:srgbClr val="17213A"/>
                </a:solidFill>
                <a:latin typeface="Arial"/>
              </a:rPr>
              <a:t>How many hundreds are there now? ____</a:t>
            </a:r>
          </a:p>
        </p:txBody>
      </p:sp>
      <p:pic>
        <p:nvPicPr>
          <p:cNvPr id="18" name="Picture 17" descr="A place value chart (Th, H, T, O) with counters: Th 3, H 2, T 1, O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58636" y="2853690"/>
            <a:ext cx="3237807" cy="1460611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19" name="Picture 18" descr="A place value chart (Th, H, T, O) with counters: Th 6, H 4, T 4, O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19356" y="2853690"/>
            <a:ext cx="3237807" cy="1737623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20" name="Rounded Rectangle 19"/>
          <p:cNvSpPr/>
          <p:nvPr/>
        </p:nvSpPr>
        <p:spPr>
          <a:xfrm>
            <a:off x="548640" y="4819650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2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12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819650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5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14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7 · question 8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240.mp4" descr="Countdown timer, 4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8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Write </a:t>
            </a:r>
            <a:r>
              <a:rPr sz="2200" b="1">
                <a:solidFill>
                  <a:srgbClr val="B4237A"/>
                </a:solidFill>
                <a:latin typeface="Arial"/>
              </a:rPr>
              <a:t>&lt;</a:t>
            </a:r>
            <a:r>
              <a:rPr sz="2200" b="0">
                <a:solidFill>
                  <a:srgbClr val="17213A"/>
                </a:solidFill>
                <a:latin typeface="Arial"/>
              </a:rPr>
              <a:t>, </a:t>
            </a:r>
            <a:r>
              <a:rPr sz="2200" b="1">
                <a:solidFill>
                  <a:srgbClr val="B4237A"/>
                </a:solidFill>
                <a:latin typeface="Arial"/>
              </a:rPr>
              <a:t>&gt;</a:t>
            </a:r>
            <a:r>
              <a:rPr sz="2200" b="0">
                <a:solidFill>
                  <a:srgbClr val="17213A"/>
                </a:solidFill>
                <a:latin typeface="Arial"/>
              </a:rPr>
              <a:t> or </a:t>
            </a:r>
            <a:r>
              <a:rPr sz="2200" b="1">
                <a:solidFill>
                  <a:srgbClr val="B4237A"/>
                </a:solidFill>
                <a:latin typeface="Arial"/>
              </a:rPr>
              <a:t>=</a:t>
            </a:r>
            <a:r>
              <a:rPr sz="2200" b="0">
                <a:solidFill>
                  <a:srgbClr val="17213A"/>
                </a:solidFill>
                <a:latin typeface="Arial"/>
              </a:rPr>
              <a:t> in each box.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173732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6 thousands + 3 hundreds ____ 630 tens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2973324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38 hundreds ____ 398 tens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409696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c) 380 tens + 18 ones ____ 3,831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1737360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Write </a:t>
            </a:r>
            <a:r>
              <a:rPr sz="2200" b="1">
                <a:solidFill>
                  <a:srgbClr val="B4237A"/>
                </a:solidFill>
                <a:latin typeface="Arial"/>
              </a:rPr>
              <a:t>&lt;</a:t>
            </a:r>
            <a:r>
              <a:rPr sz="2200" b="0">
                <a:solidFill>
                  <a:srgbClr val="17213A"/>
                </a:solidFill>
                <a:latin typeface="Arial"/>
              </a:rPr>
              <a:t>, </a:t>
            </a:r>
            <a:r>
              <a:rPr sz="2200" b="1">
                <a:solidFill>
                  <a:srgbClr val="B4237A"/>
                </a:solidFill>
                <a:latin typeface="Arial"/>
              </a:rPr>
              <a:t>&gt;</a:t>
            </a:r>
            <a:r>
              <a:rPr sz="2200" b="0">
                <a:solidFill>
                  <a:srgbClr val="17213A"/>
                </a:solidFill>
                <a:latin typeface="Arial"/>
              </a:rPr>
              <a:t> or </a:t>
            </a:r>
            <a:r>
              <a:rPr sz="2200" b="1">
                <a:solidFill>
                  <a:srgbClr val="B4237A"/>
                </a:solidFill>
                <a:latin typeface="Arial"/>
              </a:rPr>
              <a:t>=</a:t>
            </a:r>
            <a:r>
              <a:rPr sz="2200" b="0">
                <a:solidFill>
                  <a:srgbClr val="17213A"/>
                </a:solidFill>
                <a:latin typeface="Arial"/>
              </a:rPr>
              <a:t> in each box.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2173732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3 thousands + 2 hundreds ____ 320 tens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2973324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45 hundreds ____ 459 tens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3409696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c) 450 tens + 9 ones ____ 4,516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788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a) =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b) &lt;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c) &lt;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891788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a) =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b) &lt;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c) &lt;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10972800" cy="7315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800" b="1">
                <a:solidFill>
                  <a:srgbClr val="0F766E"/>
                </a:solidFill>
                <a:latin typeface="Dreaming Outloud Pro"/>
              </a:rPr>
              <a:t>Independent application</a:t>
            </a:r>
          </a:p>
        </p:txBody>
      </p:sp>
      <p:pic>
        <p:nvPicPr>
          <p:cNvPr id="6" name="timer_1200.mp4" descr="Countdown timer, 2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1520" y="1691640"/>
            <a:ext cx="4937760" cy="17282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3520440"/>
            <a:ext cx="512064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0">
                <a:solidFill>
                  <a:srgbClr val="17213A"/>
                </a:solidFill>
                <a:latin typeface="Dreaming Outloud Pro"/>
              </a:rPr>
              <a:t>Use the Step 7 worksheet.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069080"/>
            <a:ext cx="512064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1">
                <a:solidFill>
                  <a:srgbClr val="B4237A"/>
                </a:solidFill>
                <a:latin typeface="Dreaming Outloud Pro"/>
              </a:rPr>
              <a:t>Finished? Try the challenge.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35040" y="1554480"/>
            <a:ext cx="5577840" cy="251460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645920"/>
            <a:ext cx="1920240" cy="5029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Dreaming Outloud Pro"/>
              </a:rPr>
              <a:t>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2200" y="2148840"/>
            <a:ext cx="5303520" cy="187451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Write </a:t>
            </a:r>
            <a:r>
              <a:rPr sz="2000" b="1">
                <a:solidFill>
                  <a:srgbClr val="B4237A"/>
                </a:solidFill>
                <a:latin typeface="Arial"/>
              </a:rPr>
              <a:t>&lt;</a:t>
            </a:r>
            <a:r>
              <a:rPr sz="2000" b="0">
                <a:solidFill>
                  <a:srgbClr val="17213A"/>
                </a:solidFill>
                <a:latin typeface="Arial"/>
              </a:rPr>
              <a:t>, </a:t>
            </a:r>
            <a:r>
              <a:rPr sz="2000" b="1">
                <a:solidFill>
                  <a:srgbClr val="B4237A"/>
                </a:solidFill>
                <a:latin typeface="Arial"/>
              </a:rPr>
              <a:t>&gt;</a:t>
            </a:r>
            <a:r>
              <a:rPr sz="2000" b="0">
                <a:solidFill>
                  <a:srgbClr val="17213A"/>
                </a:solidFill>
                <a:latin typeface="Arial"/>
              </a:rPr>
              <a:t> or </a:t>
            </a:r>
            <a:r>
              <a:rPr sz="2000" b="1">
                <a:solidFill>
                  <a:srgbClr val="B4237A"/>
                </a:solidFill>
                <a:latin typeface="Arial"/>
              </a:rPr>
              <a:t>=</a:t>
            </a:r>
            <a:r>
              <a:rPr sz="2000" b="0">
                <a:solidFill>
                  <a:srgbClr val="17213A"/>
                </a:solidFill>
                <a:latin typeface="Arial"/>
              </a:rPr>
              <a:t> in each box.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a) 5 thousands + 6 hundreds ____ 560 tens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b) 40 hundreds ____ 416 tens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c) 400 tens + 16 ones ____ 4,028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35040" y="4206240"/>
            <a:ext cx="5577840" cy="6146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a) =   b) &lt;   c) &lt;</a:t>
            </a:r>
          </a:p>
        </p:txBody>
      </p:sp>
      <p:pic>
        <p:nvPicPr>
          <p:cNvPr id="13" name="Picture 12" descr="01230816a843640_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" y="5369548"/>
            <a:ext cx="965606" cy="985531"/>
          </a:xfrm>
          <a:prstGeom prst="rect">
            <a:avLst/>
          </a:prstGeom>
        </p:spPr>
      </p:pic>
      <p:pic>
        <p:nvPicPr>
          <p:cNvPr id="14" name="Picture 13" descr="b9d4aa0cabc8640_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7440" y="5179763"/>
            <a:ext cx="965606" cy="1175316"/>
          </a:xfrm>
          <a:prstGeom prst="rect">
            <a:avLst/>
          </a:prstGeom>
        </p:spPr>
      </p:pic>
      <p:pic>
        <p:nvPicPr>
          <p:cNvPr id="15" name="Picture 14" descr="511143482526640_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97680" y="5348783"/>
            <a:ext cx="965606" cy="1006296"/>
          </a:xfrm>
          <a:prstGeom prst="rect">
            <a:avLst/>
          </a:prstGeom>
        </p:spPr>
      </p:pic>
      <p:pic>
        <p:nvPicPr>
          <p:cNvPr id="16" name="Picture 15" descr="0d0600613f90640_writing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800" y="5365998"/>
            <a:ext cx="965606" cy="989081"/>
          </a:xfrm>
          <a:prstGeom prst="rect">
            <a:avLst/>
          </a:prstGeom>
        </p:spPr>
      </p:pic>
      <p:pic>
        <p:nvPicPr>
          <p:cNvPr id="17" name="Picture 16" descr="d0c21b00b584640_trophy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21040" y="5348783"/>
            <a:ext cx="965606" cy="1006296"/>
          </a:xfrm>
          <a:prstGeom prst="rect">
            <a:avLst/>
          </a:prstGeom>
        </p:spPr>
      </p:pic>
      <p:pic>
        <p:nvPicPr>
          <p:cNvPr id="18" name="Picture 17" descr="d1a2481504b9640_stopwatch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58400" y="5348783"/>
            <a:ext cx="965606" cy="1006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0 -0.070 0.090 -0.070 0.120 0 E" pathEditMode="relative" ptsTypes="AAAA">
                                      <p:cBhvr>
                                        <p:cTn id="102" dur="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utoRev="1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Motion origin="layout" path="M 0 0 C 0.035 -0.070 0.105 -0.070 0.140 0 E" pathEditMode="relative" ptsTypes="AAAA">
                                      <p:cBhvr>
                                        <p:cTn id="104" dur="1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utoRev="1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animMotion origin="layout" path="M 0 0 C 0.030 -0.080 0.090 -0.080 0.120 0 E" pathEditMode="relative" ptsTypes="AAAA">
                                      <p:cBhvr>
                                        <p:cTn id="10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utoRev="1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Motion origin="layout" path="M 0 0 C 0.035 -0.070 0.105 -0.070 0.140 0 E" pathEditMode="relative" ptsTypes="AAAA">
                                      <p:cBhvr>
                                        <p:cTn id="108" dur="1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autoRev="1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animMotion origin="layout" path="M 0 0 C 0.025 -0.080 0.075 -0.080 0.100 0 E" pathEditMode="relative" ptsTypes="AAAA">
                                      <p:cBhvr>
                                        <p:cTn id="110" dur="9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repeatCount="indefinite" autoRev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 0 C 0.020 -0.070 0.060 -0.070 0.080 0 E" pathEditMode="relative" ptsTypes="AAAA">
                                      <p:cBhvr>
                                        <p:cTn id="112" dur="10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