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Bobas are sitting at their desks, floating up and down, ready to learn. Click a timer in slideshow mode to start it.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Starter: four quick questions to bring back last lesson (Estimate on a number line to 10,000). Click the timer, let pupils answer on their whiteboards, then click to show each answer in turn.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the objective aloud. Then ask: where might we need this outside school? The success criteria can be turned into a quick check at the end of the lesson.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Pupils say each word aloud, then use it in a sentence about today's numbers.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Talk through the picture first: ask pupils what they notice. Then click to bring in each statement, and the words under the picture, one at a time.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Talk through the picture first: ask pupils what they notice. Then click to bring in each statement, and the words under the picture, one at a time.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1 of 8. I DO: model it out loud, thinking through each step. YOU DO: click the timer (1:00,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A 4,321  B 4,221 | &gt;.  You do: A 2,224  B 2,214 | &gt;.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2 of 8. I DO: model it out loud, thinking through each step. YOU DO: click the timer (1:00,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a) 5,000 | b) 825 | c) 3,947 | d) 4,475.  You do: a) 8,000 | b) 329 | c) 7,661 | d) 9,399.</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3 of 8. I DO: model it out loud, thinking through each step. YOU DO: click the timer (1:30,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a) 8, 9 | b) 0, 1, 2, 3, 4, 5 | c) 6, 7, 8, 9.  You do: a) 5, 6, 7, 8, 9 | b) 0, 1, 2, 3, 4, 5 | c) 6, 7, 8, 9.</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4 of 8. I DO: model it out loud, thinking through each step. YOU DO: click the timer (1:30,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a) &lt; | b) &gt; | c) &gt;.  You do: a) = | b) &gt; | c) &lt;.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5 of 8. I DO: model it out loud, thinking through each step. YOU DO: click the timer (2:00,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No | 1,379 is bigger than 913, so it should come after it. The numbers should be: 913, 1,379, 5,439, 9,498..  You do: No | 3,902 is bigger than 875, so it should come after it. The numbers should be: 875, 3,902, 5,297, 9,912..</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6 of 8. I DO: model it out loud, thinking through each step. YOU DO: click the timer (2:30,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a) B | b) 100.  You do: a) A | b) 100.</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7 of 8. I DO: model it out loud, thinking through each step. YOU DO: click the timer (3:00,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a) Car A, Car C, Car D, Car B | b) £5,300.  You do: a) Car C, Car D, Car B, Car A | b) £6,900.</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8 of 8. I DO: model it out loud, thinking through each step. YOU DO: click the timer (4:00,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a) 7,430 | b) 3,047 | c) 4,383.  You do: a) 9,751 | b) 1,579 | c) 8,172.</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Pupils now work on their own on the Step 11 worksheet from the website (scaffolded or not scaffolded). Click the 20 minute timer to start it. Pupils who finish try the challenge: click to show its answer. The Bobas bounce on their own while the slide is showing. Challenge answers: Any four different numbers whose digits add up to 5, for example 1,004, 1,112, 2,003, 4,001</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0"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2.xml"/><Relationship Id="rId4" Type="http://schemas.microsoft.com/office/2007/relationships/media" Target="../media/media1.mp4"/><Relationship Id="rId5" Type="http://schemas.openxmlformats.org/officeDocument/2006/relationships/video" Target="../media/media1.mp4"/><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png"/><Relationship Id="rId9" Type="http://schemas.openxmlformats.org/officeDocument/2006/relationships/image" Target="../media/image13.png"/><Relationship Id="rId10"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3.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4.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5.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6.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7.xml"/><Relationship Id="rId4" Type="http://schemas.openxmlformats.org/officeDocument/2006/relationships/image" Target="../media/image15.png"/><Relationship Id="rId5" Type="http://schemas.openxmlformats.org/officeDocument/2006/relationships/image" Target="../media/image17.png"/><Relationship Id="rId6" Type="http://schemas.microsoft.com/office/2007/relationships/media" Target="../media/media2.mp4"/><Relationship Id="rId7" Type="http://schemas.openxmlformats.org/officeDocument/2006/relationships/video" Target="../media/media2.mp4"/><Relationship Id="rId8" Type="http://schemas.openxmlformats.org/officeDocument/2006/relationships/image" Target="../media/image18.png"/><Relationship Id="rId9" Type="http://schemas.openxmlformats.org/officeDocument/2006/relationships/image" Target="../media/image19.png"/><Relationship Id="rId10" Type="http://schemas.openxmlformats.org/officeDocument/2006/relationships/image" Target="../media/image20.png"/><Relationship Id="rId11" Type="http://schemas.openxmlformats.org/officeDocument/2006/relationships/image" Target="../media/image21.png"/><Relationship Id="rId12"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8.xml"/><Relationship Id="rId4" Type="http://schemas.openxmlformats.org/officeDocument/2006/relationships/image" Target="../media/image15.png"/><Relationship Id="rId5" Type="http://schemas.openxmlformats.org/officeDocument/2006/relationships/image" Target="../media/image17.png"/><Relationship Id="rId6" Type="http://schemas.microsoft.com/office/2007/relationships/media" Target="../media/media2.mp4"/><Relationship Id="rId7" Type="http://schemas.openxmlformats.org/officeDocument/2006/relationships/video" Target="../media/media2.mp4"/><Relationship Id="rId8"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9.xml"/><Relationship Id="rId4" Type="http://schemas.openxmlformats.org/officeDocument/2006/relationships/image" Target="../media/image15.png"/><Relationship Id="rId5" Type="http://schemas.openxmlformats.org/officeDocument/2006/relationships/image" Target="../media/image17.png"/><Relationship Id="rId6" Type="http://schemas.microsoft.com/office/2007/relationships/media" Target="../media/media3.mp4"/><Relationship Id="rId7" Type="http://schemas.openxmlformats.org/officeDocument/2006/relationships/video" Target="../media/media3.mp4"/><Relationship Id="rId8" Type="http://schemas.openxmlformats.org/officeDocument/2006/relationships/image" Target="../media/image23.png"/><Relationship Id="rId9" Type="http://schemas.openxmlformats.org/officeDocument/2006/relationships/image" Target="../media/image2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0.xml"/><Relationship Id="rId4" Type="http://schemas.openxmlformats.org/officeDocument/2006/relationships/image" Target="../media/image15.png"/><Relationship Id="rId5" Type="http://schemas.openxmlformats.org/officeDocument/2006/relationships/image" Target="../media/image17.png"/><Relationship Id="rId6" Type="http://schemas.microsoft.com/office/2007/relationships/media" Target="../media/media3.mp4"/><Relationship Id="rId7" Type="http://schemas.openxmlformats.org/officeDocument/2006/relationships/video" Target="../media/media3.mp4"/><Relationship Id="rId8" Type="http://schemas.openxmlformats.org/officeDocument/2006/relationships/image" Target="../media/image23.png"/><Relationship Id="rId9" Type="http://schemas.openxmlformats.org/officeDocument/2006/relationships/image" Target="../media/image2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1.xml"/><Relationship Id="rId4" Type="http://schemas.openxmlformats.org/officeDocument/2006/relationships/image" Target="../media/image15.png"/><Relationship Id="rId5" Type="http://schemas.openxmlformats.org/officeDocument/2006/relationships/image" Target="../media/image17.png"/><Relationship Id="rId6" Type="http://schemas.microsoft.com/office/2007/relationships/media" Target="../media/media4.mp4"/><Relationship Id="rId7" Type="http://schemas.openxmlformats.org/officeDocument/2006/relationships/video" Target="../media/media4.mp4"/><Relationship Id="rId8" Type="http://schemas.openxmlformats.org/officeDocument/2006/relationships/image" Target="../media/image25.png"/><Relationship Id="rId9"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2.xml"/><Relationship Id="rId4" Type="http://schemas.openxmlformats.org/officeDocument/2006/relationships/image" Target="../media/image15.png"/><Relationship Id="rId5" Type="http://schemas.openxmlformats.org/officeDocument/2006/relationships/image" Target="../media/image17.png"/><Relationship Id="rId6" Type="http://schemas.microsoft.com/office/2007/relationships/media" Target="../media/media5.mp4"/><Relationship Id="rId7" Type="http://schemas.openxmlformats.org/officeDocument/2006/relationships/video" Target="../media/media5.mp4"/><Relationship Id="rId8" Type="http://schemas.openxmlformats.org/officeDocument/2006/relationships/image" Target="../media/image26.png"/><Relationship Id="rId9" Type="http://schemas.openxmlformats.org/officeDocument/2006/relationships/image" Target="../media/image27.png"/><Relationship Id="rId10" Type="http://schemas.openxmlformats.org/officeDocument/2006/relationships/image" Target="../media/image28.png"/><Relationship Id="rId11" Type="http://schemas.openxmlformats.org/officeDocument/2006/relationships/image" Target="../media/image24.png"/><Relationship Id="rId12" Type="http://schemas.openxmlformats.org/officeDocument/2006/relationships/image" Target="../media/image29.png"/><Relationship Id="rId13" Type="http://schemas.openxmlformats.org/officeDocument/2006/relationships/image" Target="../media/image3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3.xml"/><Relationship Id="rId4" Type="http://schemas.openxmlformats.org/officeDocument/2006/relationships/image" Target="../media/image15.png"/><Relationship Id="rId5" Type="http://schemas.openxmlformats.org/officeDocument/2006/relationships/image" Target="../media/image17.png"/><Relationship Id="rId6" Type="http://schemas.microsoft.com/office/2007/relationships/media" Target="../media/media6.mp4"/><Relationship Id="rId7" Type="http://schemas.openxmlformats.org/officeDocument/2006/relationships/video" Target="../media/media6.mp4"/><Relationship Id="rId8" Type="http://schemas.openxmlformats.org/officeDocument/2006/relationships/image" Target="../media/image31.png"/><Relationship Id="rId9" Type="http://schemas.openxmlformats.org/officeDocument/2006/relationships/image" Target="../media/image3.png"/><Relationship Id="rId10" Type="http://schemas.openxmlformats.org/officeDocument/2006/relationships/image" Target="../media/image32.png"/><Relationship Id="rId11" Type="http://schemas.openxmlformats.org/officeDocument/2006/relationships/image" Target="../media/image3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4.xml"/><Relationship Id="rId4" Type="http://schemas.openxmlformats.org/officeDocument/2006/relationships/image" Target="../media/image15.png"/><Relationship Id="rId5" Type="http://schemas.openxmlformats.org/officeDocument/2006/relationships/image" Target="../media/image17.png"/><Relationship Id="rId6" Type="http://schemas.microsoft.com/office/2007/relationships/media" Target="../media/media1.mp4"/><Relationship Id="rId7" Type="http://schemas.openxmlformats.org/officeDocument/2006/relationships/video" Target="../media/media1.mp4"/><Relationship Id="rId8" Type="http://schemas.openxmlformats.org/officeDocument/2006/relationships/image" Target="../media/image10.png"/><Relationship Id="rId9" Type="http://schemas.openxmlformats.org/officeDocument/2006/relationships/image" Target="../media/image3.png"/><Relationship Id="rId10" Type="http://schemas.openxmlformats.org/officeDocument/2006/relationships/image" Target="../media/image34.png"/><Relationship Id="rId11" Type="http://schemas.openxmlformats.org/officeDocument/2006/relationships/image" Target="../media/image3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5.xml"/><Relationship Id="rId4" Type="http://schemas.microsoft.com/office/2007/relationships/media" Target="../media/media7.mp4"/><Relationship Id="rId5" Type="http://schemas.openxmlformats.org/officeDocument/2006/relationships/video" Target="../media/media7.mp4"/><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15.png"/><Relationship Id="rId9" Type="http://schemas.openxmlformats.org/officeDocument/2006/relationships/image" Target="../media/image17.png"/><Relationship Id="rId10" Type="http://schemas.openxmlformats.org/officeDocument/2006/relationships/image" Target="../media/image5.png"/><Relationship Id="rId11" Type="http://schemas.openxmlformats.org/officeDocument/2006/relationships/image" Target="../media/image38.png"/><Relationship Id="rId12" Type="http://schemas.openxmlformats.org/officeDocument/2006/relationships/image" Target="../media/image8.png"/><Relationship Id="rId13" Type="http://schemas.openxmlformats.org/officeDocument/2006/relationships/image" Target="../media/image39.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13ed0379819b1600_frame.jp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31520" y="868680"/>
            <a:ext cx="10789920" cy="548640"/>
          </a:xfrm>
          <a:prstGeom prst="rect">
            <a:avLst/>
          </a:prstGeom>
          <a:noFill/>
        </p:spPr>
        <p:txBody>
          <a:bodyPr wrap="square" anchor="t" lIns="54864" rIns="54864" tIns="27432" bIns="27432">
            <a:spAutoFit/>
          </a:bodyPr>
          <a:lstStyle/>
          <a:p>
            <a:pPr algn="l">
              <a:lnSpc>
                <a:spcPct val="112000"/>
              </a:lnSpc>
            </a:pPr>
            <a:r>
              <a:rPr sz="2400" b="1">
                <a:solidFill>
                  <a:srgbClr val="0F766E"/>
                </a:solidFill>
                <a:latin typeface="Dreaming Outloud Pro"/>
              </a:rPr>
              <a:t>Year 4 · Autumn · Place value · Step 11</a:t>
            </a:r>
          </a:p>
        </p:txBody>
      </p:sp>
      <p:sp>
        <p:nvSpPr>
          <p:cNvPr id="4" name="TextBox 3"/>
          <p:cNvSpPr txBox="1"/>
          <p:nvPr/>
        </p:nvSpPr>
        <p:spPr>
          <a:xfrm>
            <a:off x="731520" y="1417320"/>
            <a:ext cx="10515600" cy="1371600"/>
          </a:xfrm>
          <a:prstGeom prst="rect">
            <a:avLst/>
          </a:prstGeom>
          <a:noFill/>
        </p:spPr>
        <p:txBody>
          <a:bodyPr wrap="square" anchor="t" lIns="54864" rIns="54864" tIns="27432" bIns="27432">
            <a:spAutoFit/>
          </a:bodyPr>
          <a:lstStyle/>
          <a:p>
            <a:pPr algn="l">
              <a:lnSpc>
                <a:spcPct val="100000"/>
              </a:lnSpc>
            </a:pPr>
            <a:r>
              <a:rPr sz="6000" b="1">
                <a:solidFill>
                  <a:srgbClr val="17213A"/>
                </a:solidFill>
                <a:latin typeface="Dreaming Outloud Pro"/>
              </a:rPr>
              <a:t>Compare numbers to 10,000</a:t>
            </a:r>
          </a:p>
        </p:txBody>
      </p:sp>
      <p:sp>
        <p:nvSpPr>
          <p:cNvPr id="5" name="TextBox 4"/>
          <p:cNvSpPr txBox="1"/>
          <p:nvPr/>
        </p:nvSpPr>
        <p:spPr>
          <a:xfrm>
            <a:off x="731520" y="2788920"/>
            <a:ext cx="8229600" cy="822960"/>
          </a:xfrm>
          <a:prstGeom prst="rect">
            <a:avLst/>
          </a:prstGeom>
          <a:noFill/>
        </p:spPr>
        <p:txBody>
          <a:bodyPr wrap="square" anchor="t" lIns="54864" rIns="54864" tIns="27432" bIns="27432">
            <a:spAutoFit/>
          </a:bodyPr>
          <a:lstStyle/>
          <a:p>
            <a:pPr algn="l">
              <a:lnSpc>
                <a:spcPct val="112000"/>
              </a:lnSpc>
            </a:pPr>
            <a:r>
              <a:rPr sz="2200" b="0">
                <a:solidFill>
                  <a:srgbClr val="6B7280"/>
                </a:solidFill>
                <a:latin typeface="Dreaming Outloud Pro"/>
              </a:rPr>
              <a:t>I do, you do, with a timer. The questions get harder as we go.</a:t>
            </a:r>
          </a:p>
        </p:txBody>
      </p:sp>
      <p:pic>
        <p:nvPicPr>
          <p:cNvPr id="6" name="Picture 5" descr="7a25558b4b75700_desk.png"/>
          <p:cNvPicPr>
            <a:picLocks noChangeAspect="1"/>
          </p:cNvPicPr>
          <p:nvPr/>
        </p:nvPicPr>
        <p:blipFill>
          <a:blip r:embed="rId4"/>
          <a:stretch>
            <a:fillRect/>
          </a:stretch>
        </p:blipFill>
        <p:spPr>
          <a:xfrm>
            <a:off x="1020927" y="4983480"/>
            <a:ext cx="1737360" cy="1285646"/>
          </a:xfrm>
          <a:prstGeom prst="rect">
            <a:avLst/>
          </a:prstGeom>
        </p:spPr>
      </p:pic>
      <p:pic>
        <p:nvPicPr>
          <p:cNvPr id="7" name="Picture 6" descr="7a7b90e5f56e640_puzzled.png"/>
          <p:cNvPicPr>
            <a:picLocks noChangeAspect="1"/>
          </p:cNvPicPr>
          <p:nvPr/>
        </p:nvPicPr>
        <p:blipFill>
          <a:blip r:embed="rId5"/>
          <a:stretch>
            <a:fillRect/>
          </a:stretch>
        </p:blipFill>
        <p:spPr>
          <a:xfrm>
            <a:off x="1478127" y="4310664"/>
            <a:ext cx="846277" cy="929944"/>
          </a:xfrm>
          <a:prstGeom prst="rect">
            <a:avLst/>
          </a:prstGeom>
        </p:spPr>
      </p:pic>
      <p:pic>
        <p:nvPicPr>
          <p:cNvPr id="8" name="Picture 7" descr="d4127501a949700_desk_front.png"/>
          <p:cNvPicPr>
            <a:picLocks noChangeAspect="1"/>
          </p:cNvPicPr>
          <p:nvPr/>
        </p:nvPicPr>
        <p:blipFill>
          <a:blip r:embed="rId6"/>
          <a:stretch>
            <a:fillRect/>
          </a:stretch>
        </p:blipFill>
        <p:spPr>
          <a:xfrm>
            <a:off x="1020927" y="5105616"/>
            <a:ext cx="1737360" cy="430691"/>
          </a:xfrm>
          <a:prstGeom prst="rect">
            <a:avLst/>
          </a:prstGeom>
        </p:spPr>
      </p:pic>
      <p:pic>
        <p:nvPicPr>
          <p:cNvPr id="9" name="Picture 8" descr="7a25558b4b75700_desk.png"/>
          <p:cNvPicPr>
            <a:picLocks noChangeAspect="1"/>
          </p:cNvPicPr>
          <p:nvPr/>
        </p:nvPicPr>
        <p:blipFill>
          <a:blip r:embed="rId4"/>
          <a:stretch>
            <a:fillRect/>
          </a:stretch>
        </p:blipFill>
        <p:spPr>
          <a:xfrm>
            <a:off x="3124047" y="4983480"/>
            <a:ext cx="1737360" cy="1285646"/>
          </a:xfrm>
          <a:prstGeom prst="rect">
            <a:avLst/>
          </a:prstGeom>
        </p:spPr>
      </p:pic>
      <p:pic>
        <p:nvPicPr>
          <p:cNvPr id="10" name="Picture 9" descr="511143482526640_idea.png"/>
          <p:cNvPicPr>
            <a:picLocks noChangeAspect="1"/>
          </p:cNvPicPr>
          <p:nvPr/>
        </p:nvPicPr>
        <p:blipFill>
          <a:blip r:embed="rId7"/>
          <a:stretch>
            <a:fillRect/>
          </a:stretch>
        </p:blipFill>
        <p:spPr>
          <a:xfrm>
            <a:off x="3581247" y="4358670"/>
            <a:ext cx="846277" cy="881938"/>
          </a:xfrm>
          <a:prstGeom prst="rect">
            <a:avLst/>
          </a:prstGeom>
        </p:spPr>
      </p:pic>
      <p:pic>
        <p:nvPicPr>
          <p:cNvPr id="11" name="Picture 10" descr="d4127501a949700_desk_front.png"/>
          <p:cNvPicPr>
            <a:picLocks noChangeAspect="1"/>
          </p:cNvPicPr>
          <p:nvPr/>
        </p:nvPicPr>
        <p:blipFill>
          <a:blip r:embed="rId6"/>
          <a:stretch>
            <a:fillRect/>
          </a:stretch>
        </p:blipFill>
        <p:spPr>
          <a:xfrm>
            <a:off x="3124047" y="5105616"/>
            <a:ext cx="1737360" cy="430691"/>
          </a:xfrm>
          <a:prstGeom prst="rect">
            <a:avLst/>
          </a:prstGeom>
        </p:spPr>
      </p:pic>
      <p:pic>
        <p:nvPicPr>
          <p:cNvPr id="12" name="Picture 11" descr="7a25558b4b75700_desk.png"/>
          <p:cNvPicPr>
            <a:picLocks noChangeAspect="1"/>
          </p:cNvPicPr>
          <p:nvPr/>
        </p:nvPicPr>
        <p:blipFill>
          <a:blip r:embed="rId4"/>
          <a:stretch>
            <a:fillRect/>
          </a:stretch>
        </p:blipFill>
        <p:spPr>
          <a:xfrm>
            <a:off x="5227167" y="4983480"/>
            <a:ext cx="1737360" cy="1285646"/>
          </a:xfrm>
          <a:prstGeom prst="rect">
            <a:avLst/>
          </a:prstGeom>
        </p:spPr>
      </p:pic>
      <p:pic>
        <p:nvPicPr>
          <p:cNvPr id="13" name="Picture 12" descr="62a1b5d5a010640_student.png"/>
          <p:cNvPicPr>
            <a:picLocks noChangeAspect="1"/>
          </p:cNvPicPr>
          <p:nvPr/>
        </p:nvPicPr>
        <p:blipFill>
          <a:blip r:embed="rId8"/>
          <a:stretch>
            <a:fillRect/>
          </a:stretch>
        </p:blipFill>
        <p:spPr>
          <a:xfrm>
            <a:off x="5684367" y="4360042"/>
            <a:ext cx="846277" cy="880567"/>
          </a:xfrm>
          <a:prstGeom prst="rect">
            <a:avLst/>
          </a:prstGeom>
        </p:spPr>
      </p:pic>
      <p:pic>
        <p:nvPicPr>
          <p:cNvPr id="14" name="Picture 13" descr="d4127501a949700_desk_front.png"/>
          <p:cNvPicPr>
            <a:picLocks noChangeAspect="1"/>
          </p:cNvPicPr>
          <p:nvPr/>
        </p:nvPicPr>
        <p:blipFill>
          <a:blip r:embed="rId6"/>
          <a:stretch>
            <a:fillRect/>
          </a:stretch>
        </p:blipFill>
        <p:spPr>
          <a:xfrm>
            <a:off x="5227167" y="5105616"/>
            <a:ext cx="1737360" cy="430691"/>
          </a:xfrm>
          <a:prstGeom prst="rect">
            <a:avLst/>
          </a:prstGeom>
        </p:spPr>
      </p:pic>
      <p:pic>
        <p:nvPicPr>
          <p:cNvPr id="15" name="Picture 14" descr="7a25558b4b75700_desk.png"/>
          <p:cNvPicPr>
            <a:picLocks noChangeAspect="1"/>
          </p:cNvPicPr>
          <p:nvPr/>
        </p:nvPicPr>
        <p:blipFill>
          <a:blip r:embed="rId4"/>
          <a:stretch>
            <a:fillRect/>
          </a:stretch>
        </p:blipFill>
        <p:spPr>
          <a:xfrm>
            <a:off x="7330287" y="4983480"/>
            <a:ext cx="1737360" cy="1285646"/>
          </a:xfrm>
          <a:prstGeom prst="rect">
            <a:avLst/>
          </a:prstGeom>
        </p:spPr>
      </p:pic>
      <p:pic>
        <p:nvPicPr>
          <p:cNvPr id="16" name="Picture 15" descr="1d31c2d636db640_tired.png"/>
          <p:cNvPicPr>
            <a:picLocks noChangeAspect="1"/>
          </p:cNvPicPr>
          <p:nvPr/>
        </p:nvPicPr>
        <p:blipFill>
          <a:blip r:embed="rId9"/>
          <a:stretch>
            <a:fillRect/>
          </a:stretch>
        </p:blipFill>
        <p:spPr>
          <a:xfrm>
            <a:off x="7787487" y="4358670"/>
            <a:ext cx="846277" cy="881938"/>
          </a:xfrm>
          <a:prstGeom prst="rect">
            <a:avLst/>
          </a:prstGeom>
        </p:spPr>
      </p:pic>
      <p:pic>
        <p:nvPicPr>
          <p:cNvPr id="17" name="Picture 16" descr="d4127501a949700_desk_front.png"/>
          <p:cNvPicPr>
            <a:picLocks noChangeAspect="1"/>
          </p:cNvPicPr>
          <p:nvPr/>
        </p:nvPicPr>
        <p:blipFill>
          <a:blip r:embed="rId6"/>
          <a:stretch>
            <a:fillRect/>
          </a:stretch>
        </p:blipFill>
        <p:spPr>
          <a:xfrm>
            <a:off x="7330287" y="5105616"/>
            <a:ext cx="1737360" cy="430691"/>
          </a:xfrm>
          <a:prstGeom prst="rect">
            <a:avLst/>
          </a:prstGeom>
        </p:spPr>
      </p:pic>
      <p:pic>
        <p:nvPicPr>
          <p:cNvPr id="18" name="Picture 17" descr="7a25558b4b75700_desk.png"/>
          <p:cNvPicPr>
            <a:picLocks noChangeAspect="1"/>
          </p:cNvPicPr>
          <p:nvPr/>
        </p:nvPicPr>
        <p:blipFill>
          <a:blip r:embed="rId4"/>
          <a:stretch>
            <a:fillRect/>
          </a:stretch>
        </p:blipFill>
        <p:spPr>
          <a:xfrm>
            <a:off x="9433407" y="4983480"/>
            <a:ext cx="1737360" cy="1285646"/>
          </a:xfrm>
          <a:prstGeom prst="rect">
            <a:avLst/>
          </a:prstGeom>
        </p:spPr>
      </p:pic>
      <p:pic>
        <p:nvPicPr>
          <p:cNvPr id="19" name="Picture 18" descr="d0c21b00b584640_trophy.png"/>
          <p:cNvPicPr>
            <a:picLocks noChangeAspect="1"/>
          </p:cNvPicPr>
          <p:nvPr/>
        </p:nvPicPr>
        <p:blipFill>
          <a:blip r:embed="rId10"/>
          <a:stretch>
            <a:fillRect/>
          </a:stretch>
        </p:blipFill>
        <p:spPr>
          <a:xfrm>
            <a:off x="9890607" y="4358670"/>
            <a:ext cx="846277" cy="881938"/>
          </a:xfrm>
          <a:prstGeom prst="rect">
            <a:avLst/>
          </a:prstGeom>
        </p:spPr>
      </p:pic>
      <p:pic>
        <p:nvPicPr>
          <p:cNvPr id="20" name="Picture 19" descr="d4127501a949700_desk_front.png"/>
          <p:cNvPicPr>
            <a:picLocks noChangeAspect="1"/>
          </p:cNvPicPr>
          <p:nvPr/>
        </p:nvPicPr>
        <p:blipFill>
          <a:blip r:embed="rId6"/>
          <a:stretch>
            <a:fillRect/>
          </a:stretch>
        </p:blipFill>
        <p:spPr>
          <a:xfrm>
            <a:off x="9433407" y="5105616"/>
            <a:ext cx="1737360" cy="430691"/>
          </a:xfrm>
          <a:prstGeom prst="rect">
            <a:avLst/>
          </a:prstGeom>
        </p:spPr>
      </p:pic>
    </p:spTree>
  </p:cSld>
  <p:clrMapOvr>
    <a:masterClrMapping/>
  </p:clrMapOvr>
  <p:timing>
    <p:tnLst>
      <p:par>
        <p:cTn id="1" dur="indefinite" restart="never" nodeType="tmRoot">
          <p:childTnLst>
            <p:seq concurrent="1" nextAc="seek">
              <p:cTn id="99" dur="indefinite" nodeType="mainSeq">
                <p:childTnLst>
                  <p:par>
                    <p:cTn id="111" fill="hold">
                      <p:stCondLst>
                        <p:cond delay="indefinite"/>
                        <p:cond evt="onBegin" delay="0">
                          <p:tn val="99"/>
                        </p:cond>
                      </p:stCondLst>
                      <p:childTnLst>
                        <p:par>
                          <p:cTn id="112" fill="hold">
                            <p:stCondLst>
                              <p:cond delay="0"/>
                            </p:stCondLst>
                            <p:childTnLst>
                              <p:par>
                                <p:cTn id="101" presetID="0" presetClass="path" presetSubtype="0" repeatCount="indefinite" autoRev="1" fill="hold" nodeType="afterEffect">
                                  <p:stCondLst>
                                    <p:cond delay="0"/>
                                  </p:stCondLst>
                                  <p:childTnLst>
                                    <p:animMotion origin="layout" path="M 0 0 L 0 -0.014 E" pathEditMode="relative" ptsTypes="AAAA">
                                      <p:cBhvr>
                                        <p:cTn id="102" dur="1500" fill="hold"/>
                                        <p:tgtEl>
                                          <p:spTgt spid="7"/>
                                        </p:tgtEl>
                                        <p:attrNameLst>
                                          <p:attrName>ppt_x</p:attrName>
                                          <p:attrName>ppt_y</p:attrName>
                                        </p:attrNameLst>
                                      </p:cBhvr>
                                    </p:animMotion>
                                  </p:childTnLst>
                                </p:cTn>
                              </p:par>
                              <p:par>
                                <p:cTn id="103" presetID="0" presetClass="path" presetSubtype="0" repeatCount="indefinite" autoRev="1" fill="hold" nodeType="withEffect">
                                  <p:stCondLst>
                                    <p:cond delay="180"/>
                                  </p:stCondLst>
                                  <p:childTnLst>
                                    <p:animMotion origin="layout" path="M 0 0 L 0 -0.014 E" pathEditMode="relative" ptsTypes="AAAA">
                                      <p:cBhvr>
                                        <p:cTn id="104" dur="1800" fill="hold"/>
                                        <p:tgtEl>
                                          <p:spTgt spid="10"/>
                                        </p:tgtEl>
                                        <p:attrNameLst>
                                          <p:attrName>ppt_x</p:attrName>
                                          <p:attrName>ppt_y</p:attrName>
                                        </p:attrNameLst>
                                      </p:cBhvr>
                                    </p:animMotion>
                                  </p:childTnLst>
                                </p:cTn>
                              </p:par>
                              <p:par>
                                <p:cTn id="105" presetID="0" presetClass="path" presetSubtype="0" repeatCount="indefinite" autoRev="1" fill="hold" nodeType="withEffect">
                                  <p:stCondLst>
                                    <p:cond delay="360"/>
                                  </p:stCondLst>
                                  <p:childTnLst>
                                    <p:animMotion origin="layout" path="M 0 0 L 0 -0.014 E" pathEditMode="relative" ptsTypes="AAAA">
                                      <p:cBhvr>
                                        <p:cTn id="106" dur="2100" fill="hold"/>
                                        <p:tgtEl>
                                          <p:spTgt spid="13"/>
                                        </p:tgtEl>
                                        <p:attrNameLst>
                                          <p:attrName>ppt_x</p:attrName>
                                          <p:attrName>ppt_y</p:attrName>
                                        </p:attrNameLst>
                                      </p:cBhvr>
                                    </p:animMotion>
                                  </p:childTnLst>
                                </p:cTn>
                              </p:par>
                              <p:par>
                                <p:cTn id="107" presetID="0" presetClass="path" presetSubtype="0" repeatCount="indefinite" autoRev="1" fill="hold" nodeType="withEffect">
                                  <p:stCondLst>
                                    <p:cond delay="540"/>
                                  </p:stCondLst>
                                  <p:childTnLst>
                                    <p:animMotion origin="layout" path="M 0 0 L 0 -0.014 E" pathEditMode="relative" ptsTypes="AAAA">
                                      <p:cBhvr>
                                        <p:cTn id="108" dur="2400" fill="hold"/>
                                        <p:tgtEl>
                                          <p:spTgt spid="16"/>
                                        </p:tgtEl>
                                        <p:attrNameLst>
                                          <p:attrName>ppt_x</p:attrName>
                                          <p:attrName>ppt_y</p:attrName>
                                        </p:attrNameLst>
                                      </p:cBhvr>
                                    </p:animMotion>
                                  </p:childTnLst>
                                </p:cTn>
                              </p:par>
                              <p:par>
                                <p:cTn id="109" presetID="0" presetClass="path" presetSubtype="0" repeatCount="indefinite" autoRev="1" fill="hold" nodeType="withEffect">
                                  <p:stCondLst>
                                    <p:cond delay="720"/>
                                  </p:stCondLst>
                                  <p:childTnLst>
                                    <p:animMotion origin="layout" path="M 0 0 L 0 -0.014 E" pathEditMode="relative" ptsTypes="AAAA">
                                      <p:cBhvr>
                                        <p:cTn id="110" dur="1500" fill="hold"/>
                                        <p:tgtEl>
                                          <p:spTgt spid="1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11</a:t>
            </a:r>
          </a:p>
        </p:txBody>
      </p:sp>
      <p:sp>
        <p:nvSpPr>
          <p:cNvPr id="5" name="TextBox 4"/>
          <p:cNvSpPr txBox="1"/>
          <p:nvPr/>
        </p:nvSpPr>
        <p:spPr>
          <a:xfrm>
            <a:off x="640080" y="731520"/>
            <a:ext cx="7772400" cy="731520"/>
          </a:xfrm>
          <a:prstGeom prst="rect">
            <a:avLst/>
          </a:prstGeom>
          <a:noFill/>
        </p:spPr>
        <p:txBody>
          <a:bodyPr wrap="square" anchor="t" lIns="54864" rIns="54864" tIns="27432" bIns="27432">
            <a:spAutoFit/>
          </a:bodyPr>
          <a:lstStyle/>
          <a:p>
            <a:pPr algn="l">
              <a:lnSpc>
                <a:spcPct val="112000"/>
              </a:lnSpc>
            </a:pPr>
            <a:r>
              <a:rPr sz="3800" b="1">
                <a:solidFill>
                  <a:srgbClr val="0F766E"/>
                </a:solidFill>
                <a:latin typeface="Dreaming Outloud Pro"/>
              </a:rPr>
              <a:t>Starter</a:t>
            </a:r>
          </a:p>
        </p:txBody>
      </p:sp>
      <p:sp>
        <p:nvSpPr>
          <p:cNvPr id="6" name="TextBox 5"/>
          <p:cNvSpPr txBox="1"/>
          <p:nvPr/>
        </p:nvSpPr>
        <p:spPr>
          <a:xfrm>
            <a:off x="658368" y="1389888"/>
            <a:ext cx="8686800" cy="365760"/>
          </a:xfrm>
          <a:prstGeom prst="rect">
            <a:avLst/>
          </a:prstGeom>
          <a:noFill/>
        </p:spPr>
        <p:txBody>
          <a:bodyPr wrap="square" anchor="t" lIns="54864" rIns="54864" tIns="27432" bIns="27432">
            <a:spAutoFit/>
          </a:bodyPr>
          <a:lstStyle/>
          <a:p>
            <a:pPr algn="l">
              <a:lnSpc>
                <a:spcPct val="112000"/>
              </a:lnSpc>
            </a:pPr>
            <a:r>
              <a:rPr sz="2000" b="0">
                <a:solidFill>
                  <a:srgbClr val="6B7280"/>
                </a:solidFill>
                <a:latin typeface="Dreaming Outloud Pro"/>
              </a:rPr>
              <a:t>Last lesson: Estimate on a number line to 10,000</a:t>
            </a:r>
          </a:p>
        </p:txBody>
      </p:sp>
      <p:pic>
        <p:nvPicPr>
          <p:cNvPr id="7" name="timer_240.mp4" descr="Countdown timer, 4:00. Click to start.">
            <a:hlinkClick r:id="" action="ppaction://media"/>
          </p:cNvPr>
          <p:cNvPicPr>
            <a:picLocks noChangeAspect="1"/>
          </p:cNvPicPr>
          <p:nvPr>
            <a:videoFile r:link="rId5"/>
            <p:extLst>
              <p:ext uri="{DAA4B4D4-6D71-4841-9C94-3DE7FCFB9230}">
                <p14:media xmlns:p14="http://schemas.microsoft.com/office/powerpoint/2010/main" r:embed="rId4"/>
              </p:ext>
            </p:extLst>
          </p:nvPr>
        </p:nvPicPr>
        <p:blipFill>
          <a:blip r:embed="rId6"/>
          <a:stretch>
            <a:fillRect/>
          </a:stretch>
        </p:blipFill>
        <p:spPr>
          <a:xfrm>
            <a:off x="9601200" y="749808"/>
            <a:ext cx="2011680" cy="704088"/>
          </a:xfrm>
          <a:prstGeom prst="rect">
            <a:avLst/>
          </a:prstGeom>
        </p:spPr>
      </p:pic>
      <p:sp>
        <p:nvSpPr>
          <p:cNvPr id="8" name="Rounded Rectangle 7"/>
          <p:cNvSpPr/>
          <p:nvPr/>
        </p:nvSpPr>
        <p:spPr>
          <a:xfrm>
            <a:off x="502920" y="1828800"/>
            <a:ext cx="5440680" cy="2103120"/>
          </a:xfrm>
          <a:prstGeom prst="roundRect">
            <a:avLst>
              <a:gd name="adj" fmla="val 8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0080" y="1901952"/>
            <a:ext cx="3383280" cy="1371599"/>
          </a:xfrm>
          <a:prstGeom prst="rect">
            <a:avLst/>
          </a:prstGeom>
          <a:noFill/>
        </p:spPr>
        <p:txBody>
          <a:bodyPr wrap="square" anchor="t" lIns="54864" rIns="54864" tIns="27432" bIns="27432">
            <a:spAutoFit/>
          </a:bodyPr>
          <a:lstStyle/>
          <a:p>
            <a:pPr algn="l">
              <a:lnSpc>
                <a:spcPct val="112000"/>
              </a:lnSpc>
            </a:pPr>
            <a:r>
              <a:rPr sz="2000" b="0">
                <a:solidFill>
                  <a:srgbClr val="17213A"/>
                </a:solidFill>
                <a:latin typeface="Arial"/>
              </a:rPr>
              <a:t>1.  What </a:t>
            </a:r>
            <a:r>
              <a:rPr sz="2000" b="1">
                <a:solidFill>
                  <a:srgbClr val="B4237A"/>
                </a:solidFill>
                <a:latin typeface="Arial"/>
              </a:rPr>
              <a:t>number</a:t>
            </a:r>
            <a:r>
              <a:rPr sz="2000" b="0">
                <a:solidFill>
                  <a:srgbClr val="17213A"/>
                </a:solidFill>
                <a:latin typeface="Arial"/>
              </a:rPr>
              <a:t> is the </a:t>
            </a:r>
            <a:r>
              <a:rPr sz="2000" b="1">
                <a:solidFill>
                  <a:srgbClr val="B4237A"/>
                </a:solidFill>
                <a:latin typeface="Arial"/>
              </a:rPr>
              <a:t>arrow</a:t>
            </a:r>
            <a:r>
              <a:rPr sz="2000" b="0">
                <a:solidFill>
                  <a:srgbClr val="17213A"/>
                </a:solidFill>
                <a:latin typeface="Arial"/>
              </a:rPr>
              <a:t> pointing to?</a:t>
            </a:r>
          </a:p>
          <a:p>
            <a:pPr algn="l">
              <a:lnSpc>
                <a:spcPct val="112000"/>
              </a:lnSpc>
            </a:pPr>
            <a:r>
              <a:rPr sz="2000" b="0">
                <a:solidFill>
                  <a:srgbClr val="17213A"/>
                </a:solidFill>
                <a:latin typeface="Arial"/>
              </a:rPr>
              <a:t>________</a:t>
            </a:r>
          </a:p>
        </p:txBody>
      </p:sp>
      <p:pic>
        <p:nvPicPr>
          <p:cNvPr id="10" name="Picture 9" descr="Number line from 0 to 10,000 with 10 equal intervals. Arrows labelled A point to positions on the line"/>
          <p:cNvPicPr>
            <a:picLocks noChangeAspect="1"/>
          </p:cNvPicPr>
          <p:nvPr/>
        </p:nvPicPr>
        <p:blipFill>
          <a:blip r:embed="rId7"/>
          <a:stretch>
            <a:fillRect/>
          </a:stretch>
        </p:blipFill>
        <p:spPr>
          <a:xfrm>
            <a:off x="4091940" y="1965960"/>
            <a:ext cx="1645920" cy="465398"/>
          </a:xfrm>
          <a:prstGeom prst="rect">
            <a:avLst/>
          </a:prstGeom>
          <a:ln w="12700">
            <a:solidFill>
              <a:srgbClr val="D7DCE6"/>
            </a:solidFill>
          </a:ln>
        </p:spPr>
      </p:pic>
      <p:sp>
        <p:nvSpPr>
          <p:cNvPr id="11" name="Rounded Rectangle 10"/>
          <p:cNvSpPr/>
          <p:nvPr/>
        </p:nvSpPr>
        <p:spPr>
          <a:xfrm>
            <a:off x="640080" y="3337560"/>
            <a:ext cx="5166360" cy="475488"/>
          </a:xfrm>
          <a:prstGeom prst="roundRect">
            <a:avLst>
              <a:gd name="adj" fmla="val 20000"/>
            </a:avLst>
          </a:prstGeom>
          <a:solidFill>
            <a:srgbClr val="FFFFFF"/>
          </a:solidFill>
          <a:ln w="317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000" b="1">
                <a:solidFill>
                  <a:srgbClr val="C00000"/>
                </a:solidFill>
                <a:latin typeface="Arial"/>
              </a:rPr>
              <a:t>1,000</a:t>
            </a:r>
          </a:p>
        </p:txBody>
      </p:sp>
      <p:sp>
        <p:nvSpPr>
          <p:cNvPr id="12" name="Rounded Rectangle 11"/>
          <p:cNvSpPr/>
          <p:nvPr/>
        </p:nvSpPr>
        <p:spPr>
          <a:xfrm>
            <a:off x="6172200" y="1828800"/>
            <a:ext cx="5440680" cy="2103120"/>
          </a:xfrm>
          <a:prstGeom prst="roundRect">
            <a:avLst>
              <a:gd name="adj" fmla="val 8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309360" y="1901952"/>
            <a:ext cx="3383280" cy="1371599"/>
          </a:xfrm>
          <a:prstGeom prst="rect">
            <a:avLst/>
          </a:prstGeom>
          <a:noFill/>
        </p:spPr>
        <p:txBody>
          <a:bodyPr wrap="square" anchor="t" lIns="54864" rIns="54864" tIns="27432" bIns="27432">
            <a:spAutoFit/>
          </a:bodyPr>
          <a:lstStyle/>
          <a:p>
            <a:pPr algn="l">
              <a:lnSpc>
                <a:spcPct val="112000"/>
              </a:lnSpc>
            </a:pPr>
            <a:r>
              <a:rPr sz="2000" b="0">
                <a:solidFill>
                  <a:srgbClr val="17213A"/>
                </a:solidFill>
                <a:latin typeface="Arial"/>
              </a:rPr>
              <a:t>2.  What </a:t>
            </a:r>
            <a:r>
              <a:rPr sz="2000" b="1">
                <a:solidFill>
                  <a:srgbClr val="B4237A"/>
                </a:solidFill>
                <a:latin typeface="Arial"/>
              </a:rPr>
              <a:t>numbers</a:t>
            </a:r>
            <a:r>
              <a:rPr sz="2000" b="0">
                <a:solidFill>
                  <a:srgbClr val="17213A"/>
                </a:solidFill>
                <a:latin typeface="Arial"/>
              </a:rPr>
              <a:t> are the </a:t>
            </a:r>
            <a:r>
              <a:rPr sz="2000" b="1">
                <a:solidFill>
                  <a:srgbClr val="B4237A"/>
                </a:solidFill>
                <a:latin typeface="Arial"/>
              </a:rPr>
              <a:t>arrows</a:t>
            </a:r>
            <a:r>
              <a:rPr sz="2000" b="0">
                <a:solidFill>
                  <a:srgbClr val="17213A"/>
                </a:solidFill>
                <a:latin typeface="Arial"/>
              </a:rPr>
              <a:t> pointing to?</a:t>
            </a:r>
          </a:p>
          <a:p>
            <a:pPr algn="l">
              <a:lnSpc>
                <a:spcPct val="112000"/>
              </a:lnSpc>
            </a:pPr>
            <a:r>
              <a:rPr sz="2000" b="0">
                <a:solidFill>
                  <a:srgbClr val="17213A"/>
                </a:solidFill>
                <a:latin typeface="Arial"/>
              </a:rPr>
              <a:t>A = ________ B = ________</a:t>
            </a:r>
          </a:p>
        </p:txBody>
      </p:sp>
      <p:pic>
        <p:nvPicPr>
          <p:cNvPr id="14" name="Picture 13" descr="Number line from 0 to 1,000 with 10 equal intervals. Arrows labelled A, B point to positions on the line"/>
          <p:cNvPicPr>
            <a:picLocks noChangeAspect="1"/>
          </p:cNvPicPr>
          <p:nvPr/>
        </p:nvPicPr>
        <p:blipFill>
          <a:blip r:embed="rId8"/>
          <a:stretch>
            <a:fillRect/>
          </a:stretch>
        </p:blipFill>
        <p:spPr>
          <a:xfrm>
            <a:off x="9761219" y="1965960"/>
            <a:ext cx="1645920" cy="465398"/>
          </a:xfrm>
          <a:prstGeom prst="rect">
            <a:avLst/>
          </a:prstGeom>
          <a:ln w="12700">
            <a:solidFill>
              <a:srgbClr val="D7DCE6"/>
            </a:solidFill>
          </a:ln>
        </p:spPr>
      </p:pic>
      <p:sp>
        <p:nvSpPr>
          <p:cNvPr id="15" name="Rounded Rectangle 14"/>
          <p:cNvSpPr/>
          <p:nvPr/>
        </p:nvSpPr>
        <p:spPr>
          <a:xfrm>
            <a:off x="6309360" y="3337560"/>
            <a:ext cx="5166360" cy="475488"/>
          </a:xfrm>
          <a:prstGeom prst="roundRect">
            <a:avLst>
              <a:gd name="adj" fmla="val 20000"/>
            </a:avLst>
          </a:prstGeom>
          <a:solidFill>
            <a:srgbClr val="FFFFFF"/>
          </a:solidFill>
          <a:ln w="317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000" b="1">
                <a:solidFill>
                  <a:srgbClr val="C00000"/>
                </a:solidFill>
                <a:latin typeface="Arial"/>
              </a:rPr>
              <a:t>A 200  B 700</a:t>
            </a:r>
          </a:p>
        </p:txBody>
      </p:sp>
      <p:sp>
        <p:nvSpPr>
          <p:cNvPr id="16" name="Rounded Rectangle 15"/>
          <p:cNvSpPr/>
          <p:nvPr/>
        </p:nvSpPr>
        <p:spPr>
          <a:xfrm>
            <a:off x="502920" y="4069080"/>
            <a:ext cx="5440680" cy="2103120"/>
          </a:xfrm>
          <a:prstGeom prst="roundRect">
            <a:avLst>
              <a:gd name="adj" fmla="val 8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40080" y="4142232"/>
            <a:ext cx="3383280" cy="1371599"/>
          </a:xfrm>
          <a:prstGeom prst="rect">
            <a:avLst/>
          </a:prstGeom>
          <a:noFill/>
        </p:spPr>
        <p:txBody>
          <a:bodyPr wrap="square" anchor="t" lIns="54864" rIns="54864" tIns="27432" bIns="27432">
            <a:spAutoFit/>
          </a:bodyPr>
          <a:lstStyle/>
          <a:p>
            <a:pPr algn="l">
              <a:lnSpc>
                <a:spcPct val="112000"/>
              </a:lnSpc>
            </a:pPr>
            <a:r>
              <a:rPr sz="2000" b="0">
                <a:solidFill>
                  <a:srgbClr val="17213A"/>
                </a:solidFill>
                <a:latin typeface="Arial"/>
              </a:rPr>
              <a:t>3.  Which </a:t>
            </a:r>
            <a:r>
              <a:rPr sz="2000" b="1">
                <a:solidFill>
                  <a:srgbClr val="B4237A"/>
                </a:solidFill>
                <a:latin typeface="Arial"/>
              </a:rPr>
              <a:t>arrow</a:t>
            </a:r>
            <a:r>
              <a:rPr sz="2000" b="0">
                <a:solidFill>
                  <a:srgbClr val="17213A"/>
                </a:solidFill>
                <a:latin typeface="Arial"/>
              </a:rPr>
              <a:t> points to </a:t>
            </a:r>
            <a:r>
              <a:rPr sz="2000" b="1">
                <a:solidFill>
                  <a:srgbClr val="B4237A"/>
                </a:solidFill>
                <a:latin typeface="Arial"/>
              </a:rPr>
              <a:t>1,000</a:t>
            </a:r>
            <a:r>
              <a:rPr sz="2000" b="0">
                <a:solidFill>
                  <a:srgbClr val="17213A"/>
                </a:solidFill>
                <a:latin typeface="Arial"/>
              </a:rPr>
              <a:t>? Write its letter.</a:t>
            </a:r>
          </a:p>
          <a:p>
            <a:pPr algn="l">
              <a:lnSpc>
                <a:spcPct val="112000"/>
              </a:lnSpc>
            </a:pPr>
            <a:r>
              <a:rPr sz="2000" b="0">
                <a:solidFill>
                  <a:srgbClr val="17213A"/>
                </a:solidFill>
                <a:latin typeface="Arial"/>
              </a:rPr>
              <a:t>Answer: _____</a:t>
            </a:r>
          </a:p>
        </p:txBody>
      </p:sp>
      <p:pic>
        <p:nvPicPr>
          <p:cNvPr id="18" name="Picture 17" descr="Number line from 0 to 10,000 with 10 equal intervals. Arrows labelled A, B, C point to positions on the line"/>
          <p:cNvPicPr>
            <a:picLocks noChangeAspect="1"/>
          </p:cNvPicPr>
          <p:nvPr/>
        </p:nvPicPr>
        <p:blipFill>
          <a:blip r:embed="rId9"/>
          <a:stretch>
            <a:fillRect/>
          </a:stretch>
        </p:blipFill>
        <p:spPr>
          <a:xfrm>
            <a:off x="4091940" y="4206240"/>
            <a:ext cx="1645920" cy="465398"/>
          </a:xfrm>
          <a:prstGeom prst="rect">
            <a:avLst/>
          </a:prstGeom>
          <a:ln w="12700">
            <a:solidFill>
              <a:srgbClr val="D7DCE6"/>
            </a:solidFill>
          </a:ln>
        </p:spPr>
      </p:pic>
      <p:sp>
        <p:nvSpPr>
          <p:cNvPr id="19" name="Rounded Rectangle 18"/>
          <p:cNvSpPr/>
          <p:nvPr/>
        </p:nvSpPr>
        <p:spPr>
          <a:xfrm>
            <a:off x="640080" y="5577840"/>
            <a:ext cx="5166360" cy="475488"/>
          </a:xfrm>
          <a:prstGeom prst="roundRect">
            <a:avLst>
              <a:gd name="adj" fmla="val 20000"/>
            </a:avLst>
          </a:prstGeom>
          <a:solidFill>
            <a:srgbClr val="FFFFFF"/>
          </a:solidFill>
          <a:ln w="317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000" b="1">
                <a:solidFill>
                  <a:srgbClr val="C00000"/>
                </a:solidFill>
                <a:latin typeface="Arial"/>
              </a:rPr>
              <a:t>C</a:t>
            </a:r>
          </a:p>
        </p:txBody>
      </p:sp>
      <p:sp>
        <p:nvSpPr>
          <p:cNvPr id="20" name="Rounded Rectangle 19"/>
          <p:cNvSpPr/>
          <p:nvPr/>
        </p:nvSpPr>
        <p:spPr>
          <a:xfrm>
            <a:off x="6172200" y="4069080"/>
            <a:ext cx="5440680" cy="2103120"/>
          </a:xfrm>
          <a:prstGeom prst="roundRect">
            <a:avLst>
              <a:gd name="adj" fmla="val 8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09360" y="4142232"/>
            <a:ext cx="3383280" cy="1371599"/>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4.  Look at the </a:t>
            </a:r>
            <a:r>
              <a:rPr sz="1300" b="1">
                <a:solidFill>
                  <a:srgbClr val="B4237A"/>
                </a:solidFill>
                <a:latin typeface="Arial"/>
              </a:rPr>
              <a:t>number line</a:t>
            </a:r>
            <a:r>
              <a:rPr sz="1300" b="0">
                <a:solidFill>
                  <a:srgbClr val="17213A"/>
                </a:solidFill>
                <a:latin typeface="Arial"/>
              </a:rPr>
              <a:t>.</a:t>
            </a:r>
          </a:p>
          <a:p>
            <a:pPr algn="l">
              <a:lnSpc>
                <a:spcPct val="112000"/>
              </a:lnSpc>
            </a:pPr>
            <a:r>
              <a:rPr sz="1300" b="0">
                <a:solidFill>
                  <a:srgbClr val="17213A"/>
                </a:solidFill>
                <a:latin typeface="Arial"/>
              </a:rPr>
              <a:t>The difference between the start and the end is ________</a:t>
            </a:r>
          </a:p>
          <a:p>
            <a:pPr algn="l">
              <a:lnSpc>
                <a:spcPct val="112000"/>
              </a:lnSpc>
            </a:pPr>
            <a:r>
              <a:rPr sz="1300" b="0">
                <a:solidFill>
                  <a:srgbClr val="17213A"/>
                </a:solidFill>
                <a:latin typeface="Arial"/>
              </a:rPr>
              <a:t>There are _____ equal intervals.</a:t>
            </a:r>
          </a:p>
          <a:p>
            <a:pPr algn="l">
              <a:lnSpc>
                <a:spcPct val="112000"/>
              </a:lnSpc>
            </a:pPr>
            <a:r>
              <a:rPr sz="1300" b="0">
                <a:solidFill>
                  <a:srgbClr val="17213A"/>
                </a:solidFill>
                <a:latin typeface="Arial"/>
              </a:rPr>
              <a:t>The line counts up in ________</a:t>
            </a:r>
          </a:p>
        </p:txBody>
      </p:sp>
      <p:pic>
        <p:nvPicPr>
          <p:cNvPr id="22" name="Picture 21" descr="Number line from 0 to 1,000 with 4 equal intervals"/>
          <p:cNvPicPr>
            <a:picLocks noChangeAspect="1"/>
          </p:cNvPicPr>
          <p:nvPr/>
        </p:nvPicPr>
        <p:blipFill>
          <a:blip r:embed="rId10"/>
          <a:stretch>
            <a:fillRect/>
          </a:stretch>
        </p:blipFill>
        <p:spPr>
          <a:xfrm>
            <a:off x="9761219" y="4206240"/>
            <a:ext cx="1645920" cy="465398"/>
          </a:xfrm>
          <a:prstGeom prst="rect">
            <a:avLst/>
          </a:prstGeom>
          <a:ln w="12700">
            <a:solidFill>
              <a:srgbClr val="D7DCE6"/>
            </a:solidFill>
          </a:ln>
        </p:spPr>
      </p:pic>
      <p:sp>
        <p:nvSpPr>
          <p:cNvPr id="23" name="Rounded Rectangle 22"/>
          <p:cNvSpPr/>
          <p:nvPr/>
        </p:nvSpPr>
        <p:spPr>
          <a:xfrm>
            <a:off x="6309360" y="5577840"/>
            <a:ext cx="5166360" cy="475488"/>
          </a:xfrm>
          <a:prstGeom prst="roundRect">
            <a:avLst>
              <a:gd name="adj" fmla="val 20000"/>
            </a:avLst>
          </a:prstGeom>
          <a:solidFill>
            <a:srgbClr val="FFFFFF"/>
          </a:solidFill>
          <a:ln w="317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000" b="1">
                <a:solidFill>
                  <a:srgbClr val="C00000"/>
                </a:solidFill>
                <a:latin typeface="Arial"/>
              </a:rPr>
              <a:t>1,000   4   250</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1"/>
                                        </p:tgtEl>
                                        <p:attrNameLst>
                                          <p:attrName>style.visibility</p:attrName>
                                        </p:attrNameLst>
                                      </p:cBhvr>
                                      <p:to>
                                        <p:strVal val="visible"/>
                                      </p:to>
                                    </p:set>
                                    <p:animEffect transition="in" filter="fade">
                                      <p:cBhvr>
                                        <p:cTn id="103" dur="500"/>
                                        <p:tgtEl>
                                          <p:spTgt spid="11"/>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15"/>
                                        </p:tgtEl>
                                        <p:attrNameLst>
                                          <p:attrName>style.visibility</p:attrName>
                                        </p:attrNameLst>
                                      </p:cBhvr>
                                      <p:to>
                                        <p:strVal val="visible"/>
                                      </p:to>
                                    </p:set>
                                    <p:animEffect transition="in" filter="fade">
                                      <p:cBhvr>
                                        <p:cTn id="108" dur="500"/>
                                        <p:tgtEl>
                                          <p:spTgt spid="15"/>
                                        </p:tgtEl>
                                      </p:cBhvr>
                                    </p:animEffect>
                                  </p:childTnLst>
                                </p:cTn>
                              </p:par>
                            </p:childTnLst>
                          </p:cTn>
                        </p:par>
                      </p:childTnLst>
                    </p:cTn>
                  </p:par>
                  <p:par>
                    <p:cTn id="114" fill="hold">
                      <p:stCondLst>
                        <p:cond delay="indefinite"/>
                      </p:stCondLst>
                      <p:childTnLst>
                        <p:par>
                          <p:cTn id="115" fill="hold">
                            <p:stCondLst>
                              <p:cond delay="0"/>
                            </p:stCondLst>
                            <p:childTnLst>
                              <p:par>
                                <p:cTn id="111" presetID="10" presetClass="entr" presetSubtype="0" fill="hold" nodeType="clickEffect">
                                  <p:stCondLst>
                                    <p:cond delay="0"/>
                                  </p:stCondLst>
                                  <p:childTnLst>
                                    <p:set>
                                      <p:cBhvr>
                                        <p:cTn id="112" dur="1" fill="hold">
                                          <p:stCondLst>
                                            <p:cond delay="0"/>
                                          </p:stCondLst>
                                        </p:cTn>
                                        <p:tgtEl>
                                          <p:spTgt spid="19"/>
                                        </p:tgtEl>
                                        <p:attrNameLst>
                                          <p:attrName>style.visibility</p:attrName>
                                        </p:attrNameLst>
                                      </p:cBhvr>
                                      <p:to>
                                        <p:strVal val="visible"/>
                                      </p:to>
                                    </p:set>
                                    <p:animEffect transition="in" filter="fade">
                                      <p:cBhvr>
                                        <p:cTn id="113" dur="500"/>
                                        <p:tgtEl>
                                          <p:spTgt spid="19"/>
                                        </p:tgtEl>
                                      </p:cBhvr>
                                    </p:animEffect>
                                  </p:childTnLst>
                                </p:cTn>
                              </p:par>
                            </p:childTnLst>
                          </p:cTn>
                        </p:par>
                      </p:childTnLst>
                    </p:cTn>
                  </p:par>
                  <p:par>
                    <p:cTn id="119" fill="hold">
                      <p:stCondLst>
                        <p:cond delay="indefinite"/>
                      </p:stCondLst>
                      <p:childTnLst>
                        <p:par>
                          <p:cTn id="120" fill="hold">
                            <p:stCondLst>
                              <p:cond delay="0"/>
                            </p:stCondLst>
                            <p:childTnLst>
                              <p:par>
                                <p:cTn id="116" presetID="10" presetClass="entr" presetSubtype="0" fill="hold" nodeType="clickEffect">
                                  <p:stCondLst>
                                    <p:cond delay="0"/>
                                  </p:stCondLst>
                                  <p:childTnLst>
                                    <p:set>
                                      <p:cBhvr>
                                        <p:cTn id="117" dur="1" fill="hold">
                                          <p:stCondLst>
                                            <p:cond delay="0"/>
                                          </p:stCondLst>
                                        </p:cTn>
                                        <p:tgtEl>
                                          <p:spTgt spid="23"/>
                                        </p:tgtEl>
                                        <p:attrNameLst>
                                          <p:attrName>style.visibility</p:attrName>
                                        </p:attrNameLst>
                                      </p:cBhvr>
                                      <p:to>
                                        <p:strVal val="visible"/>
                                      </p:to>
                                    </p:set>
                                    <p:animEffect transition="in" filter="fade">
                                      <p:cBhvr>
                                        <p:cTn id="11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7"/>
                </p:tgtEl>
              </p:cMediaNode>
            </p:video>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11</a:t>
            </a:r>
          </a:p>
        </p:txBody>
      </p:sp>
      <p:sp>
        <p:nvSpPr>
          <p:cNvPr id="5" name="TextBox 4"/>
          <p:cNvSpPr txBox="1"/>
          <p:nvPr/>
        </p:nvSpPr>
        <p:spPr>
          <a:xfrm>
            <a:off x="640080" y="868680"/>
            <a:ext cx="10972800" cy="457200"/>
          </a:xfrm>
          <a:prstGeom prst="rect">
            <a:avLst/>
          </a:prstGeom>
          <a:noFill/>
        </p:spPr>
        <p:txBody>
          <a:bodyPr wrap="square" anchor="t" lIns="54864" rIns="54864" tIns="27432" bIns="27432">
            <a:spAutoFit/>
          </a:bodyPr>
          <a:lstStyle/>
          <a:p>
            <a:pPr algn="l">
              <a:lnSpc>
                <a:spcPct val="112000"/>
              </a:lnSpc>
            </a:pPr>
            <a:r>
              <a:rPr sz="2200" b="1">
                <a:solidFill>
                  <a:srgbClr val="0F766E"/>
                </a:solidFill>
                <a:latin typeface="Dreaming Outloud Pro"/>
              </a:rPr>
              <a:t>Today we are learning…</a:t>
            </a:r>
          </a:p>
        </p:txBody>
      </p:sp>
      <p:sp>
        <p:nvSpPr>
          <p:cNvPr id="6" name="Rounded Rectangle 5"/>
          <p:cNvSpPr/>
          <p:nvPr/>
        </p:nvSpPr>
        <p:spPr>
          <a:xfrm>
            <a:off x="640080" y="1371600"/>
            <a:ext cx="10881360" cy="1234440"/>
          </a:xfrm>
          <a:prstGeom prst="roundRect">
            <a:avLst>
              <a:gd name="adj" fmla="val 12000"/>
            </a:avLst>
          </a:prstGeom>
          <a:solidFill>
            <a:srgbClr val="FFFFFF"/>
          </a:solidFill>
          <a:ln w="50800">
            <a:solidFill>
              <a:srgbClr val="B423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1371600"/>
            <a:ext cx="10515600" cy="1234440"/>
          </a:xfrm>
          <a:prstGeom prst="rect">
            <a:avLst/>
          </a:prstGeom>
          <a:noFill/>
        </p:spPr>
        <p:txBody>
          <a:bodyPr wrap="square" anchor="ctr" lIns="54864" rIns="54864" tIns="27432" bIns="27432">
            <a:spAutoFit/>
          </a:bodyPr>
          <a:lstStyle/>
          <a:p>
            <a:pPr algn="l">
              <a:lnSpc>
                <a:spcPct val="112000"/>
              </a:lnSpc>
            </a:pPr>
            <a:r>
              <a:rPr sz="2800" b="1">
                <a:solidFill>
                  <a:srgbClr val="17213A"/>
                </a:solidFill>
                <a:latin typeface="Dreaming Outloud Pro"/>
              </a:rPr>
              <a:t>To compare numbers up to 10,000.</a:t>
            </a:r>
          </a:p>
        </p:txBody>
      </p:sp>
      <p:sp>
        <p:nvSpPr>
          <p:cNvPr id="8" name="TextBox 7"/>
          <p:cNvSpPr txBox="1"/>
          <p:nvPr/>
        </p:nvSpPr>
        <p:spPr>
          <a:xfrm>
            <a:off x="640080" y="2834640"/>
            <a:ext cx="8229600" cy="457200"/>
          </a:xfrm>
          <a:prstGeom prst="rect">
            <a:avLst/>
          </a:prstGeom>
          <a:noFill/>
        </p:spPr>
        <p:txBody>
          <a:bodyPr wrap="square" anchor="t" lIns="54864" rIns="54864" tIns="27432" bIns="27432">
            <a:spAutoFit/>
          </a:bodyPr>
          <a:lstStyle/>
          <a:p>
            <a:pPr algn="l">
              <a:lnSpc>
                <a:spcPct val="112000"/>
              </a:lnSpc>
            </a:pPr>
            <a:r>
              <a:rPr sz="2200" b="1">
                <a:solidFill>
                  <a:srgbClr val="0F766E"/>
                </a:solidFill>
                <a:latin typeface="Dreaming Outloud Pro"/>
              </a:rPr>
              <a:t>I can…</a:t>
            </a:r>
          </a:p>
        </p:txBody>
      </p:sp>
      <p:sp>
        <p:nvSpPr>
          <p:cNvPr id="9" name="TextBox 8"/>
          <p:cNvSpPr txBox="1"/>
          <p:nvPr/>
        </p:nvSpPr>
        <p:spPr>
          <a:xfrm>
            <a:off x="640080" y="3337560"/>
            <a:ext cx="8595360" cy="2834640"/>
          </a:xfrm>
          <a:prstGeom prst="rect">
            <a:avLst/>
          </a:prstGeom>
          <a:noFill/>
        </p:spPr>
        <p:txBody>
          <a:bodyPr wrap="square" anchor="t" lIns="54864" rIns="54864" tIns="27432" bIns="27432">
            <a:spAutoFit/>
          </a:bodyPr>
          <a:lstStyle/>
          <a:p>
            <a:pPr algn="l">
              <a:lnSpc>
                <a:spcPct val="130000"/>
              </a:lnSpc>
            </a:pPr>
            <a:r>
              <a:rPr sz="2200" b="0">
                <a:solidFill>
                  <a:srgbClr val="17213A"/>
                </a:solidFill>
                <a:latin typeface="Dreaming Outloud Pro"/>
              </a:rPr>
              <a:t>☐  I can compare numbers with the thousands digit first.</a:t>
            </a:r>
          </a:p>
          <a:p>
            <a:pPr algn="l">
              <a:lnSpc>
                <a:spcPct val="130000"/>
              </a:lnSpc>
            </a:pPr>
            <a:r>
              <a:rPr sz="2200" b="0">
                <a:solidFill>
                  <a:srgbClr val="17213A"/>
                </a:solidFill>
                <a:latin typeface="Dreaming Outloud Pro"/>
              </a:rPr>
              <a:t>☐  I can use &lt;, &gt; and = correctly.</a:t>
            </a:r>
          </a:p>
          <a:p>
            <a:pPr algn="l">
              <a:lnSpc>
                <a:spcPct val="130000"/>
              </a:lnSpc>
            </a:pPr>
            <a:r>
              <a:rPr sz="2200" b="0">
                <a:solidFill>
                  <a:srgbClr val="17213A"/>
                </a:solidFill>
                <a:latin typeface="Dreaming Outloud Pro"/>
              </a:rPr>
              <a:t>☐  I can compare numbers in pictures and place value charts.</a:t>
            </a:r>
          </a:p>
          <a:p>
            <a:pPr algn="l">
              <a:lnSpc>
                <a:spcPct val="130000"/>
              </a:lnSpc>
            </a:pPr>
            <a:r>
              <a:rPr sz="2200" b="0">
                <a:solidFill>
                  <a:srgbClr val="17213A"/>
                </a:solidFill>
                <a:latin typeface="Dreaming Outloud Pro"/>
              </a:rPr>
              <a:t>☐  I can put numbers in order.</a:t>
            </a:r>
          </a:p>
        </p:txBody>
      </p:sp>
      <p:pic>
        <p:nvPicPr>
          <p:cNvPr id="10" name="Picture 9" descr="01230816a843640_teacher.png"/>
          <p:cNvPicPr>
            <a:picLocks noChangeAspect="1"/>
          </p:cNvPicPr>
          <p:nvPr/>
        </p:nvPicPr>
        <p:blipFill>
          <a:blip r:embed="rId4"/>
          <a:stretch>
            <a:fillRect/>
          </a:stretch>
        </p:blipFill>
        <p:spPr>
          <a:xfrm>
            <a:off x="9418320" y="4025641"/>
            <a:ext cx="2282342" cy="2329438"/>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11</a:t>
            </a:r>
          </a:p>
        </p:txBody>
      </p:sp>
      <p:sp>
        <p:nvSpPr>
          <p:cNvPr id="5" name="TextBox 4"/>
          <p:cNvSpPr txBox="1"/>
          <p:nvPr/>
        </p:nvSpPr>
        <p:spPr>
          <a:xfrm>
            <a:off x="640080" y="868680"/>
            <a:ext cx="10972800" cy="640080"/>
          </a:xfrm>
          <a:prstGeom prst="rect">
            <a:avLst/>
          </a:prstGeom>
          <a:noFill/>
        </p:spPr>
        <p:txBody>
          <a:bodyPr wrap="square" anchor="t" lIns="54864" rIns="54864" tIns="27432" bIns="27432">
            <a:spAutoFit/>
          </a:bodyPr>
          <a:lstStyle/>
          <a:p>
            <a:pPr algn="l">
              <a:lnSpc>
                <a:spcPct val="112000"/>
              </a:lnSpc>
            </a:pPr>
            <a:r>
              <a:rPr sz="3200" b="1">
                <a:solidFill>
                  <a:srgbClr val="0F766E"/>
                </a:solidFill>
                <a:latin typeface="Dreaming Outloud Pro"/>
              </a:rPr>
              <a:t>Key words</a:t>
            </a:r>
          </a:p>
        </p:txBody>
      </p:sp>
      <p:sp>
        <p:nvSpPr>
          <p:cNvPr id="6" name="Rounded Rectangle 5"/>
          <p:cNvSpPr/>
          <p:nvPr/>
        </p:nvSpPr>
        <p:spPr>
          <a:xfrm>
            <a:off x="685800" y="178308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compare</a:t>
            </a:r>
          </a:p>
        </p:txBody>
      </p:sp>
      <p:sp>
        <p:nvSpPr>
          <p:cNvPr id="7" name="Rounded Rectangle 6"/>
          <p:cNvSpPr/>
          <p:nvPr/>
        </p:nvSpPr>
        <p:spPr>
          <a:xfrm>
            <a:off x="3429000" y="178308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order</a:t>
            </a:r>
          </a:p>
        </p:txBody>
      </p:sp>
      <p:sp>
        <p:nvSpPr>
          <p:cNvPr id="8" name="Rounded Rectangle 7"/>
          <p:cNvSpPr/>
          <p:nvPr/>
        </p:nvSpPr>
        <p:spPr>
          <a:xfrm>
            <a:off x="6172200" y="178308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greater than</a:t>
            </a:r>
          </a:p>
        </p:txBody>
      </p:sp>
      <p:sp>
        <p:nvSpPr>
          <p:cNvPr id="9" name="Rounded Rectangle 8"/>
          <p:cNvSpPr/>
          <p:nvPr/>
        </p:nvSpPr>
        <p:spPr>
          <a:xfrm>
            <a:off x="685800" y="310896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less than</a:t>
            </a:r>
          </a:p>
        </p:txBody>
      </p:sp>
      <p:sp>
        <p:nvSpPr>
          <p:cNvPr id="10" name="Rounded Rectangle 9"/>
          <p:cNvSpPr/>
          <p:nvPr/>
        </p:nvSpPr>
        <p:spPr>
          <a:xfrm>
            <a:off x="3429000" y="310896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equal to</a:t>
            </a:r>
          </a:p>
        </p:txBody>
      </p:sp>
      <p:sp>
        <p:nvSpPr>
          <p:cNvPr id="11" name="Rounded Rectangle 10"/>
          <p:cNvSpPr/>
          <p:nvPr/>
        </p:nvSpPr>
        <p:spPr>
          <a:xfrm>
            <a:off x="6172200" y="310896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ascending</a:t>
            </a:r>
          </a:p>
        </p:txBody>
      </p:sp>
      <p:pic>
        <p:nvPicPr>
          <p:cNvPr id="12" name="Picture 11" descr="01230816a843640_teacher.png"/>
          <p:cNvPicPr>
            <a:picLocks noChangeAspect="1"/>
          </p:cNvPicPr>
          <p:nvPr/>
        </p:nvPicPr>
        <p:blipFill>
          <a:blip r:embed="rId4"/>
          <a:stretch>
            <a:fillRect/>
          </a:stretch>
        </p:blipFill>
        <p:spPr>
          <a:xfrm>
            <a:off x="9144000" y="3711140"/>
            <a:ext cx="2545689" cy="2598219"/>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11</a:t>
            </a:r>
          </a:p>
        </p:txBody>
      </p:sp>
      <p:sp>
        <p:nvSpPr>
          <p:cNvPr id="5" name="TextBox 4"/>
          <p:cNvSpPr txBox="1"/>
          <p:nvPr/>
        </p:nvSpPr>
        <p:spPr>
          <a:xfrm>
            <a:off x="640080" y="822960"/>
            <a:ext cx="10881360" cy="914400"/>
          </a:xfrm>
          <a:prstGeom prst="rect">
            <a:avLst/>
          </a:prstGeom>
          <a:noFill/>
        </p:spPr>
        <p:txBody>
          <a:bodyPr wrap="square" anchor="t" lIns="54864" rIns="54864" tIns="27432" bIns="27432">
            <a:spAutoFit/>
          </a:bodyPr>
          <a:lstStyle/>
          <a:p>
            <a:pPr algn="l">
              <a:lnSpc>
                <a:spcPct val="112000"/>
              </a:lnSpc>
            </a:pPr>
            <a:r>
              <a:rPr sz="3000" b="1">
                <a:solidFill>
                  <a:srgbClr val="0F766E"/>
                </a:solidFill>
                <a:latin typeface="Dreaming Outloud Pro"/>
              </a:rPr>
              <a:t>The key ideas</a:t>
            </a:r>
          </a:p>
        </p:txBody>
      </p:sp>
      <p:sp>
        <p:nvSpPr>
          <p:cNvPr id="6" name="TextBox 5"/>
          <p:cNvSpPr txBox="1"/>
          <p:nvPr/>
        </p:nvSpPr>
        <p:spPr>
          <a:xfrm>
            <a:off x="640080" y="1874519"/>
            <a:ext cx="7315200" cy="867918"/>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Start comparing at the biggest column on the left.</a:t>
            </a:r>
          </a:p>
        </p:txBody>
      </p:sp>
      <p:sp>
        <p:nvSpPr>
          <p:cNvPr id="7" name="TextBox 6"/>
          <p:cNvSpPr txBox="1"/>
          <p:nvPr/>
        </p:nvSpPr>
        <p:spPr>
          <a:xfrm>
            <a:off x="640080" y="2742438"/>
            <a:ext cx="7315200" cy="867918"/>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If the thousands match, look at the hundreds, and so on.</a:t>
            </a:r>
          </a:p>
        </p:txBody>
      </p:sp>
      <p:sp>
        <p:nvSpPr>
          <p:cNvPr id="8" name="TextBox 7"/>
          <p:cNvSpPr txBox="1"/>
          <p:nvPr/>
        </p:nvSpPr>
        <p:spPr>
          <a:xfrm>
            <a:off x="640080" y="3610356"/>
            <a:ext cx="7315200" cy="867918"/>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The symbol always opens towards the bigger number.</a:t>
            </a:r>
          </a:p>
        </p:txBody>
      </p:sp>
      <p:pic>
        <p:nvPicPr>
          <p:cNvPr id="9" name="Picture 8" descr="9d7b100d22bb640_detective.png"/>
          <p:cNvPicPr>
            <a:picLocks noChangeAspect="1"/>
          </p:cNvPicPr>
          <p:nvPr/>
        </p:nvPicPr>
        <p:blipFill>
          <a:blip r:embed="rId4"/>
          <a:stretch>
            <a:fillRect/>
          </a:stretch>
        </p:blipFill>
        <p:spPr>
          <a:xfrm>
            <a:off x="8778240" y="2924835"/>
            <a:ext cx="2633472" cy="2744445"/>
          </a:xfrm>
          <a:prstGeom prst="rect">
            <a:avLst/>
          </a:prstGeom>
        </p:spPr>
      </p:pic>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fade">
                                      <p:cBhvr>
                                        <p:cTn id="103" dur="500"/>
                                        <p:tgtEl>
                                          <p:spTgt spid="7"/>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8"/>
                                        </p:tgtEl>
                                        <p:attrNameLst>
                                          <p:attrName>style.visibility</p:attrName>
                                        </p:attrNameLst>
                                      </p:cBhvr>
                                      <p:to>
                                        <p:strVal val="visible"/>
                                      </p:to>
                                    </p:set>
                                    <p:animEffect transition="in" filter="fade">
                                      <p:cBhvr>
                                        <p:cTn id="10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11</a:t>
            </a:r>
          </a:p>
        </p:txBody>
      </p:sp>
      <p:sp>
        <p:nvSpPr>
          <p:cNvPr id="5" name="TextBox 4"/>
          <p:cNvSpPr txBox="1"/>
          <p:nvPr/>
        </p:nvSpPr>
        <p:spPr>
          <a:xfrm>
            <a:off x="640080" y="822960"/>
            <a:ext cx="10881360" cy="914400"/>
          </a:xfrm>
          <a:prstGeom prst="rect">
            <a:avLst/>
          </a:prstGeom>
          <a:noFill/>
        </p:spPr>
        <p:txBody>
          <a:bodyPr wrap="square" anchor="t" lIns="54864" rIns="54864" tIns="27432" bIns="27432">
            <a:spAutoFit/>
          </a:bodyPr>
          <a:lstStyle/>
          <a:p>
            <a:pPr algn="l">
              <a:lnSpc>
                <a:spcPct val="112000"/>
              </a:lnSpc>
            </a:pPr>
            <a:r>
              <a:rPr sz="3000" b="1">
                <a:solidFill>
                  <a:srgbClr val="0F766E"/>
                </a:solidFill>
                <a:latin typeface="Dreaming Outloud Pro"/>
              </a:rPr>
              <a:t>Look out for</a:t>
            </a:r>
          </a:p>
        </p:txBody>
      </p:sp>
      <p:sp>
        <p:nvSpPr>
          <p:cNvPr id="6" name="TextBox 5"/>
          <p:cNvSpPr txBox="1"/>
          <p:nvPr/>
        </p:nvSpPr>
        <p:spPr>
          <a:xfrm>
            <a:off x="640080" y="1874519"/>
            <a:ext cx="7315200" cy="867918"/>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Do not compare the lengths of the numbers when they have the same number of digits.</a:t>
            </a:r>
          </a:p>
        </p:txBody>
      </p:sp>
      <p:sp>
        <p:nvSpPr>
          <p:cNvPr id="7" name="TextBox 6"/>
          <p:cNvSpPr txBox="1"/>
          <p:nvPr/>
        </p:nvSpPr>
        <p:spPr>
          <a:xfrm>
            <a:off x="640080" y="2742438"/>
            <a:ext cx="7315200" cy="867918"/>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Write numbers in a place value chart to line them up.</a:t>
            </a:r>
          </a:p>
        </p:txBody>
      </p:sp>
      <p:sp>
        <p:nvSpPr>
          <p:cNvPr id="8" name="TextBox 7"/>
          <p:cNvSpPr txBox="1"/>
          <p:nvPr/>
        </p:nvSpPr>
        <p:spPr>
          <a:xfrm>
            <a:off x="640080" y="3610356"/>
            <a:ext cx="7315200" cy="534543"/>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Check ascending is smallest first.</a:t>
            </a:r>
          </a:p>
        </p:txBody>
      </p:sp>
      <p:pic>
        <p:nvPicPr>
          <p:cNvPr id="9" name="Picture 8" descr="7a7b90e5f56e640_puzzled.png"/>
          <p:cNvPicPr>
            <a:picLocks noChangeAspect="1"/>
          </p:cNvPicPr>
          <p:nvPr/>
        </p:nvPicPr>
        <p:blipFill>
          <a:blip r:embed="rId4"/>
          <a:stretch>
            <a:fillRect/>
          </a:stretch>
        </p:blipFill>
        <p:spPr>
          <a:xfrm>
            <a:off x="8778240" y="2775448"/>
            <a:ext cx="2633472" cy="2893831"/>
          </a:xfrm>
          <a:prstGeom prst="rect">
            <a:avLst/>
          </a:prstGeom>
        </p:spPr>
      </p:pic>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fade">
                                      <p:cBhvr>
                                        <p:cTn id="103" dur="500"/>
                                        <p:tgtEl>
                                          <p:spTgt spid="7"/>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8"/>
                                        </p:tgtEl>
                                        <p:attrNameLst>
                                          <p:attrName>style.visibility</p:attrName>
                                        </p:attrNameLst>
                                      </p:cBhvr>
                                      <p:to>
                                        <p:strVal val="visible"/>
                                      </p:to>
                                    </p:set>
                                    <p:animEffect transition="in" filter="fade">
                                      <p:cBhvr>
                                        <p:cTn id="10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11 · question 1</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60.mp4" descr="Countdown timer, 1: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1 of 8</a:t>
            </a:r>
          </a:p>
        </p:txBody>
      </p:sp>
      <p:sp>
        <p:nvSpPr>
          <p:cNvPr id="12" name="TextBox 11"/>
          <p:cNvSpPr txBox="1"/>
          <p:nvPr/>
        </p:nvSpPr>
        <p:spPr>
          <a:xfrm>
            <a:off x="548640" y="1737360"/>
            <a:ext cx="5257800" cy="634492"/>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Write the number shown in each place value chart. Then write </a:t>
            </a:r>
            <a:r>
              <a:rPr sz="1700" b="1">
                <a:solidFill>
                  <a:srgbClr val="B4237A"/>
                </a:solidFill>
                <a:latin typeface="Arial"/>
              </a:rPr>
              <a:t>&lt;</a:t>
            </a:r>
            <a:r>
              <a:rPr sz="1700" b="0">
                <a:solidFill>
                  <a:srgbClr val="17213A"/>
                </a:solidFill>
                <a:latin typeface="Arial"/>
              </a:rPr>
              <a:t>, </a:t>
            </a:r>
            <a:r>
              <a:rPr sz="1700" b="1">
                <a:solidFill>
                  <a:srgbClr val="B4237A"/>
                </a:solidFill>
                <a:latin typeface="Arial"/>
              </a:rPr>
              <a:t>&gt;</a:t>
            </a:r>
            <a:r>
              <a:rPr sz="1700" b="0">
                <a:solidFill>
                  <a:srgbClr val="17213A"/>
                </a:solidFill>
                <a:latin typeface="Arial"/>
              </a:rPr>
              <a:t> or </a:t>
            </a:r>
            <a:r>
              <a:rPr sz="1700" b="1">
                <a:solidFill>
                  <a:srgbClr val="B4237A"/>
                </a:solidFill>
                <a:latin typeface="Arial"/>
              </a:rPr>
              <a:t>=</a:t>
            </a:r>
            <a:r>
              <a:rPr sz="1700" b="0">
                <a:solidFill>
                  <a:srgbClr val="17213A"/>
                </a:solidFill>
                <a:latin typeface="Arial"/>
              </a:rPr>
              <a:t> to compare them.</a:t>
            </a:r>
          </a:p>
        </p:txBody>
      </p:sp>
      <p:sp>
        <p:nvSpPr>
          <p:cNvPr id="13" name="TextBox 12"/>
          <p:cNvSpPr txBox="1"/>
          <p:nvPr/>
        </p:nvSpPr>
        <p:spPr>
          <a:xfrm>
            <a:off x="548640" y="2371852"/>
            <a:ext cx="5257800" cy="353822"/>
          </a:xfrm>
          <a:prstGeom prst="rect">
            <a:avLst/>
          </a:prstGeom>
          <a:noFill/>
        </p:spPr>
        <p:txBody>
          <a:bodyPr wrap="square" anchor="t" lIns="54864" rIns="54864" tIns="27432" bIns="27432">
            <a:spAutoFit/>
          </a:bodyPr>
          <a:lstStyle/>
          <a:p>
            <a:pPr algn="l">
              <a:lnSpc>
                <a:spcPct val="112000"/>
              </a:lnSpc>
            </a:pPr>
            <a:r>
              <a:rPr sz="1700" b="1">
                <a:solidFill>
                  <a:srgbClr val="B4237A"/>
                </a:solidFill>
                <a:latin typeface="Arial"/>
              </a:rPr>
              <a:t>Chart A</a:t>
            </a:r>
          </a:p>
        </p:txBody>
      </p:sp>
      <p:sp>
        <p:nvSpPr>
          <p:cNvPr id="14" name="TextBox 13"/>
          <p:cNvSpPr txBox="1"/>
          <p:nvPr/>
        </p:nvSpPr>
        <p:spPr>
          <a:xfrm>
            <a:off x="548640" y="2725674"/>
            <a:ext cx="5257800" cy="353822"/>
          </a:xfrm>
          <a:prstGeom prst="rect">
            <a:avLst/>
          </a:prstGeom>
          <a:noFill/>
        </p:spPr>
        <p:txBody>
          <a:bodyPr wrap="square" anchor="t" lIns="54864" rIns="54864" tIns="27432" bIns="27432">
            <a:spAutoFit/>
          </a:bodyPr>
          <a:lstStyle/>
          <a:p>
            <a:pPr algn="l">
              <a:lnSpc>
                <a:spcPct val="112000"/>
              </a:lnSpc>
            </a:pPr>
            <a:r>
              <a:rPr sz="1700" b="1">
                <a:solidFill>
                  <a:srgbClr val="B4237A"/>
                </a:solidFill>
                <a:latin typeface="Arial"/>
              </a:rPr>
              <a:t>Chart B</a:t>
            </a:r>
          </a:p>
        </p:txBody>
      </p:sp>
      <p:sp>
        <p:nvSpPr>
          <p:cNvPr id="15" name="TextBox 14"/>
          <p:cNvSpPr txBox="1"/>
          <p:nvPr/>
        </p:nvSpPr>
        <p:spPr>
          <a:xfrm>
            <a:off x="548640" y="3079496"/>
            <a:ext cx="5257800" cy="353822"/>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A = ________ B = ________</a:t>
            </a:r>
          </a:p>
        </p:txBody>
      </p:sp>
      <p:sp>
        <p:nvSpPr>
          <p:cNvPr id="16" name="TextBox 15"/>
          <p:cNvSpPr txBox="1"/>
          <p:nvPr/>
        </p:nvSpPr>
        <p:spPr>
          <a:xfrm>
            <a:off x="548640" y="3433318"/>
            <a:ext cx="5257800" cy="353822"/>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A _____ B</a:t>
            </a:r>
          </a:p>
        </p:txBody>
      </p:sp>
      <p:sp>
        <p:nvSpPr>
          <p:cNvPr id="17" name="TextBox 16"/>
          <p:cNvSpPr txBox="1"/>
          <p:nvPr/>
        </p:nvSpPr>
        <p:spPr>
          <a:xfrm>
            <a:off x="6309360" y="1737360"/>
            <a:ext cx="5257800" cy="634492"/>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Write the number shown in each place value chart. Then write </a:t>
            </a:r>
            <a:r>
              <a:rPr sz="1700" b="1">
                <a:solidFill>
                  <a:srgbClr val="B4237A"/>
                </a:solidFill>
                <a:latin typeface="Arial"/>
              </a:rPr>
              <a:t>&lt;</a:t>
            </a:r>
            <a:r>
              <a:rPr sz="1700" b="0">
                <a:solidFill>
                  <a:srgbClr val="17213A"/>
                </a:solidFill>
                <a:latin typeface="Arial"/>
              </a:rPr>
              <a:t>, </a:t>
            </a:r>
            <a:r>
              <a:rPr sz="1700" b="1">
                <a:solidFill>
                  <a:srgbClr val="B4237A"/>
                </a:solidFill>
                <a:latin typeface="Arial"/>
              </a:rPr>
              <a:t>&gt;</a:t>
            </a:r>
            <a:r>
              <a:rPr sz="1700" b="0">
                <a:solidFill>
                  <a:srgbClr val="17213A"/>
                </a:solidFill>
                <a:latin typeface="Arial"/>
              </a:rPr>
              <a:t> or </a:t>
            </a:r>
            <a:r>
              <a:rPr sz="1700" b="1">
                <a:solidFill>
                  <a:srgbClr val="B4237A"/>
                </a:solidFill>
                <a:latin typeface="Arial"/>
              </a:rPr>
              <a:t>=</a:t>
            </a:r>
            <a:r>
              <a:rPr sz="1700" b="0">
                <a:solidFill>
                  <a:srgbClr val="17213A"/>
                </a:solidFill>
                <a:latin typeface="Arial"/>
              </a:rPr>
              <a:t> to compare them.</a:t>
            </a:r>
          </a:p>
        </p:txBody>
      </p:sp>
      <p:sp>
        <p:nvSpPr>
          <p:cNvPr id="18" name="TextBox 17"/>
          <p:cNvSpPr txBox="1"/>
          <p:nvPr/>
        </p:nvSpPr>
        <p:spPr>
          <a:xfrm>
            <a:off x="6309360" y="2371852"/>
            <a:ext cx="5257800" cy="353822"/>
          </a:xfrm>
          <a:prstGeom prst="rect">
            <a:avLst/>
          </a:prstGeom>
          <a:noFill/>
        </p:spPr>
        <p:txBody>
          <a:bodyPr wrap="square" anchor="t" lIns="54864" rIns="54864" tIns="27432" bIns="27432">
            <a:spAutoFit/>
          </a:bodyPr>
          <a:lstStyle/>
          <a:p>
            <a:pPr algn="l">
              <a:lnSpc>
                <a:spcPct val="112000"/>
              </a:lnSpc>
            </a:pPr>
            <a:r>
              <a:rPr sz="1700" b="1">
                <a:solidFill>
                  <a:srgbClr val="B4237A"/>
                </a:solidFill>
                <a:latin typeface="Arial"/>
              </a:rPr>
              <a:t>Chart A</a:t>
            </a:r>
          </a:p>
        </p:txBody>
      </p:sp>
      <p:sp>
        <p:nvSpPr>
          <p:cNvPr id="19" name="TextBox 18"/>
          <p:cNvSpPr txBox="1"/>
          <p:nvPr/>
        </p:nvSpPr>
        <p:spPr>
          <a:xfrm>
            <a:off x="6309360" y="2725674"/>
            <a:ext cx="5257800" cy="353822"/>
          </a:xfrm>
          <a:prstGeom prst="rect">
            <a:avLst/>
          </a:prstGeom>
          <a:noFill/>
        </p:spPr>
        <p:txBody>
          <a:bodyPr wrap="square" anchor="t" lIns="54864" rIns="54864" tIns="27432" bIns="27432">
            <a:spAutoFit/>
          </a:bodyPr>
          <a:lstStyle/>
          <a:p>
            <a:pPr algn="l">
              <a:lnSpc>
                <a:spcPct val="112000"/>
              </a:lnSpc>
            </a:pPr>
            <a:r>
              <a:rPr sz="1700" b="1">
                <a:solidFill>
                  <a:srgbClr val="B4237A"/>
                </a:solidFill>
                <a:latin typeface="Arial"/>
              </a:rPr>
              <a:t>Chart B</a:t>
            </a:r>
          </a:p>
        </p:txBody>
      </p:sp>
      <p:sp>
        <p:nvSpPr>
          <p:cNvPr id="20" name="TextBox 19"/>
          <p:cNvSpPr txBox="1"/>
          <p:nvPr/>
        </p:nvSpPr>
        <p:spPr>
          <a:xfrm>
            <a:off x="6309360" y="3079496"/>
            <a:ext cx="5257800" cy="353822"/>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A = ________ B = ________</a:t>
            </a:r>
          </a:p>
        </p:txBody>
      </p:sp>
      <p:sp>
        <p:nvSpPr>
          <p:cNvPr id="21" name="TextBox 20"/>
          <p:cNvSpPr txBox="1"/>
          <p:nvPr/>
        </p:nvSpPr>
        <p:spPr>
          <a:xfrm>
            <a:off x="6309360" y="3433318"/>
            <a:ext cx="5257800" cy="353822"/>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A _____ B</a:t>
            </a:r>
          </a:p>
        </p:txBody>
      </p:sp>
      <p:pic>
        <p:nvPicPr>
          <p:cNvPr id="22" name="Picture 21" descr="A place value chart (Th, H, T, O) with counters: Th 4, H 3, T 2, O 1"/>
          <p:cNvPicPr>
            <a:picLocks noChangeAspect="1"/>
          </p:cNvPicPr>
          <p:nvPr/>
        </p:nvPicPr>
        <p:blipFill>
          <a:blip r:embed="rId9"/>
          <a:stretch>
            <a:fillRect/>
          </a:stretch>
        </p:blipFill>
        <p:spPr>
          <a:xfrm>
            <a:off x="548640" y="3842003"/>
            <a:ext cx="2628900" cy="978535"/>
          </a:xfrm>
          <a:prstGeom prst="rect">
            <a:avLst/>
          </a:prstGeom>
          <a:ln w="12700">
            <a:solidFill>
              <a:srgbClr val="D7DCE6"/>
            </a:solidFill>
          </a:ln>
        </p:spPr>
      </p:pic>
      <p:pic>
        <p:nvPicPr>
          <p:cNvPr id="23" name="Picture 22" descr="A place value chart (Th, H, T, O) with counters: Th 4, H 2, T 2, O 1"/>
          <p:cNvPicPr>
            <a:picLocks noChangeAspect="1"/>
          </p:cNvPicPr>
          <p:nvPr/>
        </p:nvPicPr>
        <p:blipFill>
          <a:blip r:embed="rId10"/>
          <a:stretch>
            <a:fillRect/>
          </a:stretch>
        </p:blipFill>
        <p:spPr>
          <a:xfrm>
            <a:off x="3177540" y="3842003"/>
            <a:ext cx="2628900" cy="978535"/>
          </a:xfrm>
          <a:prstGeom prst="rect">
            <a:avLst/>
          </a:prstGeom>
          <a:ln w="12700">
            <a:solidFill>
              <a:srgbClr val="D7DCE6"/>
            </a:solidFill>
          </a:ln>
        </p:spPr>
      </p:pic>
      <p:pic>
        <p:nvPicPr>
          <p:cNvPr id="24" name="Picture 23" descr="A place value chart (Th, H, T, O) with counters: Th 2, H 2, T 2, O 4"/>
          <p:cNvPicPr>
            <a:picLocks noChangeAspect="1"/>
          </p:cNvPicPr>
          <p:nvPr/>
        </p:nvPicPr>
        <p:blipFill>
          <a:blip r:embed="rId11"/>
          <a:stretch>
            <a:fillRect/>
          </a:stretch>
        </p:blipFill>
        <p:spPr>
          <a:xfrm>
            <a:off x="6309360" y="3842003"/>
            <a:ext cx="2628900" cy="978535"/>
          </a:xfrm>
          <a:prstGeom prst="rect">
            <a:avLst/>
          </a:prstGeom>
          <a:ln w="12700">
            <a:solidFill>
              <a:srgbClr val="D7DCE6"/>
            </a:solidFill>
          </a:ln>
        </p:spPr>
      </p:pic>
      <p:pic>
        <p:nvPicPr>
          <p:cNvPr id="25" name="Picture 24" descr="A place value chart (Th, H, T, O) with counters: Th 2, H 2, T 1, O 4"/>
          <p:cNvPicPr>
            <a:picLocks noChangeAspect="1"/>
          </p:cNvPicPr>
          <p:nvPr/>
        </p:nvPicPr>
        <p:blipFill>
          <a:blip r:embed="rId12"/>
          <a:stretch>
            <a:fillRect/>
          </a:stretch>
        </p:blipFill>
        <p:spPr>
          <a:xfrm>
            <a:off x="8938260" y="3842003"/>
            <a:ext cx="2628900" cy="978535"/>
          </a:xfrm>
          <a:prstGeom prst="rect">
            <a:avLst/>
          </a:prstGeom>
          <a:ln w="12700">
            <a:solidFill>
              <a:srgbClr val="D7DCE6"/>
            </a:solidFill>
          </a:ln>
        </p:spPr>
      </p:pic>
      <p:sp>
        <p:nvSpPr>
          <p:cNvPr id="26" name="Rounded Rectangle 25"/>
          <p:cNvSpPr/>
          <p:nvPr/>
        </p:nvSpPr>
        <p:spPr>
          <a:xfrm>
            <a:off x="548640" y="5048426"/>
            <a:ext cx="5257800" cy="88900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000" b="1">
                <a:solidFill>
                  <a:srgbClr val="C00000"/>
                </a:solidFill>
                <a:latin typeface="Arial"/>
              </a:rPr>
              <a:t>A 4,321  B 4,221</a:t>
            </a:r>
          </a:p>
          <a:p>
            <a:pPr algn="l"/>
            <a:r>
              <a:rPr sz="2000" b="1">
                <a:solidFill>
                  <a:srgbClr val="C00000"/>
                </a:solidFill>
                <a:latin typeface="Arial"/>
              </a:rPr>
              <a:t>&gt;</a:t>
            </a:r>
          </a:p>
        </p:txBody>
      </p:sp>
      <p:sp>
        <p:nvSpPr>
          <p:cNvPr id="27" name="Rounded Rectangle 26"/>
          <p:cNvSpPr/>
          <p:nvPr/>
        </p:nvSpPr>
        <p:spPr>
          <a:xfrm>
            <a:off x="6309360" y="5048426"/>
            <a:ext cx="5257800" cy="88900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000" b="1">
                <a:solidFill>
                  <a:srgbClr val="C00000"/>
                </a:solidFill>
                <a:latin typeface="Arial"/>
              </a:rPr>
              <a:t>A 2,224  B 2,214</a:t>
            </a:r>
          </a:p>
          <a:p>
            <a:pPr algn="l"/>
            <a:r>
              <a:rPr sz="2000" b="1">
                <a:solidFill>
                  <a:srgbClr val="C00000"/>
                </a:solidFill>
                <a:latin typeface="Arial"/>
              </a:rPr>
              <a:t>&gt;</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fade">
                                      <p:cBhvr>
                                        <p:cTn id="103" dur="500"/>
                                        <p:tgtEl>
                                          <p:spTgt spid="26"/>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7"/>
                                        </p:tgtEl>
                                        <p:attrNameLst>
                                          <p:attrName>style.visibility</p:attrName>
                                        </p:attrNameLst>
                                      </p:cBhvr>
                                      <p:to>
                                        <p:strVal val="visible"/>
                                      </p:to>
                                    </p:set>
                                    <p:animEffect transition="in" filter="fade">
                                      <p:cBhvr>
                                        <p:cTn id="10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11 · question 2</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60.mp4" descr="Countdown timer, 1: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2 of 8</a:t>
            </a:r>
          </a:p>
        </p:txBody>
      </p:sp>
      <p:sp>
        <p:nvSpPr>
          <p:cNvPr id="12" name="TextBox 11"/>
          <p:cNvSpPr txBox="1"/>
          <p:nvPr/>
        </p:nvSpPr>
        <p:spPr>
          <a:xfrm>
            <a:off x="548640" y="1737360"/>
            <a:ext cx="5257800" cy="799592"/>
          </a:xfrm>
          <a:prstGeom prst="rect">
            <a:avLst/>
          </a:prstGeom>
          <a:noFill/>
        </p:spPr>
        <p:txBody>
          <a:bodyPr wrap="square" anchor="t" lIns="54864" rIns="54864" tIns="27432" bIns="27432">
            <a:spAutoFit/>
          </a:bodyPr>
          <a:lstStyle/>
          <a:p>
            <a:pPr algn="l">
              <a:lnSpc>
                <a:spcPct val="112000"/>
              </a:lnSpc>
            </a:pPr>
            <a:r>
              <a:rPr sz="2200" b="1">
                <a:solidFill>
                  <a:srgbClr val="B4237A"/>
                </a:solidFill>
                <a:latin typeface="Arial"/>
              </a:rPr>
              <a:t>Circle</a:t>
            </a:r>
            <a:r>
              <a:rPr sz="2200" b="0">
                <a:solidFill>
                  <a:srgbClr val="17213A"/>
                </a:solidFill>
                <a:latin typeface="Arial"/>
              </a:rPr>
              <a:t> the </a:t>
            </a:r>
            <a:r>
              <a:rPr sz="2200" b="1">
                <a:solidFill>
                  <a:srgbClr val="B4237A"/>
                </a:solidFill>
                <a:latin typeface="Arial"/>
              </a:rPr>
              <a:t>greater</a:t>
            </a:r>
            <a:r>
              <a:rPr sz="2200" b="0">
                <a:solidFill>
                  <a:srgbClr val="17213A"/>
                </a:solidFill>
                <a:latin typeface="Arial"/>
              </a:rPr>
              <a:t> number in each pair. Write it.</a:t>
            </a:r>
          </a:p>
        </p:txBody>
      </p:sp>
      <p:sp>
        <p:nvSpPr>
          <p:cNvPr id="13" name="TextBox 12"/>
          <p:cNvSpPr txBox="1"/>
          <p:nvPr/>
        </p:nvSpPr>
        <p:spPr>
          <a:xfrm>
            <a:off x="548640" y="2536952"/>
            <a:ext cx="5257800" cy="43637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a) 100 or 5,000 ________</a:t>
            </a:r>
          </a:p>
        </p:txBody>
      </p:sp>
      <p:sp>
        <p:nvSpPr>
          <p:cNvPr id="14" name="TextBox 13"/>
          <p:cNvSpPr txBox="1"/>
          <p:nvPr/>
        </p:nvSpPr>
        <p:spPr>
          <a:xfrm>
            <a:off x="548640" y="2973324"/>
            <a:ext cx="5257800" cy="43637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b) 825 or 725 ________</a:t>
            </a:r>
          </a:p>
        </p:txBody>
      </p:sp>
      <p:sp>
        <p:nvSpPr>
          <p:cNvPr id="15" name="TextBox 14"/>
          <p:cNvSpPr txBox="1"/>
          <p:nvPr/>
        </p:nvSpPr>
        <p:spPr>
          <a:xfrm>
            <a:off x="548640" y="3409696"/>
            <a:ext cx="5257800" cy="43637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c) 3,946 or 3,947 ________</a:t>
            </a:r>
          </a:p>
        </p:txBody>
      </p:sp>
      <p:sp>
        <p:nvSpPr>
          <p:cNvPr id="16" name="TextBox 15"/>
          <p:cNvSpPr txBox="1"/>
          <p:nvPr/>
        </p:nvSpPr>
        <p:spPr>
          <a:xfrm>
            <a:off x="548640" y="3846068"/>
            <a:ext cx="5257800" cy="43637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d) 2,999 or 4,475 ________</a:t>
            </a:r>
          </a:p>
        </p:txBody>
      </p:sp>
      <p:sp>
        <p:nvSpPr>
          <p:cNvPr id="17" name="TextBox 16"/>
          <p:cNvSpPr txBox="1"/>
          <p:nvPr/>
        </p:nvSpPr>
        <p:spPr>
          <a:xfrm>
            <a:off x="6309360" y="1737360"/>
            <a:ext cx="5257800" cy="799592"/>
          </a:xfrm>
          <a:prstGeom prst="rect">
            <a:avLst/>
          </a:prstGeom>
          <a:noFill/>
        </p:spPr>
        <p:txBody>
          <a:bodyPr wrap="square" anchor="t" lIns="54864" rIns="54864" tIns="27432" bIns="27432">
            <a:spAutoFit/>
          </a:bodyPr>
          <a:lstStyle/>
          <a:p>
            <a:pPr algn="l">
              <a:lnSpc>
                <a:spcPct val="112000"/>
              </a:lnSpc>
            </a:pPr>
            <a:r>
              <a:rPr sz="2200" b="1">
                <a:solidFill>
                  <a:srgbClr val="B4237A"/>
                </a:solidFill>
                <a:latin typeface="Arial"/>
              </a:rPr>
              <a:t>Circle</a:t>
            </a:r>
            <a:r>
              <a:rPr sz="2200" b="0">
                <a:solidFill>
                  <a:srgbClr val="17213A"/>
                </a:solidFill>
                <a:latin typeface="Arial"/>
              </a:rPr>
              <a:t> the </a:t>
            </a:r>
            <a:r>
              <a:rPr sz="2200" b="1">
                <a:solidFill>
                  <a:srgbClr val="B4237A"/>
                </a:solidFill>
                <a:latin typeface="Arial"/>
              </a:rPr>
              <a:t>greater</a:t>
            </a:r>
            <a:r>
              <a:rPr sz="2200" b="0">
                <a:solidFill>
                  <a:srgbClr val="17213A"/>
                </a:solidFill>
                <a:latin typeface="Arial"/>
              </a:rPr>
              <a:t> number in each pair. Write it.</a:t>
            </a:r>
          </a:p>
        </p:txBody>
      </p:sp>
      <p:sp>
        <p:nvSpPr>
          <p:cNvPr id="18" name="TextBox 17"/>
          <p:cNvSpPr txBox="1"/>
          <p:nvPr/>
        </p:nvSpPr>
        <p:spPr>
          <a:xfrm>
            <a:off x="6309360" y="2536952"/>
            <a:ext cx="5257800" cy="43637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a) 600 or 8,000 ________</a:t>
            </a:r>
          </a:p>
        </p:txBody>
      </p:sp>
      <p:sp>
        <p:nvSpPr>
          <p:cNvPr id="19" name="TextBox 18"/>
          <p:cNvSpPr txBox="1"/>
          <p:nvPr/>
        </p:nvSpPr>
        <p:spPr>
          <a:xfrm>
            <a:off x="6309360" y="2973324"/>
            <a:ext cx="5257800" cy="43637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b) 319 or 329 ________</a:t>
            </a:r>
          </a:p>
        </p:txBody>
      </p:sp>
      <p:sp>
        <p:nvSpPr>
          <p:cNvPr id="20" name="TextBox 19"/>
          <p:cNvSpPr txBox="1"/>
          <p:nvPr/>
        </p:nvSpPr>
        <p:spPr>
          <a:xfrm>
            <a:off x="6309360" y="3409696"/>
            <a:ext cx="5257800" cy="43637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c) 7,661 or 7,561 ________</a:t>
            </a:r>
          </a:p>
        </p:txBody>
      </p:sp>
      <p:sp>
        <p:nvSpPr>
          <p:cNvPr id="21" name="TextBox 20"/>
          <p:cNvSpPr txBox="1"/>
          <p:nvPr/>
        </p:nvSpPr>
        <p:spPr>
          <a:xfrm>
            <a:off x="6309360" y="3846068"/>
            <a:ext cx="5257800" cy="43637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d) 9,399 or 5,689 ________</a:t>
            </a:r>
          </a:p>
        </p:txBody>
      </p:sp>
      <p:sp>
        <p:nvSpPr>
          <p:cNvPr id="22" name="Rounded Rectangle 21"/>
          <p:cNvSpPr/>
          <p:nvPr/>
        </p:nvSpPr>
        <p:spPr>
          <a:xfrm>
            <a:off x="548640" y="4328160"/>
            <a:ext cx="5257800" cy="141732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800" b="1">
                <a:solidFill>
                  <a:srgbClr val="C00000"/>
                </a:solidFill>
                <a:latin typeface="Arial"/>
              </a:rPr>
              <a:t>a) 5,000</a:t>
            </a:r>
          </a:p>
          <a:p>
            <a:pPr algn="l"/>
            <a:r>
              <a:rPr sz="1800" b="1">
                <a:solidFill>
                  <a:srgbClr val="C00000"/>
                </a:solidFill>
                <a:latin typeface="Arial"/>
              </a:rPr>
              <a:t>b) 825</a:t>
            </a:r>
          </a:p>
          <a:p>
            <a:pPr algn="l"/>
            <a:r>
              <a:rPr sz="1800" b="1">
                <a:solidFill>
                  <a:srgbClr val="C00000"/>
                </a:solidFill>
                <a:latin typeface="Arial"/>
              </a:rPr>
              <a:t>c) 3,947</a:t>
            </a:r>
          </a:p>
          <a:p>
            <a:pPr algn="l"/>
            <a:r>
              <a:rPr sz="1800" b="1">
                <a:solidFill>
                  <a:srgbClr val="C00000"/>
                </a:solidFill>
                <a:latin typeface="Arial"/>
              </a:rPr>
              <a:t>d) 4,475</a:t>
            </a:r>
          </a:p>
        </p:txBody>
      </p:sp>
      <p:sp>
        <p:nvSpPr>
          <p:cNvPr id="23" name="Rounded Rectangle 22"/>
          <p:cNvSpPr/>
          <p:nvPr/>
        </p:nvSpPr>
        <p:spPr>
          <a:xfrm>
            <a:off x="6309360" y="4328160"/>
            <a:ext cx="5257800" cy="141732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800" b="1">
                <a:solidFill>
                  <a:srgbClr val="C00000"/>
                </a:solidFill>
                <a:latin typeface="Arial"/>
              </a:rPr>
              <a:t>a) 8,000</a:t>
            </a:r>
          </a:p>
          <a:p>
            <a:pPr algn="l"/>
            <a:r>
              <a:rPr sz="1800" b="1">
                <a:solidFill>
                  <a:srgbClr val="C00000"/>
                </a:solidFill>
                <a:latin typeface="Arial"/>
              </a:rPr>
              <a:t>b) 329</a:t>
            </a:r>
          </a:p>
          <a:p>
            <a:pPr algn="l"/>
            <a:r>
              <a:rPr sz="1800" b="1">
                <a:solidFill>
                  <a:srgbClr val="C00000"/>
                </a:solidFill>
                <a:latin typeface="Arial"/>
              </a:rPr>
              <a:t>c) 7,661</a:t>
            </a:r>
          </a:p>
          <a:p>
            <a:pPr algn="l"/>
            <a:r>
              <a:rPr sz="1800" b="1">
                <a:solidFill>
                  <a:srgbClr val="C00000"/>
                </a:solidFill>
                <a:latin typeface="Arial"/>
              </a:rPr>
              <a:t>d) 9,399</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fade">
                                      <p:cBhvr>
                                        <p:cTn id="103" dur="500"/>
                                        <p:tgtEl>
                                          <p:spTgt spid="22"/>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3"/>
                                        </p:tgtEl>
                                        <p:attrNameLst>
                                          <p:attrName>style.visibility</p:attrName>
                                        </p:attrNameLst>
                                      </p:cBhvr>
                                      <p:to>
                                        <p:strVal val="visible"/>
                                      </p:to>
                                    </p:set>
                                    <p:animEffect transition="in" filter="fade">
                                      <p:cBhvr>
                                        <p:cTn id="10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11 · question 3</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90.mp4" descr="Countdown timer, 1:3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3 of 8</a:t>
            </a:r>
          </a:p>
        </p:txBody>
      </p:sp>
      <p:sp>
        <p:nvSpPr>
          <p:cNvPr id="12" name="TextBox 11"/>
          <p:cNvSpPr txBox="1"/>
          <p:nvPr/>
        </p:nvSpPr>
        <p:spPr>
          <a:xfrm>
            <a:off x="548640" y="1737360"/>
            <a:ext cx="5257800" cy="50241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Write a </a:t>
            </a:r>
            <a:r>
              <a:rPr sz="1300" b="1">
                <a:solidFill>
                  <a:srgbClr val="B4237A"/>
                </a:solidFill>
                <a:latin typeface="Arial"/>
              </a:rPr>
              <a:t>digit</a:t>
            </a:r>
            <a:r>
              <a:rPr sz="1300" b="0">
                <a:solidFill>
                  <a:srgbClr val="17213A"/>
                </a:solidFill>
                <a:latin typeface="Arial"/>
              </a:rPr>
              <a:t> in each box to make the statement correct. There may be more than one answer.</a:t>
            </a:r>
          </a:p>
        </p:txBody>
      </p:sp>
      <p:sp>
        <p:nvSpPr>
          <p:cNvPr id="13" name="TextBox 12"/>
          <p:cNvSpPr txBox="1"/>
          <p:nvPr/>
        </p:nvSpPr>
        <p:spPr>
          <a:xfrm>
            <a:off x="548640" y="2239772"/>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a) 8 ____ 3 &gt; 876</a:t>
            </a:r>
          </a:p>
        </p:txBody>
      </p:sp>
      <p:sp>
        <p:nvSpPr>
          <p:cNvPr id="14" name="TextBox 13"/>
          <p:cNvSpPr txBox="1"/>
          <p:nvPr/>
        </p:nvSpPr>
        <p:spPr>
          <a:xfrm>
            <a:off x="548640" y="2527554"/>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b) 9,4 ____ 1 &lt; 9,455</a:t>
            </a:r>
          </a:p>
        </p:txBody>
      </p:sp>
      <p:sp>
        <p:nvSpPr>
          <p:cNvPr id="15" name="TextBox 14"/>
          <p:cNvSpPr txBox="1"/>
          <p:nvPr/>
        </p:nvSpPr>
        <p:spPr>
          <a:xfrm>
            <a:off x="548640" y="2815336"/>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c) ____ ,767 &gt; 5,767</a:t>
            </a:r>
          </a:p>
        </p:txBody>
      </p:sp>
      <p:sp>
        <p:nvSpPr>
          <p:cNvPr id="16" name="TextBox 15"/>
          <p:cNvSpPr txBox="1"/>
          <p:nvPr/>
        </p:nvSpPr>
        <p:spPr>
          <a:xfrm>
            <a:off x="6309360" y="1737360"/>
            <a:ext cx="5257800" cy="50241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Write a </a:t>
            </a:r>
            <a:r>
              <a:rPr sz="1300" b="1">
                <a:solidFill>
                  <a:srgbClr val="B4237A"/>
                </a:solidFill>
                <a:latin typeface="Arial"/>
              </a:rPr>
              <a:t>digit</a:t>
            </a:r>
            <a:r>
              <a:rPr sz="1300" b="0">
                <a:solidFill>
                  <a:srgbClr val="17213A"/>
                </a:solidFill>
                <a:latin typeface="Arial"/>
              </a:rPr>
              <a:t> in each box to make the statement correct. There may be more than one answer.</a:t>
            </a:r>
          </a:p>
        </p:txBody>
      </p:sp>
      <p:sp>
        <p:nvSpPr>
          <p:cNvPr id="17" name="TextBox 16"/>
          <p:cNvSpPr txBox="1"/>
          <p:nvPr/>
        </p:nvSpPr>
        <p:spPr>
          <a:xfrm>
            <a:off x="6309360" y="2239772"/>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a) 3 ____ 8 &gt; 349</a:t>
            </a:r>
          </a:p>
        </p:txBody>
      </p:sp>
      <p:sp>
        <p:nvSpPr>
          <p:cNvPr id="18" name="TextBox 17"/>
          <p:cNvSpPr txBox="1"/>
          <p:nvPr/>
        </p:nvSpPr>
        <p:spPr>
          <a:xfrm>
            <a:off x="6309360" y="2527554"/>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b) 9,1 ____ 3 &lt; 9,154</a:t>
            </a:r>
          </a:p>
        </p:txBody>
      </p:sp>
      <p:sp>
        <p:nvSpPr>
          <p:cNvPr id="19" name="TextBox 18"/>
          <p:cNvSpPr txBox="1"/>
          <p:nvPr/>
        </p:nvSpPr>
        <p:spPr>
          <a:xfrm>
            <a:off x="6309360" y="2815336"/>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c) ____ ,236 &gt; 5,239</a:t>
            </a:r>
          </a:p>
        </p:txBody>
      </p:sp>
      <p:pic>
        <p:nvPicPr>
          <p:cNvPr id="20" name="Picture 19" descr="A key: the sign &lt; means less than, &gt; means greater than, = means equal to. The crocodile's mouth opens towards the bigger number, for example 8 &gt; 3."/>
          <p:cNvPicPr>
            <a:picLocks noChangeAspect="1"/>
          </p:cNvPicPr>
          <p:nvPr/>
        </p:nvPicPr>
        <p:blipFill>
          <a:blip r:embed="rId9"/>
          <a:stretch>
            <a:fillRect/>
          </a:stretch>
        </p:blipFill>
        <p:spPr>
          <a:xfrm>
            <a:off x="1022168" y="3157982"/>
            <a:ext cx="4310742" cy="1462778"/>
          </a:xfrm>
          <a:prstGeom prst="rect">
            <a:avLst/>
          </a:prstGeom>
          <a:ln w="12700">
            <a:solidFill>
              <a:srgbClr val="D7DCE6"/>
            </a:solidFill>
          </a:ln>
        </p:spPr>
      </p:pic>
      <p:pic>
        <p:nvPicPr>
          <p:cNvPr id="21" name="Picture 20" descr="A key: the sign &lt; means less than, &gt; means greater than, = means equal to. The crocodile's mouth opens towards the bigger number, for example 8 &gt; 3."/>
          <p:cNvPicPr>
            <a:picLocks noChangeAspect="1"/>
          </p:cNvPicPr>
          <p:nvPr/>
        </p:nvPicPr>
        <p:blipFill>
          <a:blip r:embed="rId9"/>
          <a:stretch>
            <a:fillRect/>
          </a:stretch>
        </p:blipFill>
        <p:spPr>
          <a:xfrm>
            <a:off x="6782888" y="3157982"/>
            <a:ext cx="4310742" cy="1462778"/>
          </a:xfrm>
          <a:prstGeom prst="rect">
            <a:avLst/>
          </a:prstGeom>
          <a:ln w="12700">
            <a:solidFill>
              <a:srgbClr val="D7DCE6"/>
            </a:solidFill>
          </a:ln>
        </p:spPr>
      </p:pic>
      <p:sp>
        <p:nvSpPr>
          <p:cNvPr id="22" name="Rounded Rectangle 21"/>
          <p:cNvSpPr/>
          <p:nvPr/>
        </p:nvSpPr>
        <p:spPr>
          <a:xfrm>
            <a:off x="548640" y="4849622"/>
            <a:ext cx="5257800" cy="112014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800" b="1">
                <a:solidFill>
                  <a:srgbClr val="C00000"/>
                </a:solidFill>
                <a:latin typeface="Arial"/>
              </a:rPr>
              <a:t>a) 8, 9</a:t>
            </a:r>
          </a:p>
          <a:p>
            <a:pPr algn="l"/>
            <a:r>
              <a:rPr sz="1800" b="1">
                <a:solidFill>
                  <a:srgbClr val="C00000"/>
                </a:solidFill>
                <a:latin typeface="Arial"/>
              </a:rPr>
              <a:t>b) 0, 1, 2, 3, 4, 5</a:t>
            </a:r>
          </a:p>
          <a:p>
            <a:pPr algn="l"/>
            <a:r>
              <a:rPr sz="1800" b="1">
                <a:solidFill>
                  <a:srgbClr val="C00000"/>
                </a:solidFill>
                <a:latin typeface="Arial"/>
              </a:rPr>
              <a:t>c) 6, 7, 8, 9</a:t>
            </a:r>
          </a:p>
        </p:txBody>
      </p:sp>
      <p:sp>
        <p:nvSpPr>
          <p:cNvPr id="23" name="Rounded Rectangle 22"/>
          <p:cNvSpPr/>
          <p:nvPr/>
        </p:nvSpPr>
        <p:spPr>
          <a:xfrm>
            <a:off x="6309360" y="4849622"/>
            <a:ext cx="5257800" cy="112014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800" b="1">
                <a:solidFill>
                  <a:srgbClr val="C00000"/>
                </a:solidFill>
                <a:latin typeface="Arial"/>
              </a:rPr>
              <a:t>a) 5, 6, 7, 8, 9</a:t>
            </a:r>
          </a:p>
          <a:p>
            <a:pPr algn="l"/>
            <a:r>
              <a:rPr sz="1800" b="1">
                <a:solidFill>
                  <a:srgbClr val="C00000"/>
                </a:solidFill>
                <a:latin typeface="Arial"/>
              </a:rPr>
              <a:t>b) 0, 1, 2, 3, 4, 5</a:t>
            </a:r>
          </a:p>
          <a:p>
            <a:pPr algn="l"/>
            <a:r>
              <a:rPr sz="1800" b="1">
                <a:solidFill>
                  <a:srgbClr val="C00000"/>
                </a:solidFill>
                <a:latin typeface="Arial"/>
              </a:rPr>
              <a:t>c) 6, 7, 8, 9</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fade">
                                      <p:cBhvr>
                                        <p:cTn id="103" dur="500"/>
                                        <p:tgtEl>
                                          <p:spTgt spid="22"/>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3"/>
                                        </p:tgtEl>
                                        <p:attrNameLst>
                                          <p:attrName>style.visibility</p:attrName>
                                        </p:attrNameLst>
                                      </p:cBhvr>
                                      <p:to>
                                        <p:strVal val="visible"/>
                                      </p:to>
                                    </p:set>
                                    <p:animEffect transition="in" filter="fade">
                                      <p:cBhvr>
                                        <p:cTn id="10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11 · question 4</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90.mp4" descr="Countdown timer, 1:3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4 of 8</a:t>
            </a:r>
          </a:p>
        </p:txBody>
      </p:sp>
      <p:sp>
        <p:nvSpPr>
          <p:cNvPr id="12" name="TextBox 11"/>
          <p:cNvSpPr txBox="1"/>
          <p:nvPr/>
        </p:nvSpPr>
        <p:spPr>
          <a:xfrm>
            <a:off x="548640" y="1737360"/>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Write </a:t>
            </a:r>
            <a:r>
              <a:rPr sz="1300" b="1">
                <a:solidFill>
                  <a:srgbClr val="B4237A"/>
                </a:solidFill>
                <a:latin typeface="Arial"/>
              </a:rPr>
              <a:t>&lt;</a:t>
            </a:r>
            <a:r>
              <a:rPr sz="1300" b="0">
                <a:solidFill>
                  <a:srgbClr val="17213A"/>
                </a:solidFill>
                <a:latin typeface="Arial"/>
              </a:rPr>
              <a:t>, </a:t>
            </a:r>
            <a:r>
              <a:rPr sz="1300" b="1">
                <a:solidFill>
                  <a:srgbClr val="B4237A"/>
                </a:solidFill>
                <a:latin typeface="Arial"/>
              </a:rPr>
              <a:t>&gt;</a:t>
            </a:r>
            <a:r>
              <a:rPr sz="1300" b="0">
                <a:solidFill>
                  <a:srgbClr val="17213A"/>
                </a:solidFill>
                <a:latin typeface="Arial"/>
              </a:rPr>
              <a:t> or </a:t>
            </a:r>
            <a:r>
              <a:rPr sz="1300" b="1">
                <a:solidFill>
                  <a:srgbClr val="B4237A"/>
                </a:solidFill>
                <a:latin typeface="Arial"/>
              </a:rPr>
              <a:t>=</a:t>
            </a:r>
            <a:r>
              <a:rPr sz="1300" b="0">
                <a:solidFill>
                  <a:srgbClr val="17213A"/>
                </a:solidFill>
                <a:latin typeface="Arial"/>
              </a:rPr>
              <a:t> in each box.</a:t>
            </a:r>
          </a:p>
        </p:txBody>
      </p:sp>
      <p:sp>
        <p:nvSpPr>
          <p:cNvPr id="13" name="TextBox 12"/>
          <p:cNvSpPr txBox="1"/>
          <p:nvPr/>
        </p:nvSpPr>
        <p:spPr>
          <a:xfrm>
            <a:off x="548640" y="2025141"/>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a) XCI _____ 100</a:t>
            </a:r>
          </a:p>
        </p:txBody>
      </p:sp>
      <p:sp>
        <p:nvSpPr>
          <p:cNvPr id="14" name="TextBox 13"/>
          <p:cNvSpPr txBox="1"/>
          <p:nvPr/>
        </p:nvSpPr>
        <p:spPr>
          <a:xfrm>
            <a:off x="548640" y="2312923"/>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b) LXVII _____ 59</a:t>
            </a:r>
          </a:p>
        </p:txBody>
      </p:sp>
      <p:sp>
        <p:nvSpPr>
          <p:cNvPr id="15" name="TextBox 14"/>
          <p:cNvSpPr txBox="1"/>
          <p:nvPr/>
        </p:nvSpPr>
        <p:spPr>
          <a:xfrm>
            <a:off x="548640" y="2600705"/>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c) XXI _____ 18</a:t>
            </a:r>
          </a:p>
        </p:txBody>
      </p:sp>
      <p:sp>
        <p:nvSpPr>
          <p:cNvPr id="16" name="TextBox 15"/>
          <p:cNvSpPr txBox="1"/>
          <p:nvPr/>
        </p:nvSpPr>
        <p:spPr>
          <a:xfrm>
            <a:off x="6309360" y="1737360"/>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Write </a:t>
            </a:r>
            <a:r>
              <a:rPr sz="1300" b="1">
                <a:solidFill>
                  <a:srgbClr val="B4237A"/>
                </a:solidFill>
                <a:latin typeface="Arial"/>
              </a:rPr>
              <a:t>&lt;</a:t>
            </a:r>
            <a:r>
              <a:rPr sz="1300" b="0">
                <a:solidFill>
                  <a:srgbClr val="17213A"/>
                </a:solidFill>
                <a:latin typeface="Arial"/>
              </a:rPr>
              <a:t>, </a:t>
            </a:r>
            <a:r>
              <a:rPr sz="1300" b="1">
                <a:solidFill>
                  <a:srgbClr val="B4237A"/>
                </a:solidFill>
                <a:latin typeface="Arial"/>
              </a:rPr>
              <a:t>&gt;</a:t>
            </a:r>
            <a:r>
              <a:rPr sz="1300" b="0">
                <a:solidFill>
                  <a:srgbClr val="17213A"/>
                </a:solidFill>
                <a:latin typeface="Arial"/>
              </a:rPr>
              <a:t> or </a:t>
            </a:r>
            <a:r>
              <a:rPr sz="1300" b="1">
                <a:solidFill>
                  <a:srgbClr val="B4237A"/>
                </a:solidFill>
                <a:latin typeface="Arial"/>
              </a:rPr>
              <a:t>=</a:t>
            </a:r>
            <a:r>
              <a:rPr sz="1300" b="0">
                <a:solidFill>
                  <a:srgbClr val="17213A"/>
                </a:solidFill>
                <a:latin typeface="Arial"/>
              </a:rPr>
              <a:t> in each box.</a:t>
            </a:r>
          </a:p>
        </p:txBody>
      </p:sp>
      <p:sp>
        <p:nvSpPr>
          <p:cNvPr id="17" name="TextBox 16"/>
          <p:cNvSpPr txBox="1"/>
          <p:nvPr/>
        </p:nvSpPr>
        <p:spPr>
          <a:xfrm>
            <a:off x="6309360" y="2025141"/>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a) LXV _____ 65</a:t>
            </a:r>
          </a:p>
        </p:txBody>
      </p:sp>
      <p:sp>
        <p:nvSpPr>
          <p:cNvPr id="18" name="TextBox 17"/>
          <p:cNvSpPr txBox="1"/>
          <p:nvPr/>
        </p:nvSpPr>
        <p:spPr>
          <a:xfrm>
            <a:off x="6309360" y="2312923"/>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b) XLIII _____ 40</a:t>
            </a:r>
          </a:p>
        </p:txBody>
      </p:sp>
      <p:sp>
        <p:nvSpPr>
          <p:cNvPr id="19" name="TextBox 18"/>
          <p:cNvSpPr txBox="1"/>
          <p:nvPr/>
        </p:nvSpPr>
        <p:spPr>
          <a:xfrm>
            <a:off x="6309360" y="2600705"/>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c) LXXXV _____ 88</a:t>
            </a:r>
          </a:p>
        </p:txBody>
      </p:sp>
      <p:pic>
        <p:nvPicPr>
          <p:cNvPr id="20" name="Picture 19" descr="A key: the sign &lt; means less than, &gt; means greater than, = means equal to. The crocodile's mouth opens towards the bigger number, for example 8 &gt; 3."/>
          <p:cNvPicPr>
            <a:picLocks noChangeAspect="1"/>
          </p:cNvPicPr>
          <p:nvPr/>
        </p:nvPicPr>
        <p:blipFill>
          <a:blip r:embed="rId9"/>
          <a:stretch>
            <a:fillRect/>
          </a:stretch>
        </p:blipFill>
        <p:spPr>
          <a:xfrm>
            <a:off x="618036" y="2943352"/>
            <a:ext cx="5119007" cy="1737050"/>
          </a:xfrm>
          <a:prstGeom prst="rect">
            <a:avLst/>
          </a:prstGeom>
          <a:ln w="12700">
            <a:solidFill>
              <a:srgbClr val="D7DCE6"/>
            </a:solidFill>
          </a:ln>
        </p:spPr>
      </p:pic>
      <p:pic>
        <p:nvPicPr>
          <p:cNvPr id="21" name="Picture 20" descr="A key: the sign &lt; means less than, &gt; means greater than, = means equal to. The crocodile's mouth opens towards the bigger number, for example 8 &gt; 3."/>
          <p:cNvPicPr>
            <a:picLocks noChangeAspect="1"/>
          </p:cNvPicPr>
          <p:nvPr/>
        </p:nvPicPr>
        <p:blipFill>
          <a:blip r:embed="rId9"/>
          <a:stretch>
            <a:fillRect/>
          </a:stretch>
        </p:blipFill>
        <p:spPr>
          <a:xfrm>
            <a:off x="6378756" y="2943352"/>
            <a:ext cx="5119007" cy="1737050"/>
          </a:xfrm>
          <a:prstGeom prst="rect">
            <a:avLst/>
          </a:prstGeom>
          <a:ln w="12700">
            <a:solidFill>
              <a:srgbClr val="D7DCE6"/>
            </a:solidFill>
          </a:ln>
        </p:spPr>
      </p:pic>
      <p:sp>
        <p:nvSpPr>
          <p:cNvPr id="22" name="Rounded Rectangle 21"/>
          <p:cNvSpPr/>
          <p:nvPr/>
        </p:nvSpPr>
        <p:spPr>
          <a:xfrm>
            <a:off x="548640" y="4909312"/>
            <a:ext cx="5257800" cy="112014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800" b="1">
                <a:solidFill>
                  <a:srgbClr val="C00000"/>
                </a:solidFill>
                <a:latin typeface="Arial"/>
              </a:rPr>
              <a:t>a) &lt;</a:t>
            </a:r>
          </a:p>
          <a:p>
            <a:pPr algn="l"/>
            <a:r>
              <a:rPr sz="1800" b="1">
                <a:solidFill>
                  <a:srgbClr val="C00000"/>
                </a:solidFill>
                <a:latin typeface="Arial"/>
              </a:rPr>
              <a:t>b) &gt;</a:t>
            </a:r>
          </a:p>
          <a:p>
            <a:pPr algn="l"/>
            <a:r>
              <a:rPr sz="1800" b="1">
                <a:solidFill>
                  <a:srgbClr val="C00000"/>
                </a:solidFill>
                <a:latin typeface="Arial"/>
              </a:rPr>
              <a:t>c) &gt;</a:t>
            </a:r>
          </a:p>
        </p:txBody>
      </p:sp>
      <p:sp>
        <p:nvSpPr>
          <p:cNvPr id="23" name="Rounded Rectangle 22"/>
          <p:cNvSpPr/>
          <p:nvPr/>
        </p:nvSpPr>
        <p:spPr>
          <a:xfrm>
            <a:off x="6309360" y="4909312"/>
            <a:ext cx="5257800" cy="112014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800" b="1">
                <a:solidFill>
                  <a:srgbClr val="C00000"/>
                </a:solidFill>
                <a:latin typeface="Arial"/>
              </a:rPr>
              <a:t>a) =</a:t>
            </a:r>
          </a:p>
          <a:p>
            <a:pPr algn="l"/>
            <a:r>
              <a:rPr sz="1800" b="1">
                <a:solidFill>
                  <a:srgbClr val="C00000"/>
                </a:solidFill>
                <a:latin typeface="Arial"/>
              </a:rPr>
              <a:t>b) &gt;</a:t>
            </a:r>
          </a:p>
          <a:p>
            <a:pPr algn="l"/>
            <a:r>
              <a:rPr sz="1800" b="1">
                <a:solidFill>
                  <a:srgbClr val="C00000"/>
                </a:solidFill>
                <a:latin typeface="Arial"/>
              </a:rPr>
              <a:t>c) &lt;</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fade">
                                      <p:cBhvr>
                                        <p:cTn id="103" dur="500"/>
                                        <p:tgtEl>
                                          <p:spTgt spid="22"/>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3"/>
                                        </p:tgtEl>
                                        <p:attrNameLst>
                                          <p:attrName>style.visibility</p:attrName>
                                        </p:attrNameLst>
                                      </p:cBhvr>
                                      <p:to>
                                        <p:strVal val="visible"/>
                                      </p:to>
                                    </p:set>
                                    <p:animEffect transition="in" filter="fade">
                                      <p:cBhvr>
                                        <p:cTn id="10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11 · question 5</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120.mp4" descr="Countdown timer, 2: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5 of 8</a:t>
            </a:r>
          </a:p>
        </p:txBody>
      </p:sp>
      <p:sp>
        <p:nvSpPr>
          <p:cNvPr id="12" name="Rounded Rectangle 11"/>
          <p:cNvSpPr/>
          <p:nvPr/>
        </p:nvSpPr>
        <p:spPr>
          <a:xfrm>
            <a:off x="1554480" y="1737360"/>
            <a:ext cx="4251960" cy="941069"/>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691640" y="1737360"/>
            <a:ext cx="3977639" cy="941069"/>
          </a:xfrm>
          <a:prstGeom prst="rect">
            <a:avLst/>
          </a:prstGeom>
          <a:noFill/>
        </p:spPr>
        <p:txBody>
          <a:bodyPr wrap="square" anchor="ctr" lIns="54864" rIns="54864" tIns="27432" bIns="27432">
            <a:spAutoFit/>
          </a:bodyPr>
          <a:lstStyle/>
          <a:p>
            <a:pPr algn="l">
              <a:lnSpc>
                <a:spcPct val="112000"/>
              </a:lnSpc>
            </a:pPr>
            <a:r>
              <a:rPr sz="2100" b="0">
                <a:solidFill>
                  <a:srgbClr val="17213A"/>
                </a:solidFill>
                <a:latin typeface="Arial"/>
              </a:rPr>
              <a:t>“I put these numbers in order, smallest first.”</a:t>
            </a:r>
          </a:p>
        </p:txBody>
      </p:sp>
      <p:pic>
        <p:nvPicPr>
          <p:cNvPr id="14" name="Picture 13" descr="7a7b90e5f56e640_puzzled.png"/>
          <p:cNvPicPr>
            <a:picLocks noChangeAspect="1"/>
          </p:cNvPicPr>
          <p:nvPr/>
        </p:nvPicPr>
        <p:blipFill>
          <a:blip r:embed="rId9"/>
          <a:stretch>
            <a:fillRect/>
          </a:stretch>
        </p:blipFill>
        <p:spPr>
          <a:xfrm>
            <a:off x="548640" y="1659717"/>
            <a:ext cx="877824" cy="964610"/>
          </a:xfrm>
          <a:prstGeom prst="rect">
            <a:avLst/>
          </a:prstGeom>
        </p:spPr>
      </p:pic>
      <p:sp>
        <p:nvSpPr>
          <p:cNvPr id="15" name="TextBox 14"/>
          <p:cNvSpPr txBox="1"/>
          <p:nvPr/>
        </p:nvSpPr>
        <p:spPr>
          <a:xfrm>
            <a:off x="548640" y="2815590"/>
            <a:ext cx="5257800" cy="386842"/>
          </a:xfrm>
          <a:prstGeom prst="rect">
            <a:avLst/>
          </a:prstGeom>
          <a:noFill/>
        </p:spPr>
        <p:txBody>
          <a:bodyPr wrap="square" anchor="t" lIns="54864" rIns="54864" tIns="27432" bIns="27432">
            <a:spAutoFit/>
          </a:bodyPr>
          <a:lstStyle/>
          <a:p>
            <a:pPr algn="l">
              <a:lnSpc>
                <a:spcPct val="112000"/>
              </a:lnSpc>
            </a:pPr>
            <a:r>
              <a:rPr sz="1900" b="1">
                <a:solidFill>
                  <a:srgbClr val="B4237A"/>
                </a:solidFill>
                <a:latin typeface="Arial"/>
              </a:rPr>
              <a:t>1,379   913   5,439   9,498</a:t>
            </a:r>
          </a:p>
        </p:txBody>
      </p:sp>
      <p:sp>
        <p:nvSpPr>
          <p:cNvPr id="16" name="TextBox 15"/>
          <p:cNvSpPr txBox="1"/>
          <p:nvPr/>
        </p:nvSpPr>
        <p:spPr>
          <a:xfrm>
            <a:off x="548640" y="3202432"/>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Is Boba </a:t>
            </a:r>
            <a:r>
              <a:rPr sz="1900" b="1">
                <a:solidFill>
                  <a:srgbClr val="B4237A"/>
                </a:solidFill>
                <a:latin typeface="Arial"/>
              </a:rPr>
              <a:t>correct</a:t>
            </a:r>
            <a:r>
              <a:rPr sz="1900" b="0">
                <a:solidFill>
                  <a:srgbClr val="17213A"/>
                </a:solidFill>
                <a:latin typeface="Arial"/>
              </a:rPr>
              <a:t>? Circle yes or no.</a:t>
            </a:r>
          </a:p>
        </p:txBody>
      </p:sp>
      <p:sp>
        <p:nvSpPr>
          <p:cNvPr id="17" name="TextBox 16"/>
          <p:cNvSpPr txBox="1"/>
          <p:nvPr/>
        </p:nvSpPr>
        <p:spPr>
          <a:xfrm>
            <a:off x="548640" y="3589274"/>
            <a:ext cx="5257800" cy="386842"/>
          </a:xfrm>
          <a:prstGeom prst="rect">
            <a:avLst/>
          </a:prstGeom>
          <a:noFill/>
        </p:spPr>
        <p:txBody>
          <a:bodyPr wrap="square" anchor="t" lIns="54864" rIns="54864" tIns="27432" bIns="27432">
            <a:spAutoFit/>
          </a:bodyPr>
          <a:lstStyle/>
          <a:p>
            <a:pPr algn="l">
              <a:lnSpc>
                <a:spcPct val="112000"/>
              </a:lnSpc>
            </a:pPr>
            <a:r>
              <a:rPr sz="1900" b="1">
                <a:solidFill>
                  <a:srgbClr val="B4237A"/>
                </a:solidFill>
                <a:latin typeface="Arial"/>
              </a:rPr>
              <a:t>Explain</a:t>
            </a:r>
            <a:r>
              <a:rPr sz="1900" b="0">
                <a:solidFill>
                  <a:srgbClr val="17213A"/>
                </a:solidFill>
                <a:latin typeface="Arial"/>
              </a:rPr>
              <a:t> how you know.</a:t>
            </a:r>
          </a:p>
        </p:txBody>
      </p:sp>
      <p:sp>
        <p:nvSpPr>
          <p:cNvPr id="18" name="Rounded Rectangle 17"/>
          <p:cNvSpPr/>
          <p:nvPr/>
        </p:nvSpPr>
        <p:spPr>
          <a:xfrm>
            <a:off x="7315200" y="1737360"/>
            <a:ext cx="4251960" cy="941069"/>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452360" y="1737360"/>
            <a:ext cx="3977639" cy="941069"/>
          </a:xfrm>
          <a:prstGeom prst="rect">
            <a:avLst/>
          </a:prstGeom>
          <a:noFill/>
        </p:spPr>
        <p:txBody>
          <a:bodyPr wrap="square" anchor="ctr" lIns="54864" rIns="54864" tIns="27432" bIns="27432">
            <a:spAutoFit/>
          </a:bodyPr>
          <a:lstStyle/>
          <a:p>
            <a:pPr algn="l">
              <a:lnSpc>
                <a:spcPct val="112000"/>
              </a:lnSpc>
            </a:pPr>
            <a:r>
              <a:rPr sz="2100" b="0">
                <a:solidFill>
                  <a:srgbClr val="17213A"/>
                </a:solidFill>
                <a:latin typeface="Arial"/>
              </a:rPr>
              <a:t>“I put these numbers in order, smallest first.”</a:t>
            </a:r>
          </a:p>
        </p:txBody>
      </p:sp>
      <p:pic>
        <p:nvPicPr>
          <p:cNvPr id="20" name="Picture 19" descr="7a7b90e5f56e640_puzzled.png"/>
          <p:cNvPicPr>
            <a:picLocks noChangeAspect="1"/>
          </p:cNvPicPr>
          <p:nvPr/>
        </p:nvPicPr>
        <p:blipFill>
          <a:blip r:embed="rId9"/>
          <a:stretch>
            <a:fillRect/>
          </a:stretch>
        </p:blipFill>
        <p:spPr>
          <a:xfrm>
            <a:off x="6309360" y="1659717"/>
            <a:ext cx="877824" cy="964610"/>
          </a:xfrm>
          <a:prstGeom prst="rect">
            <a:avLst/>
          </a:prstGeom>
        </p:spPr>
      </p:pic>
      <p:sp>
        <p:nvSpPr>
          <p:cNvPr id="21" name="TextBox 20"/>
          <p:cNvSpPr txBox="1"/>
          <p:nvPr/>
        </p:nvSpPr>
        <p:spPr>
          <a:xfrm>
            <a:off x="6309360" y="2815590"/>
            <a:ext cx="5257800" cy="386842"/>
          </a:xfrm>
          <a:prstGeom prst="rect">
            <a:avLst/>
          </a:prstGeom>
          <a:noFill/>
        </p:spPr>
        <p:txBody>
          <a:bodyPr wrap="square" anchor="t" lIns="54864" rIns="54864" tIns="27432" bIns="27432">
            <a:spAutoFit/>
          </a:bodyPr>
          <a:lstStyle/>
          <a:p>
            <a:pPr algn="l">
              <a:lnSpc>
                <a:spcPct val="112000"/>
              </a:lnSpc>
            </a:pPr>
            <a:r>
              <a:rPr sz="1900" b="1">
                <a:solidFill>
                  <a:srgbClr val="B4237A"/>
                </a:solidFill>
                <a:latin typeface="Arial"/>
              </a:rPr>
              <a:t>3,902   875   5,297   9,912</a:t>
            </a:r>
          </a:p>
        </p:txBody>
      </p:sp>
      <p:sp>
        <p:nvSpPr>
          <p:cNvPr id="22" name="TextBox 21"/>
          <p:cNvSpPr txBox="1"/>
          <p:nvPr/>
        </p:nvSpPr>
        <p:spPr>
          <a:xfrm>
            <a:off x="6309360" y="3202432"/>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Is Boba </a:t>
            </a:r>
            <a:r>
              <a:rPr sz="1900" b="1">
                <a:solidFill>
                  <a:srgbClr val="B4237A"/>
                </a:solidFill>
                <a:latin typeface="Arial"/>
              </a:rPr>
              <a:t>correct</a:t>
            </a:r>
            <a:r>
              <a:rPr sz="1900" b="0">
                <a:solidFill>
                  <a:srgbClr val="17213A"/>
                </a:solidFill>
                <a:latin typeface="Arial"/>
              </a:rPr>
              <a:t>? Circle yes or no.</a:t>
            </a:r>
          </a:p>
        </p:txBody>
      </p:sp>
      <p:sp>
        <p:nvSpPr>
          <p:cNvPr id="23" name="TextBox 22"/>
          <p:cNvSpPr txBox="1"/>
          <p:nvPr/>
        </p:nvSpPr>
        <p:spPr>
          <a:xfrm>
            <a:off x="6309360" y="3589274"/>
            <a:ext cx="5257800" cy="386842"/>
          </a:xfrm>
          <a:prstGeom prst="rect">
            <a:avLst/>
          </a:prstGeom>
          <a:noFill/>
        </p:spPr>
        <p:txBody>
          <a:bodyPr wrap="square" anchor="t" lIns="54864" rIns="54864" tIns="27432" bIns="27432">
            <a:spAutoFit/>
          </a:bodyPr>
          <a:lstStyle/>
          <a:p>
            <a:pPr algn="l">
              <a:lnSpc>
                <a:spcPct val="112000"/>
              </a:lnSpc>
            </a:pPr>
            <a:r>
              <a:rPr sz="1900" b="1">
                <a:solidFill>
                  <a:srgbClr val="B4237A"/>
                </a:solidFill>
                <a:latin typeface="Arial"/>
              </a:rPr>
              <a:t>Explain</a:t>
            </a:r>
            <a:r>
              <a:rPr sz="1900" b="0">
                <a:solidFill>
                  <a:srgbClr val="17213A"/>
                </a:solidFill>
                <a:latin typeface="Arial"/>
              </a:rPr>
              <a:t> how you know.</a:t>
            </a:r>
          </a:p>
        </p:txBody>
      </p:sp>
      <p:sp>
        <p:nvSpPr>
          <p:cNvPr id="24" name="Rounded Rectangle 23"/>
          <p:cNvSpPr/>
          <p:nvPr/>
        </p:nvSpPr>
        <p:spPr>
          <a:xfrm>
            <a:off x="548640" y="4021835"/>
            <a:ext cx="5257800" cy="141732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800" b="1">
                <a:solidFill>
                  <a:srgbClr val="C00000"/>
                </a:solidFill>
                <a:latin typeface="Arial"/>
              </a:rPr>
              <a:t>No</a:t>
            </a:r>
          </a:p>
          <a:p>
            <a:pPr algn="l"/>
            <a:r>
              <a:rPr sz="1800" b="1">
                <a:solidFill>
                  <a:srgbClr val="C00000"/>
                </a:solidFill>
                <a:latin typeface="Arial"/>
              </a:rPr>
              <a:t>1,379 is bigger than 913, so it should come after it. The numbers should be: 913, 1,379, 5,439, 9,498.</a:t>
            </a:r>
          </a:p>
        </p:txBody>
      </p:sp>
      <p:sp>
        <p:nvSpPr>
          <p:cNvPr id="25" name="Rounded Rectangle 24"/>
          <p:cNvSpPr/>
          <p:nvPr/>
        </p:nvSpPr>
        <p:spPr>
          <a:xfrm>
            <a:off x="6309360" y="4021835"/>
            <a:ext cx="5257800" cy="141732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800" b="1">
                <a:solidFill>
                  <a:srgbClr val="C00000"/>
                </a:solidFill>
                <a:latin typeface="Arial"/>
              </a:rPr>
              <a:t>No</a:t>
            </a:r>
          </a:p>
          <a:p>
            <a:pPr algn="l"/>
            <a:r>
              <a:rPr sz="1800" b="1">
                <a:solidFill>
                  <a:srgbClr val="C00000"/>
                </a:solidFill>
                <a:latin typeface="Arial"/>
              </a:rPr>
              <a:t>3,902 is bigger than 875, so it should come after it. The numbers should be: 875, 3,902, 5,297, 9,912.</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fade">
                                      <p:cBhvr>
                                        <p:cTn id="103" dur="500"/>
                                        <p:tgtEl>
                                          <p:spTgt spid="24"/>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fade">
                                      <p:cBhvr>
                                        <p:cTn id="10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11 · question 6</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150.mp4" descr="Countdown timer, 2:3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6 of 8</a:t>
            </a:r>
          </a:p>
        </p:txBody>
      </p:sp>
      <p:sp>
        <p:nvSpPr>
          <p:cNvPr id="12" name="TextBox 11"/>
          <p:cNvSpPr txBox="1"/>
          <p:nvPr/>
        </p:nvSpPr>
        <p:spPr>
          <a:xfrm>
            <a:off x="548640" y="1737360"/>
            <a:ext cx="5257800" cy="79959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Look at the two place value charts.</a:t>
            </a:r>
          </a:p>
        </p:txBody>
      </p:sp>
      <p:sp>
        <p:nvSpPr>
          <p:cNvPr id="13" name="TextBox 12"/>
          <p:cNvSpPr txBox="1"/>
          <p:nvPr/>
        </p:nvSpPr>
        <p:spPr>
          <a:xfrm>
            <a:off x="548640" y="2536952"/>
            <a:ext cx="5257800" cy="79959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a) Which chart shows the </a:t>
            </a:r>
            <a:r>
              <a:rPr sz="2200" b="1">
                <a:solidFill>
                  <a:srgbClr val="B4237A"/>
                </a:solidFill>
                <a:latin typeface="Arial"/>
              </a:rPr>
              <a:t>greater</a:t>
            </a:r>
            <a:r>
              <a:rPr sz="2200" b="0">
                <a:solidFill>
                  <a:srgbClr val="17213A"/>
                </a:solidFill>
                <a:latin typeface="Arial"/>
              </a:rPr>
              <a:t> number? Write A or B. _____</a:t>
            </a:r>
          </a:p>
        </p:txBody>
      </p:sp>
      <p:sp>
        <p:nvSpPr>
          <p:cNvPr id="14" name="TextBox 13"/>
          <p:cNvSpPr txBox="1"/>
          <p:nvPr/>
        </p:nvSpPr>
        <p:spPr>
          <a:xfrm>
            <a:off x="548640" y="3336543"/>
            <a:ext cx="5257800" cy="79959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b) How much </a:t>
            </a:r>
            <a:r>
              <a:rPr sz="2200" b="1">
                <a:solidFill>
                  <a:srgbClr val="B4237A"/>
                </a:solidFill>
                <a:latin typeface="Arial"/>
              </a:rPr>
              <a:t>greater</a:t>
            </a:r>
            <a:r>
              <a:rPr sz="2200" b="0">
                <a:solidFill>
                  <a:srgbClr val="17213A"/>
                </a:solidFill>
                <a:latin typeface="Arial"/>
              </a:rPr>
              <a:t> is it? ________</a:t>
            </a:r>
          </a:p>
        </p:txBody>
      </p:sp>
      <p:sp>
        <p:nvSpPr>
          <p:cNvPr id="15" name="TextBox 14"/>
          <p:cNvSpPr txBox="1"/>
          <p:nvPr/>
        </p:nvSpPr>
        <p:spPr>
          <a:xfrm>
            <a:off x="6309360" y="1737360"/>
            <a:ext cx="5257800" cy="79959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Look at the two place value charts.</a:t>
            </a:r>
          </a:p>
        </p:txBody>
      </p:sp>
      <p:sp>
        <p:nvSpPr>
          <p:cNvPr id="16" name="TextBox 15"/>
          <p:cNvSpPr txBox="1"/>
          <p:nvPr/>
        </p:nvSpPr>
        <p:spPr>
          <a:xfrm>
            <a:off x="6309360" y="2536952"/>
            <a:ext cx="5257800" cy="79959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a) Which chart shows the </a:t>
            </a:r>
            <a:r>
              <a:rPr sz="2200" b="1">
                <a:solidFill>
                  <a:srgbClr val="B4237A"/>
                </a:solidFill>
                <a:latin typeface="Arial"/>
              </a:rPr>
              <a:t>greater</a:t>
            </a:r>
            <a:r>
              <a:rPr sz="2200" b="0">
                <a:solidFill>
                  <a:srgbClr val="17213A"/>
                </a:solidFill>
                <a:latin typeface="Arial"/>
              </a:rPr>
              <a:t> number? Write A or B. _____</a:t>
            </a:r>
          </a:p>
        </p:txBody>
      </p:sp>
      <p:sp>
        <p:nvSpPr>
          <p:cNvPr id="17" name="TextBox 16"/>
          <p:cNvSpPr txBox="1"/>
          <p:nvPr/>
        </p:nvSpPr>
        <p:spPr>
          <a:xfrm>
            <a:off x="6309360" y="3336543"/>
            <a:ext cx="5257800" cy="79959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b) How much </a:t>
            </a:r>
            <a:r>
              <a:rPr sz="2200" b="1">
                <a:solidFill>
                  <a:srgbClr val="B4237A"/>
                </a:solidFill>
                <a:latin typeface="Arial"/>
              </a:rPr>
              <a:t>greater</a:t>
            </a:r>
            <a:r>
              <a:rPr sz="2200" b="0">
                <a:solidFill>
                  <a:srgbClr val="17213A"/>
                </a:solidFill>
                <a:latin typeface="Arial"/>
              </a:rPr>
              <a:t> is it? ________</a:t>
            </a:r>
          </a:p>
        </p:txBody>
      </p:sp>
      <p:pic>
        <p:nvPicPr>
          <p:cNvPr id="18" name="Picture 17" descr="A place value chart (Th, H, T, O) with counters: Th 3, H 1, T 3, O 1"/>
          <p:cNvPicPr>
            <a:picLocks noChangeAspect="1"/>
          </p:cNvPicPr>
          <p:nvPr/>
        </p:nvPicPr>
        <p:blipFill>
          <a:blip r:embed="rId9"/>
          <a:stretch>
            <a:fillRect/>
          </a:stretch>
        </p:blipFill>
        <p:spPr>
          <a:xfrm>
            <a:off x="989445" y="4190999"/>
            <a:ext cx="870989" cy="324201"/>
          </a:xfrm>
          <a:prstGeom prst="rect">
            <a:avLst/>
          </a:prstGeom>
          <a:ln w="12700">
            <a:solidFill>
              <a:srgbClr val="D7DCE6"/>
            </a:solidFill>
          </a:ln>
        </p:spPr>
      </p:pic>
      <p:pic>
        <p:nvPicPr>
          <p:cNvPr id="19" name="Picture 18" descr="A place value chart (Th, H, T, O) with counters: Th 3, H 2, T 3, O 1"/>
          <p:cNvPicPr>
            <a:picLocks noChangeAspect="1"/>
          </p:cNvPicPr>
          <p:nvPr/>
        </p:nvPicPr>
        <p:blipFill>
          <a:blip r:embed="rId10"/>
          <a:stretch>
            <a:fillRect/>
          </a:stretch>
        </p:blipFill>
        <p:spPr>
          <a:xfrm>
            <a:off x="2742045" y="4190999"/>
            <a:ext cx="870989" cy="324201"/>
          </a:xfrm>
          <a:prstGeom prst="rect">
            <a:avLst/>
          </a:prstGeom>
          <a:ln w="12700">
            <a:solidFill>
              <a:srgbClr val="D7DCE6"/>
            </a:solidFill>
          </a:ln>
        </p:spPr>
      </p:pic>
      <p:pic>
        <p:nvPicPr>
          <p:cNvPr id="20" name="Picture 19" descr="A key: the sign &lt; means less than, &gt; means greater than, = means equal to. The crocodile's mouth opens towards the bigger number, for example 8 &gt; 3."/>
          <p:cNvPicPr>
            <a:picLocks noChangeAspect="1"/>
          </p:cNvPicPr>
          <p:nvPr/>
        </p:nvPicPr>
        <p:blipFill>
          <a:blip r:embed="rId11"/>
          <a:stretch>
            <a:fillRect/>
          </a:stretch>
        </p:blipFill>
        <p:spPr>
          <a:xfrm>
            <a:off x="4053840" y="4190999"/>
            <a:ext cx="1752600" cy="594716"/>
          </a:xfrm>
          <a:prstGeom prst="rect">
            <a:avLst/>
          </a:prstGeom>
          <a:ln w="12700">
            <a:solidFill>
              <a:srgbClr val="D7DCE6"/>
            </a:solidFill>
          </a:ln>
        </p:spPr>
      </p:pic>
      <p:pic>
        <p:nvPicPr>
          <p:cNvPr id="21" name="Picture 20" descr="A place value chart (Th, H, T, O) with counters: Th 2, H 4, T 2, O 1"/>
          <p:cNvPicPr>
            <a:picLocks noChangeAspect="1"/>
          </p:cNvPicPr>
          <p:nvPr/>
        </p:nvPicPr>
        <p:blipFill>
          <a:blip r:embed="rId12"/>
          <a:stretch>
            <a:fillRect/>
          </a:stretch>
        </p:blipFill>
        <p:spPr>
          <a:xfrm>
            <a:off x="6750165" y="4190999"/>
            <a:ext cx="870989" cy="324201"/>
          </a:xfrm>
          <a:prstGeom prst="rect">
            <a:avLst/>
          </a:prstGeom>
          <a:ln w="12700">
            <a:solidFill>
              <a:srgbClr val="D7DCE6"/>
            </a:solidFill>
          </a:ln>
        </p:spPr>
      </p:pic>
      <p:pic>
        <p:nvPicPr>
          <p:cNvPr id="22" name="Picture 21" descr="A place value chart (Th, H, T, O) with counters: Th 2, H 3, T 2, O 1"/>
          <p:cNvPicPr>
            <a:picLocks noChangeAspect="1"/>
          </p:cNvPicPr>
          <p:nvPr/>
        </p:nvPicPr>
        <p:blipFill>
          <a:blip r:embed="rId13"/>
          <a:stretch>
            <a:fillRect/>
          </a:stretch>
        </p:blipFill>
        <p:spPr>
          <a:xfrm>
            <a:off x="8502765" y="4190999"/>
            <a:ext cx="870989" cy="324201"/>
          </a:xfrm>
          <a:prstGeom prst="rect">
            <a:avLst/>
          </a:prstGeom>
          <a:ln w="12700">
            <a:solidFill>
              <a:srgbClr val="D7DCE6"/>
            </a:solidFill>
          </a:ln>
        </p:spPr>
      </p:pic>
      <p:pic>
        <p:nvPicPr>
          <p:cNvPr id="23" name="Picture 22" descr="A key: the sign &lt; means less than, &gt; means greater than, = means equal to. The crocodile's mouth opens towards the bigger number, for example 8 &gt; 3."/>
          <p:cNvPicPr>
            <a:picLocks noChangeAspect="1"/>
          </p:cNvPicPr>
          <p:nvPr/>
        </p:nvPicPr>
        <p:blipFill>
          <a:blip r:embed="rId11"/>
          <a:stretch>
            <a:fillRect/>
          </a:stretch>
        </p:blipFill>
        <p:spPr>
          <a:xfrm>
            <a:off x="9814560" y="4190999"/>
            <a:ext cx="1752600" cy="594716"/>
          </a:xfrm>
          <a:prstGeom prst="rect">
            <a:avLst/>
          </a:prstGeom>
          <a:ln w="12700">
            <a:solidFill>
              <a:srgbClr val="D7DCE6"/>
            </a:solidFill>
          </a:ln>
        </p:spPr>
      </p:pic>
      <p:sp>
        <p:nvSpPr>
          <p:cNvPr id="24" name="Rounded Rectangle 23"/>
          <p:cNvSpPr/>
          <p:nvPr/>
        </p:nvSpPr>
        <p:spPr>
          <a:xfrm>
            <a:off x="548640" y="5014421"/>
            <a:ext cx="5257800" cy="88900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000" b="1">
                <a:solidFill>
                  <a:srgbClr val="C00000"/>
                </a:solidFill>
                <a:latin typeface="Arial"/>
              </a:rPr>
              <a:t>a) B</a:t>
            </a:r>
          </a:p>
          <a:p>
            <a:pPr algn="l"/>
            <a:r>
              <a:rPr sz="2000" b="1">
                <a:solidFill>
                  <a:srgbClr val="C00000"/>
                </a:solidFill>
                <a:latin typeface="Arial"/>
              </a:rPr>
              <a:t>b) 100</a:t>
            </a:r>
          </a:p>
        </p:txBody>
      </p:sp>
      <p:sp>
        <p:nvSpPr>
          <p:cNvPr id="25" name="Rounded Rectangle 24"/>
          <p:cNvSpPr/>
          <p:nvPr/>
        </p:nvSpPr>
        <p:spPr>
          <a:xfrm>
            <a:off x="6309360" y="5014421"/>
            <a:ext cx="5257800" cy="88900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000" b="1">
                <a:solidFill>
                  <a:srgbClr val="C00000"/>
                </a:solidFill>
                <a:latin typeface="Arial"/>
              </a:rPr>
              <a:t>a) A</a:t>
            </a:r>
          </a:p>
          <a:p>
            <a:pPr algn="l"/>
            <a:r>
              <a:rPr sz="2000" b="1">
                <a:solidFill>
                  <a:srgbClr val="C00000"/>
                </a:solidFill>
                <a:latin typeface="Arial"/>
              </a:rPr>
              <a:t>b) 100</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fade">
                                      <p:cBhvr>
                                        <p:cTn id="103" dur="500"/>
                                        <p:tgtEl>
                                          <p:spTgt spid="24"/>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fade">
                                      <p:cBhvr>
                                        <p:cTn id="10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11 · question 7</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180.mp4" descr="Countdown timer, 3: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7 of 8</a:t>
            </a:r>
          </a:p>
        </p:txBody>
      </p:sp>
      <p:sp>
        <p:nvSpPr>
          <p:cNvPr id="12" name="Rounded Rectangle 11"/>
          <p:cNvSpPr/>
          <p:nvPr/>
        </p:nvSpPr>
        <p:spPr>
          <a:xfrm>
            <a:off x="1554480" y="1737360"/>
            <a:ext cx="4251960" cy="941069"/>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691640" y="1737360"/>
            <a:ext cx="3977639" cy="941069"/>
          </a:xfrm>
          <a:prstGeom prst="rect">
            <a:avLst/>
          </a:prstGeom>
          <a:noFill/>
        </p:spPr>
        <p:txBody>
          <a:bodyPr wrap="square" anchor="ctr" lIns="54864" rIns="54864" tIns="27432" bIns="27432">
            <a:spAutoFit/>
          </a:bodyPr>
          <a:lstStyle/>
          <a:p>
            <a:pPr algn="l">
              <a:lnSpc>
                <a:spcPct val="112000"/>
              </a:lnSpc>
            </a:pPr>
            <a:r>
              <a:rPr sz="2100" b="0">
                <a:solidFill>
                  <a:srgbClr val="17213A"/>
                </a:solidFill>
                <a:latin typeface="Arial"/>
              </a:rPr>
              <a:t>“I am looking at the prices of four cars.”</a:t>
            </a:r>
          </a:p>
        </p:txBody>
      </p:sp>
      <p:pic>
        <p:nvPicPr>
          <p:cNvPr id="14" name="Picture 13" descr="7a7b90e5f56e640_puzzled.png"/>
          <p:cNvPicPr>
            <a:picLocks noChangeAspect="1"/>
          </p:cNvPicPr>
          <p:nvPr/>
        </p:nvPicPr>
        <p:blipFill>
          <a:blip r:embed="rId9"/>
          <a:stretch>
            <a:fillRect/>
          </a:stretch>
        </p:blipFill>
        <p:spPr>
          <a:xfrm>
            <a:off x="548640" y="1659717"/>
            <a:ext cx="877824" cy="964610"/>
          </a:xfrm>
          <a:prstGeom prst="rect">
            <a:avLst/>
          </a:prstGeom>
        </p:spPr>
      </p:pic>
      <p:sp>
        <p:nvSpPr>
          <p:cNvPr id="15" name="TextBox 14"/>
          <p:cNvSpPr txBox="1"/>
          <p:nvPr/>
        </p:nvSpPr>
        <p:spPr>
          <a:xfrm>
            <a:off x="548640" y="2815590"/>
            <a:ext cx="5257800" cy="568451"/>
          </a:xfrm>
          <a:prstGeom prst="rect">
            <a:avLst/>
          </a:prstGeom>
          <a:noFill/>
        </p:spPr>
        <p:txBody>
          <a:bodyPr wrap="square" anchor="t" lIns="54864" rIns="54864" tIns="27432" bIns="27432">
            <a:spAutoFit/>
          </a:bodyPr>
          <a:lstStyle/>
          <a:p>
            <a:pPr algn="l">
              <a:lnSpc>
                <a:spcPct val="112000"/>
              </a:lnSpc>
            </a:pPr>
            <a:r>
              <a:rPr sz="1500" b="0">
                <a:solidFill>
                  <a:srgbClr val="17213A"/>
                </a:solidFill>
                <a:latin typeface="Arial"/>
              </a:rPr>
              <a:t>a) Write the cars in order, </a:t>
            </a:r>
            <a:r>
              <a:rPr sz="1500" b="1">
                <a:solidFill>
                  <a:srgbClr val="B4237A"/>
                </a:solidFill>
                <a:latin typeface="Arial"/>
              </a:rPr>
              <a:t>most expensive</a:t>
            </a:r>
            <a:r>
              <a:rPr sz="1500" b="0">
                <a:solidFill>
                  <a:srgbClr val="17213A"/>
                </a:solidFill>
                <a:latin typeface="Arial"/>
              </a:rPr>
              <a:t> first. ____________________</a:t>
            </a:r>
          </a:p>
        </p:txBody>
      </p:sp>
      <p:sp>
        <p:nvSpPr>
          <p:cNvPr id="16" name="TextBox 15"/>
          <p:cNvSpPr txBox="1"/>
          <p:nvPr/>
        </p:nvSpPr>
        <p:spPr>
          <a:xfrm>
            <a:off x="548640" y="3384042"/>
            <a:ext cx="5257800" cy="568451"/>
          </a:xfrm>
          <a:prstGeom prst="rect">
            <a:avLst/>
          </a:prstGeom>
          <a:noFill/>
        </p:spPr>
        <p:txBody>
          <a:bodyPr wrap="square" anchor="t" lIns="54864" rIns="54864" tIns="27432" bIns="27432">
            <a:spAutoFit/>
          </a:bodyPr>
          <a:lstStyle/>
          <a:p>
            <a:pPr algn="l">
              <a:lnSpc>
                <a:spcPct val="112000"/>
              </a:lnSpc>
            </a:pPr>
            <a:r>
              <a:rPr sz="1500" b="0">
                <a:solidFill>
                  <a:srgbClr val="17213A"/>
                </a:solidFill>
                <a:latin typeface="Arial"/>
              </a:rPr>
              <a:t>b) How much </a:t>
            </a:r>
            <a:r>
              <a:rPr sz="1500" b="1">
                <a:solidFill>
                  <a:srgbClr val="B4237A"/>
                </a:solidFill>
                <a:latin typeface="Arial"/>
              </a:rPr>
              <a:t>more</a:t>
            </a:r>
            <a:r>
              <a:rPr sz="1500" b="0">
                <a:solidFill>
                  <a:srgbClr val="17213A"/>
                </a:solidFill>
                <a:latin typeface="Arial"/>
              </a:rPr>
              <a:t> is the most expensive car than the cheapest? ________</a:t>
            </a:r>
          </a:p>
        </p:txBody>
      </p:sp>
      <p:sp>
        <p:nvSpPr>
          <p:cNvPr id="17" name="Rounded Rectangle 16"/>
          <p:cNvSpPr/>
          <p:nvPr/>
        </p:nvSpPr>
        <p:spPr>
          <a:xfrm>
            <a:off x="7315200" y="1737360"/>
            <a:ext cx="4251960" cy="941069"/>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452360" y="1737360"/>
            <a:ext cx="3977639" cy="941069"/>
          </a:xfrm>
          <a:prstGeom prst="rect">
            <a:avLst/>
          </a:prstGeom>
          <a:noFill/>
        </p:spPr>
        <p:txBody>
          <a:bodyPr wrap="square" anchor="ctr" lIns="54864" rIns="54864" tIns="27432" bIns="27432">
            <a:spAutoFit/>
          </a:bodyPr>
          <a:lstStyle/>
          <a:p>
            <a:pPr algn="l">
              <a:lnSpc>
                <a:spcPct val="112000"/>
              </a:lnSpc>
            </a:pPr>
            <a:r>
              <a:rPr sz="2100" b="0">
                <a:solidFill>
                  <a:srgbClr val="17213A"/>
                </a:solidFill>
                <a:latin typeface="Arial"/>
              </a:rPr>
              <a:t>“I am looking at the prices of four cars.”</a:t>
            </a:r>
          </a:p>
        </p:txBody>
      </p:sp>
      <p:pic>
        <p:nvPicPr>
          <p:cNvPr id="19" name="Picture 18" descr="7a7b90e5f56e640_puzzled.png"/>
          <p:cNvPicPr>
            <a:picLocks noChangeAspect="1"/>
          </p:cNvPicPr>
          <p:nvPr/>
        </p:nvPicPr>
        <p:blipFill>
          <a:blip r:embed="rId9"/>
          <a:stretch>
            <a:fillRect/>
          </a:stretch>
        </p:blipFill>
        <p:spPr>
          <a:xfrm>
            <a:off x="6309360" y="1659717"/>
            <a:ext cx="877824" cy="964610"/>
          </a:xfrm>
          <a:prstGeom prst="rect">
            <a:avLst/>
          </a:prstGeom>
        </p:spPr>
      </p:pic>
      <p:sp>
        <p:nvSpPr>
          <p:cNvPr id="20" name="TextBox 19"/>
          <p:cNvSpPr txBox="1"/>
          <p:nvPr/>
        </p:nvSpPr>
        <p:spPr>
          <a:xfrm>
            <a:off x="6309360" y="2815590"/>
            <a:ext cx="5257800" cy="568451"/>
          </a:xfrm>
          <a:prstGeom prst="rect">
            <a:avLst/>
          </a:prstGeom>
          <a:noFill/>
        </p:spPr>
        <p:txBody>
          <a:bodyPr wrap="square" anchor="t" lIns="54864" rIns="54864" tIns="27432" bIns="27432">
            <a:spAutoFit/>
          </a:bodyPr>
          <a:lstStyle/>
          <a:p>
            <a:pPr algn="l">
              <a:lnSpc>
                <a:spcPct val="112000"/>
              </a:lnSpc>
            </a:pPr>
            <a:r>
              <a:rPr sz="1500" b="0">
                <a:solidFill>
                  <a:srgbClr val="17213A"/>
                </a:solidFill>
                <a:latin typeface="Arial"/>
              </a:rPr>
              <a:t>a) Write the cars in order, </a:t>
            </a:r>
            <a:r>
              <a:rPr sz="1500" b="1">
                <a:solidFill>
                  <a:srgbClr val="B4237A"/>
                </a:solidFill>
                <a:latin typeface="Arial"/>
              </a:rPr>
              <a:t>most expensive</a:t>
            </a:r>
            <a:r>
              <a:rPr sz="1500" b="0">
                <a:solidFill>
                  <a:srgbClr val="17213A"/>
                </a:solidFill>
                <a:latin typeface="Arial"/>
              </a:rPr>
              <a:t> first. ____________________</a:t>
            </a:r>
          </a:p>
        </p:txBody>
      </p:sp>
      <p:sp>
        <p:nvSpPr>
          <p:cNvPr id="21" name="TextBox 20"/>
          <p:cNvSpPr txBox="1"/>
          <p:nvPr/>
        </p:nvSpPr>
        <p:spPr>
          <a:xfrm>
            <a:off x="6309360" y="3384042"/>
            <a:ext cx="5257800" cy="568451"/>
          </a:xfrm>
          <a:prstGeom prst="rect">
            <a:avLst/>
          </a:prstGeom>
          <a:noFill/>
        </p:spPr>
        <p:txBody>
          <a:bodyPr wrap="square" anchor="t" lIns="54864" rIns="54864" tIns="27432" bIns="27432">
            <a:spAutoFit/>
          </a:bodyPr>
          <a:lstStyle/>
          <a:p>
            <a:pPr algn="l">
              <a:lnSpc>
                <a:spcPct val="112000"/>
              </a:lnSpc>
            </a:pPr>
            <a:r>
              <a:rPr sz="1500" b="0">
                <a:solidFill>
                  <a:srgbClr val="17213A"/>
                </a:solidFill>
                <a:latin typeface="Arial"/>
              </a:rPr>
              <a:t>b) How much </a:t>
            </a:r>
            <a:r>
              <a:rPr sz="1500" b="1">
                <a:solidFill>
                  <a:srgbClr val="B4237A"/>
                </a:solidFill>
                <a:latin typeface="Arial"/>
              </a:rPr>
              <a:t>more</a:t>
            </a:r>
            <a:r>
              <a:rPr sz="1500" b="0">
                <a:solidFill>
                  <a:srgbClr val="17213A"/>
                </a:solidFill>
                <a:latin typeface="Arial"/>
              </a:rPr>
              <a:t> is the most expensive car than the cheapest? ________</a:t>
            </a:r>
          </a:p>
        </p:txBody>
      </p:sp>
      <p:pic>
        <p:nvPicPr>
          <p:cNvPr id="22" name="Picture 21" descr="Table. Car | Price; Car A | £9,800; Car B | £4,500; Car C | £7,500; Car D | £5,600"/>
          <p:cNvPicPr>
            <a:picLocks noChangeAspect="1"/>
          </p:cNvPicPr>
          <p:nvPr/>
        </p:nvPicPr>
        <p:blipFill>
          <a:blip r:embed="rId10"/>
          <a:stretch>
            <a:fillRect/>
          </a:stretch>
        </p:blipFill>
        <p:spPr>
          <a:xfrm>
            <a:off x="2349850" y="4007357"/>
            <a:ext cx="1655379" cy="914400"/>
          </a:xfrm>
          <a:prstGeom prst="rect">
            <a:avLst/>
          </a:prstGeom>
          <a:ln w="12700">
            <a:solidFill>
              <a:srgbClr val="D7DCE6"/>
            </a:solidFill>
          </a:ln>
        </p:spPr>
      </p:pic>
      <p:pic>
        <p:nvPicPr>
          <p:cNvPr id="23" name="Picture 22" descr="Table. Car | Price; Car A | £2,600; Car B | £3,000; Car C | £9,500; Car D | £6,200"/>
          <p:cNvPicPr>
            <a:picLocks noChangeAspect="1"/>
          </p:cNvPicPr>
          <p:nvPr/>
        </p:nvPicPr>
        <p:blipFill>
          <a:blip r:embed="rId11"/>
          <a:stretch>
            <a:fillRect/>
          </a:stretch>
        </p:blipFill>
        <p:spPr>
          <a:xfrm>
            <a:off x="8110570" y="4007357"/>
            <a:ext cx="1655379" cy="914400"/>
          </a:xfrm>
          <a:prstGeom prst="rect">
            <a:avLst/>
          </a:prstGeom>
          <a:ln w="12700">
            <a:solidFill>
              <a:srgbClr val="D7DCE6"/>
            </a:solidFill>
          </a:ln>
        </p:spPr>
      </p:pic>
      <p:sp>
        <p:nvSpPr>
          <p:cNvPr id="24" name="Rounded Rectangle 23"/>
          <p:cNvSpPr/>
          <p:nvPr/>
        </p:nvSpPr>
        <p:spPr>
          <a:xfrm>
            <a:off x="548640" y="5150357"/>
            <a:ext cx="5257800" cy="8229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800" b="1">
                <a:solidFill>
                  <a:srgbClr val="C00000"/>
                </a:solidFill>
                <a:latin typeface="Arial"/>
              </a:rPr>
              <a:t>a) Car A, Car C, Car D, Car B</a:t>
            </a:r>
          </a:p>
          <a:p>
            <a:pPr algn="l"/>
            <a:r>
              <a:rPr sz="1800" b="1">
                <a:solidFill>
                  <a:srgbClr val="C00000"/>
                </a:solidFill>
                <a:latin typeface="Arial"/>
              </a:rPr>
              <a:t>b) £5,300</a:t>
            </a:r>
          </a:p>
        </p:txBody>
      </p:sp>
      <p:sp>
        <p:nvSpPr>
          <p:cNvPr id="25" name="Rounded Rectangle 24"/>
          <p:cNvSpPr/>
          <p:nvPr/>
        </p:nvSpPr>
        <p:spPr>
          <a:xfrm>
            <a:off x="6309360" y="5150357"/>
            <a:ext cx="5257800" cy="8229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800" b="1">
                <a:solidFill>
                  <a:srgbClr val="C00000"/>
                </a:solidFill>
                <a:latin typeface="Arial"/>
              </a:rPr>
              <a:t>a) Car C, Car D, Car B, Car A</a:t>
            </a:r>
          </a:p>
          <a:p>
            <a:pPr algn="l"/>
            <a:r>
              <a:rPr sz="1800" b="1">
                <a:solidFill>
                  <a:srgbClr val="C00000"/>
                </a:solidFill>
                <a:latin typeface="Arial"/>
              </a:rPr>
              <a:t>b) £6,900</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fade">
                                      <p:cBhvr>
                                        <p:cTn id="103" dur="500"/>
                                        <p:tgtEl>
                                          <p:spTgt spid="24"/>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fade">
                                      <p:cBhvr>
                                        <p:cTn id="10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11 · question 8</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240.mp4" descr="Countdown timer, 4: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8 of 8</a:t>
            </a:r>
          </a:p>
        </p:txBody>
      </p:sp>
      <p:sp>
        <p:nvSpPr>
          <p:cNvPr id="12" name="Rounded Rectangle 11"/>
          <p:cNvSpPr/>
          <p:nvPr/>
        </p:nvSpPr>
        <p:spPr>
          <a:xfrm>
            <a:off x="1554480" y="1737360"/>
            <a:ext cx="4251960" cy="1274445"/>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691640" y="1737360"/>
            <a:ext cx="3977639" cy="1274445"/>
          </a:xfrm>
          <a:prstGeom prst="rect">
            <a:avLst/>
          </a:prstGeom>
          <a:noFill/>
        </p:spPr>
        <p:txBody>
          <a:bodyPr wrap="square" anchor="ctr" lIns="54864" rIns="54864" tIns="27432" bIns="27432">
            <a:spAutoFit/>
          </a:bodyPr>
          <a:lstStyle/>
          <a:p>
            <a:pPr algn="l">
              <a:lnSpc>
                <a:spcPct val="112000"/>
              </a:lnSpc>
            </a:pPr>
            <a:r>
              <a:rPr sz="2100" b="0">
                <a:solidFill>
                  <a:srgbClr val="17213A"/>
                </a:solidFill>
                <a:latin typeface="Arial"/>
              </a:rPr>
              <a:t>“I have four digit cards. I use all four cards each time.”</a:t>
            </a:r>
          </a:p>
        </p:txBody>
      </p:sp>
      <p:pic>
        <p:nvPicPr>
          <p:cNvPr id="14" name="Picture 13" descr="7a7b90e5f56e640_puzzled.png"/>
          <p:cNvPicPr>
            <a:picLocks noChangeAspect="1"/>
          </p:cNvPicPr>
          <p:nvPr/>
        </p:nvPicPr>
        <p:blipFill>
          <a:blip r:embed="rId9"/>
          <a:stretch>
            <a:fillRect/>
          </a:stretch>
        </p:blipFill>
        <p:spPr>
          <a:xfrm>
            <a:off x="548640" y="1659717"/>
            <a:ext cx="877824" cy="964610"/>
          </a:xfrm>
          <a:prstGeom prst="rect">
            <a:avLst/>
          </a:prstGeom>
        </p:spPr>
      </p:pic>
      <p:sp>
        <p:nvSpPr>
          <p:cNvPr id="15" name="TextBox 14"/>
          <p:cNvSpPr txBox="1"/>
          <p:nvPr/>
        </p:nvSpPr>
        <p:spPr>
          <a:xfrm>
            <a:off x="548640" y="3148964"/>
            <a:ext cx="5257800" cy="50241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a) What is the </a:t>
            </a:r>
            <a:r>
              <a:rPr sz="1300" b="1">
                <a:solidFill>
                  <a:srgbClr val="B4237A"/>
                </a:solidFill>
                <a:latin typeface="Arial"/>
              </a:rPr>
              <a:t>largest</a:t>
            </a:r>
            <a:r>
              <a:rPr sz="1300" b="0">
                <a:solidFill>
                  <a:srgbClr val="17213A"/>
                </a:solidFill>
                <a:latin typeface="Arial"/>
              </a:rPr>
              <a:t> 4-digit number I can make? ________</a:t>
            </a:r>
          </a:p>
        </p:txBody>
      </p:sp>
      <p:sp>
        <p:nvSpPr>
          <p:cNvPr id="16" name="TextBox 15"/>
          <p:cNvSpPr txBox="1"/>
          <p:nvPr/>
        </p:nvSpPr>
        <p:spPr>
          <a:xfrm>
            <a:off x="548640" y="3651377"/>
            <a:ext cx="5257800" cy="50241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b) What is the </a:t>
            </a:r>
            <a:r>
              <a:rPr sz="1300" b="1">
                <a:solidFill>
                  <a:srgbClr val="B4237A"/>
                </a:solidFill>
                <a:latin typeface="Arial"/>
              </a:rPr>
              <a:t>smallest</a:t>
            </a:r>
            <a:r>
              <a:rPr sz="1300" b="0">
                <a:solidFill>
                  <a:srgbClr val="17213A"/>
                </a:solidFill>
                <a:latin typeface="Arial"/>
              </a:rPr>
              <a:t> 4-digit number I can make? ________</a:t>
            </a:r>
          </a:p>
        </p:txBody>
      </p:sp>
      <p:sp>
        <p:nvSpPr>
          <p:cNvPr id="17" name="TextBox 16"/>
          <p:cNvSpPr txBox="1"/>
          <p:nvPr/>
        </p:nvSpPr>
        <p:spPr>
          <a:xfrm>
            <a:off x="548640" y="4153789"/>
            <a:ext cx="5257800" cy="50241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c) How much </a:t>
            </a:r>
            <a:r>
              <a:rPr sz="1300" b="1">
                <a:solidFill>
                  <a:srgbClr val="B4237A"/>
                </a:solidFill>
                <a:latin typeface="Arial"/>
              </a:rPr>
              <a:t>greater</a:t>
            </a:r>
            <a:r>
              <a:rPr sz="1300" b="0">
                <a:solidFill>
                  <a:srgbClr val="17213A"/>
                </a:solidFill>
                <a:latin typeface="Arial"/>
              </a:rPr>
              <a:t> is the largest than the smallest? ________</a:t>
            </a:r>
          </a:p>
        </p:txBody>
      </p:sp>
      <p:sp>
        <p:nvSpPr>
          <p:cNvPr id="18" name="Rounded Rectangle 17"/>
          <p:cNvSpPr/>
          <p:nvPr/>
        </p:nvSpPr>
        <p:spPr>
          <a:xfrm>
            <a:off x="7315200" y="1737360"/>
            <a:ext cx="4251960" cy="1274445"/>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452360" y="1737360"/>
            <a:ext cx="3977639" cy="1274445"/>
          </a:xfrm>
          <a:prstGeom prst="rect">
            <a:avLst/>
          </a:prstGeom>
          <a:noFill/>
        </p:spPr>
        <p:txBody>
          <a:bodyPr wrap="square" anchor="ctr" lIns="54864" rIns="54864" tIns="27432" bIns="27432">
            <a:spAutoFit/>
          </a:bodyPr>
          <a:lstStyle/>
          <a:p>
            <a:pPr algn="l">
              <a:lnSpc>
                <a:spcPct val="112000"/>
              </a:lnSpc>
            </a:pPr>
            <a:r>
              <a:rPr sz="2100" b="0">
                <a:solidFill>
                  <a:srgbClr val="17213A"/>
                </a:solidFill>
                <a:latin typeface="Arial"/>
              </a:rPr>
              <a:t>“I have four digit cards. I use all four cards each time.”</a:t>
            </a:r>
          </a:p>
        </p:txBody>
      </p:sp>
      <p:pic>
        <p:nvPicPr>
          <p:cNvPr id="20" name="Picture 19" descr="7a7b90e5f56e640_puzzled.png"/>
          <p:cNvPicPr>
            <a:picLocks noChangeAspect="1"/>
          </p:cNvPicPr>
          <p:nvPr/>
        </p:nvPicPr>
        <p:blipFill>
          <a:blip r:embed="rId9"/>
          <a:stretch>
            <a:fillRect/>
          </a:stretch>
        </p:blipFill>
        <p:spPr>
          <a:xfrm>
            <a:off x="6309360" y="1659717"/>
            <a:ext cx="877824" cy="964610"/>
          </a:xfrm>
          <a:prstGeom prst="rect">
            <a:avLst/>
          </a:prstGeom>
        </p:spPr>
      </p:pic>
      <p:sp>
        <p:nvSpPr>
          <p:cNvPr id="21" name="TextBox 20"/>
          <p:cNvSpPr txBox="1"/>
          <p:nvPr/>
        </p:nvSpPr>
        <p:spPr>
          <a:xfrm>
            <a:off x="6309360" y="3148964"/>
            <a:ext cx="5257800" cy="50241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a) What is the </a:t>
            </a:r>
            <a:r>
              <a:rPr sz="1300" b="1">
                <a:solidFill>
                  <a:srgbClr val="B4237A"/>
                </a:solidFill>
                <a:latin typeface="Arial"/>
              </a:rPr>
              <a:t>largest</a:t>
            </a:r>
            <a:r>
              <a:rPr sz="1300" b="0">
                <a:solidFill>
                  <a:srgbClr val="17213A"/>
                </a:solidFill>
                <a:latin typeface="Arial"/>
              </a:rPr>
              <a:t> 4-digit number I can make? ________</a:t>
            </a:r>
          </a:p>
        </p:txBody>
      </p:sp>
      <p:sp>
        <p:nvSpPr>
          <p:cNvPr id="22" name="TextBox 21"/>
          <p:cNvSpPr txBox="1"/>
          <p:nvPr/>
        </p:nvSpPr>
        <p:spPr>
          <a:xfrm>
            <a:off x="6309360" y="3651377"/>
            <a:ext cx="5257800" cy="50241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b) What is the </a:t>
            </a:r>
            <a:r>
              <a:rPr sz="1300" b="1">
                <a:solidFill>
                  <a:srgbClr val="B4237A"/>
                </a:solidFill>
                <a:latin typeface="Arial"/>
              </a:rPr>
              <a:t>smallest</a:t>
            </a:r>
            <a:r>
              <a:rPr sz="1300" b="0">
                <a:solidFill>
                  <a:srgbClr val="17213A"/>
                </a:solidFill>
                <a:latin typeface="Arial"/>
              </a:rPr>
              <a:t> 4-digit number I can make? ________</a:t>
            </a:r>
          </a:p>
        </p:txBody>
      </p:sp>
      <p:sp>
        <p:nvSpPr>
          <p:cNvPr id="23" name="TextBox 22"/>
          <p:cNvSpPr txBox="1"/>
          <p:nvPr/>
        </p:nvSpPr>
        <p:spPr>
          <a:xfrm>
            <a:off x="6309360" y="4153789"/>
            <a:ext cx="5257800" cy="50241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c) How much </a:t>
            </a:r>
            <a:r>
              <a:rPr sz="1300" b="1">
                <a:solidFill>
                  <a:srgbClr val="B4237A"/>
                </a:solidFill>
                <a:latin typeface="Arial"/>
              </a:rPr>
              <a:t>greater</a:t>
            </a:r>
            <a:r>
              <a:rPr sz="1300" b="0">
                <a:solidFill>
                  <a:srgbClr val="17213A"/>
                </a:solidFill>
                <a:latin typeface="Arial"/>
              </a:rPr>
              <a:t> is the largest than the smallest? ________</a:t>
            </a:r>
          </a:p>
        </p:txBody>
      </p:sp>
      <p:pic>
        <p:nvPicPr>
          <p:cNvPr id="24" name="Picture 23" descr="Digit cards: 0, 3, 4, 7"/>
          <p:cNvPicPr>
            <a:picLocks noChangeAspect="1"/>
          </p:cNvPicPr>
          <p:nvPr/>
        </p:nvPicPr>
        <p:blipFill>
          <a:blip r:embed="rId10"/>
          <a:stretch>
            <a:fillRect/>
          </a:stretch>
        </p:blipFill>
        <p:spPr>
          <a:xfrm>
            <a:off x="2028008" y="4711064"/>
            <a:ext cx="2299062" cy="730591"/>
          </a:xfrm>
          <a:prstGeom prst="rect">
            <a:avLst/>
          </a:prstGeom>
          <a:ln w="12700">
            <a:solidFill>
              <a:srgbClr val="D7DCE6"/>
            </a:solidFill>
          </a:ln>
        </p:spPr>
      </p:pic>
      <p:pic>
        <p:nvPicPr>
          <p:cNvPr id="25" name="Picture 24" descr="Digit cards: 5, 1, 9, 7"/>
          <p:cNvPicPr>
            <a:picLocks noChangeAspect="1"/>
          </p:cNvPicPr>
          <p:nvPr/>
        </p:nvPicPr>
        <p:blipFill>
          <a:blip r:embed="rId11"/>
          <a:stretch>
            <a:fillRect/>
          </a:stretch>
        </p:blipFill>
        <p:spPr>
          <a:xfrm>
            <a:off x="7788728" y="4711064"/>
            <a:ext cx="2299062" cy="730591"/>
          </a:xfrm>
          <a:prstGeom prst="rect">
            <a:avLst/>
          </a:prstGeom>
          <a:ln w="12700">
            <a:solidFill>
              <a:srgbClr val="D7DCE6"/>
            </a:solidFill>
          </a:ln>
        </p:spPr>
      </p:pic>
      <p:sp>
        <p:nvSpPr>
          <p:cNvPr id="26" name="Rounded Rectangle 25"/>
          <p:cNvSpPr/>
          <p:nvPr/>
        </p:nvSpPr>
        <p:spPr>
          <a:xfrm>
            <a:off x="548640" y="5440679"/>
            <a:ext cx="5257800" cy="8229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200" b="1">
                <a:solidFill>
                  <a:srgbClr val="C00000"/>
                </a:solidFill>
                <a:latin typeface="Arial"/>
              </a:rPr>
              <a:t>a) 7,430</a:t>
            </a:r>
          </a:p>
          <a:p>
            <a:pPr algn="l"/>
            <a:r>
              <a:rPr sz="1200" b="1">
                <a:solidFill>
                  <a:srgbClr val="C00000"/>
                </a:solidFill>
                <a:latin typeface="Arial"/>
              </a:rPr>
              <a:t>b) 3,047</a:t>
            </a:r>
          </a:p>
          <a:p>
            <a:pPr algn="l"/>
            <a:r>
              <a:rPr sz="1200" b="1">
                <a:solidFill>
                  <a:srgbClr val="C00000"/>
                </a:solidFill>
                <a:latin typeface="Arial"/>
              </a:rPr>
              <a:t>c) 4,383</a:t>
            </a:r>
          </a:p>
        </p:txBody>
      </p:sp>
      <p:sp>
        <p:nvSpPr>
          <p:cNvPr id="27" name="Rounded Rectangle 26"/>
          <p:cNvSpPr/>
          <p:nvPr/>
        </p:nvSpPr>
        <p:spPr>
          <a:xfrm>
            <a:off x="6309360" y="5440679"/>
            <a:ext cx="5257800" cy="8229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200" b="1">
                <a:solidFill>
                  <a:srgbClr val="C00000"/>
                </a:solidFill>
                <a:latin typeface="Arial"/>
              </a:rPr>
              <a:t>a) 9,751</a:t>
            </a:r>
          </a:p>
          <a:p>
            <a:pPr algn="l"/>
            <a:r>
              <a:rPr sz="1200" b="1">
                <a:solidFill>
                  <a:srgbClr val="C00000"/>
                </a:solidFill>
                <a:latin typeface="Arial"/>
              </a:rPr>
              <a:t>b) 1,579</a:t>
            </a:r>
          </a:p>
          <a:p>
            <a:pPr algn="l"/>
            <a:r>
              <a:rPr sz="1200" b="1">
                <a:solidFill>
                  <a:srgbClr val="C00000"/>
                </a:solidFill>
                <a:latin typeface="Arial"/>
              </a:rPr>
              <a:t>c) 8,172</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fade">
                                      <p:cBhvr>
                                        <p:cTn id="103" dur="500"/>
                                        <p:tgtEl>
                                          <p:spTgt spid="26"/>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7"/>
                                        </p:tgtEl>
                                        <p:attrNameLst>
                                          <p:attrName>style.visibility</p:attrName>
                                        </p:attrNameLst>
                                      </p:cBhvr>
                                      <p:to>
                                        <p:strVal val="visible"/>
                                      </p:to>
                                    </p:set>
                                    <p:animEffect transition="in" filter="fade">
                                      <p:cBhvr>
                                        <p:cTn id="10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11</a:t>
            </a:r>
          </a:p>
        </p:txBody>
      </p:sp>
      <p:sp>
        <p:nvSpPr>
          <p:cNvPr id="5" name="TextBox 4"/>
          <p:cNvSpPr txBox="1"/>
          <p:nvPr/>
        </p:nvSpPr>
        <p:spPr>
          <a:xfrm>
            <a:off x="640080" y="731520"/>
            <a:ext cx="10972800" cy="731520"/>
          </a:xfrm>
          <a:prstGeom prst="rect">
            <a:avLst/>
          </a:prstGeom>
          <a:noFill/>
        </p:spPr>
        <p:txBody>
          <a:bodyPr wrap="square" anchor="t" lIns="54864" rIns="54864" tIns="27432" bIns="27432">
            <a:spAutoFit/>
          </a:bodyPr>
          <a:lstStyle/>
          <a:p>
            <a:pPr algn="l">
              <a:lnSpc>
                <a:spcPct val="112000"/>
              </a:lnSpc>
            </a:pPr>
            <a:r>
              <a:rPr sz="3800" b="1">
                <a:solidFill>
                  <a:srgbClr val="0F766E"/>
                </a:solidFill>
                <a:latin typeface="Dreaming Outloud Pro"/>
              </a:rPr>
              <a:t>Independent application</a:t>
            </a:r>
          </a:p>
        </p:txBody>
      </p:sp>
      <p:pic>
        <p:nvPicPr>
          <p:cNvPr id="6" name="timer_1200.mp4" descr="Countdown timer, 20:00. Click to start.">
            <a:hlinkClick r:id="" action="ppaction://media"/>
          </p:cNvPr>
          <p:cNvPicPr>
            <a:picLocks noChangeAspect="1"/>
          </p:cNvPicPr>
          <p:nvPr>
            <a:videoFile r:link="rId5"/>
            <p:extLst>
              <p:ext uri="{DAA4B4D4-6D71-4841-9C94-3DE7FCFB9230}">
                <p14:media xmlns:p14="http://schemas.microsoft.com/office/powerpoint/2010/main" r:embed="rId4"/>
              </p:ext>
            </p:extLst>
          </p:nvPr>
        </p:nvPicPr>
        <p:blipFill>
          <a:blip r:embed="rId6"/>
          <a:stretch>
            <a:fillRect/>
          </a:stretch>
        </p:blipFill>
        <p:spPr>
          <a:xfrm>
            <a:off x="731520" y="1691640"/>
            <a:ext cx="4937760" cy="1728216"/>
          </a:xfrm>
          <a:prstGeom prst="rect">
            <a:avLst/>
          </a:prstGeom>
        </p:spPr>
      </p:pic>
      <p:sp>
        <p:nvSpPr>
          <p:cNvPr id="7" name="TextBox 6"/>
          <p:cNvSpPr txBox="1"/>
          <p:nvPr/>
        </p:nvSpPr>
        <p:spPr>
          <a:xfrm>
            <a:off x="731520" y="3520440"/>
            <a:ext cx="5120640" cy="548640"/>
          </a:xfrm>
          <a:prstGeom prst="rect">
            <a:avLst/>
          </a:prstGeom>
          <a:noFill/>
        </p:spPr>
        <p:txBody>
          <a:bodyPr wrap="square" anchor="t" lIns="54864" rIns="54864" tIns="27432" bIns="27432">
            <a:spAutoFit/>
          </a:bodyPr>
          <a:lstStyle/>
          <a:p>
            <a:pPr algn="l">
              <a:lnSpc>
                <a:spcPct val="112000"/>
              </a:lnSpc>
            </a:pPr>
            <a:r>
              <a:rPr sz="2400" b="0">
                <a:solidFill>
                  <a:srgbClr val="17213A"/>
                </a:solidFill>
                <a:latin typeface="Dreaming Outloud Pro"/>
              </a:rPr>
              <a:t>Use the Step 11 worksheet.</a:t>
            </a:r>
          </a:p>
        </p:txBody>
      </p:sp>
      <p:sp>
        <p:nvSpPr>
          <p:cNvPr id="8" name="TextBox 7"/>
          <p:cNvSpPr txBox="1"/>
          <p:nvPr/>
        </p:nvSpPr>
        <p:spPr>
          <a:xfrm>
            <a:off x="731520" y="4069080"/>
            <a:ext cx="5120640" cy="548640"/>
          </a:xfrm>
          <a:prstGeom prst="rect">
            <a:avLst/>
          </a:prstGeom>
          <a:noFill/>
        </p:spPr>
        <p:txBody>
          <a:bodyPr wrap="square" anchor="t" lIns="54864" rIns="54864" tIns="27432" bIns="27432">
            <a:spAutoFit/>
          </a:bodyPr>
          <a:lstStyle/>
          <a:p>
            <a:pPr algn="l">
              <a:lnSpc>
                <a:spcPct val="112000"/>
              </a:lnSpc>
            </a:pPr>
            <a:r>
              <a:rPr sz="2400" b="1">
                <a:solidFill>
                  <a:srgbClr val="B4237A"/>
                </a:solidFill>
                <a:latin typeface="Dreaming Outloud Pro"/>
              </a:rPr>
              <a:t>Finished? Try the challenge.</a:t>
            </a:r>
          </a:p>
        </p:txBody>
      </p:sp>
      <p:sp>
        <p:nvSpPr>
          <p:cNvPr id="9" name="Rounded Rectangle 8"/>
          <p:cNvSpPr/>
          <p:nvPr/>
        </p:nvSpPr>
        <p:spPr>
          <a:xfrm>
            <a:off x="6035040" y="1554480"/>
            <a:ext cx="5577840" cy="2514600"/>
          </a:xfrm>
          <a:prstGeom prst="roundRect">
            <a:avLst>
              <a:gd name="adj" fmla="val 12000"/>
            </a:avLst>
          </a:prstGeom>
          <a:solidFill>
            <a:srgbClr val="FFF2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172200" y="1645920"/>
            <a:ext cx="1920240" cy="502920"/>
          </a:xfrm>
          <a:prstGeom prst="roundRect">
            <a:avLst>
              <a:gd name="adj" fmla="val 35000"/>
            </a:avLst>
          </a:prstGeom>
          <a:solidFill>
            <a:srgbClr val="FFFFFF"/>
          </a:solidFill>
          <a:ln w="38100">
            <a:solidFill>
              <a:srgbClr val="B4237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800" b="1">
                <a:solidFill>
                  <a:srgbClr val="17213A"/>
                </a:solidFill>
                <a:latin typeface="Dreaming Outloud Pro"/>
              </a:rPr>
              <a:t>Challenge</a:t>
            </a:r>
          </a:p>
        </p:txBody>
      </p:sp>
      <p:sp>
        <p:nvSpPr>
          <p:cNvPr id="11" name="TextBox 10"/>
          <p:cNvSpPr txBox="1"/>
          <p:nvPr/>
        </p:nvSpPr>
        <p:spPr>
          <a:xfrm>
            <a:off x="6172200" y="2148840"/>
            <a:ext cx="3108960" cy="1874519"/>
          </a:xfrm>
          <a:prstGeom prst="rect">
            <a:avLst/>
          </a:prstGeom>
          <a:noFill/>
        </p:spPr>
        <p:txBody>
          <a:bodyPr wrap="square" anchor="t" lIns="54864" rIns="54864" tIns="27432" bIns="27432">
            <a:spAutoFit/>
          </a:bodyPr>
          <a:lstStyle/>
          <a:p>
            <a:pPr algn="l">
              <a:lnSpc>
                <a:spcPct val="112000"/>
              </a:lnSpc>
            </a:pPr>
            <a:r>
              <a:rPr sz="1800" b="0">
                <a:solidFill>
                  <a:srgbClr val="17213A"/>
                </a:solidFill>
                <a:latin typeface="Arial"/>
              </a:rPr>
              <a:t>Use </a:t>
            </a:r>
            <a:r>
              <a:rPr sz="1800" b="1">
                <a:solidFill>
                  <a:srgbClr val="B4237A"/>
                </a:solidFill>
                <a:latin typeface="Arial"/>
              </a:rPr>
              <a:t>five counters</a:t>
            </a:r>
            <a:r>
              <a:rPr sz="1800" b="0">
                <a:solidFill>
                  <a:srgbClr val="17213A"/>
                </a:solidFill>
                <a:latin typeface="Arial"/>
              </a:rPr>
              <a:t> to make </a:t>
            </a:r>
            <a:r>
              <a:rPr sz="1800" b="1">
                <a:solidFill>
                  <a:srgbClr val="B4237A"/>
                </a:solidFill>
                <a:latin typeface="Arial"/>
              </a:rPr>
              <a:t>four different numbers</a:t>
            </a:r>
            <a:r>
              <a:rPr sz="1800" b="0">
                <a:solidFill>
                  <a:srgbClr val="17213A"/>
                </a:solidFill>
                <a:latin typeface="Arial"/>
              </a:rPr>
              <a:t> in a place value chart. Write your numbers in order, </a:t>
            </a:r>
            <a:r>
              <a:rPr sz="1800" b="1">
                <a:solidFill>
                  <a:srgbClr val="B4237A"/>
                </a:solidFill>
                <a:latin typeface="Arial"/>
              </a:rPr>
              <a:t>smallest</a:t>
            </a:r>
            <a:r>
              <a:rPr sz="1800" b="0">
                <a:solidFill>
                  <a:srgbClr val="17213A"/>
                </a:solidFill>
                <a:latin typeface="Arial"/>
              </a:rPr>
              <a:t> first.</a:t>
            </a:r>
          </a:p>
        </p:txBody>
      </p:sp>
      <p:pic>
        <p:nvPicPr>
          <p:cNvPr id="12" name="Picture 11" descr="A place value chart (Th, H, T, O) with empty, to write in"/>
          <p:cNvPicPr>
            <a:picLocks noChangeAspect="1"/>
          </p:cNvPicPr>
          <p:nvPr/>
        </p:nvPicPr>
        <p:blipFill>
          <a:blip r:embed="rId7"/>
          <a:stretch>
            <a:fillRect/>
          </a:stretch>
        </p:blipFill>
        <p:spPr>
          <a:xfrm>
            <a:off x="9281160" y="2240280"/>
            <a:ext cx="2194560" cy="897331"/>
          </a:xfrm>
          <a:prstGeom prst="rect">
            <a:avLst/>
          </a:prstGeom>
          <a:ln w="12700">
            <a:solidFill>
              <a:srgbClr val="D7DCE6"/>
            </a:solidFill>
          </a:ln>
        </p:spPr>
      </p:pic>
      <p:sp>
        <p:nvSpPr>
          <p:cNvPr id="13" name="Rounded Rectangle 12"/>
          <p:cNvSpPr/>
          <p:nvPr/>
        </p:nvSpPr>
        <p:spPr>
          <a:xfrm>
            <a:off x="6035040" y="4206240"/>
            <a:ext cx="5577840" cy="10515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600" b="1">
                <a:solidFill>
                  <a:srgbClr val="C00000"/>
                </a:solidFill>
                <a:latin typeface="Arial"/>
              </a:rPr>
              <a:t>Any four different numbers whose digits add up to 5, for example 1,004, 1,112, 2,003, 4,001</a:t>
            </a:r>
          </a:p>
        </p:txBody>
      </p:sp>
      <p:pic>
        <p:nvPicPr>
          <p:cNvPr id="14" name="Picture 13" descr="01230816a843640_teacher.png"/>
          <p:cNvPicPr>
            <a:picLocks noChangeAspect="1"/>
          </p:cNvPicPr>
          <p:nvPr/>
        </p:nvPicPr>
        <p:blipFill>
          <a:blip r:embed="rId8"/>
          <a:stretch>
            <a:fillRect/>
          </a:stretch>
        </p:blipFill>
        <p:spPr>
          <a:xfrm>
            <a:off x="640080" y="5369548"/>
            <a:ext cx="965606" cy="985531"/>
          </a:xfrm>
          <a:prstGeom prst="rect">
            <a:avLst/>
          </a:prstGeom>
        </p:spPr>
      </p:pic>
      <p:pic>
        <p:nvPicPr>
          <p:cNvPr id="15" name="Picture 14" descr="b9d4aa0cabc8640_cheer.png"/>
          <p:cNvPicPr>
            <a:picLocks noChangeAspect="1"/>
          </p:cNvPicPr>
          <p:nvPr/>
        </p:nvPicPr>
        <p:blipFill>
          <a:blip r:embed="rId9"/>
          <a:stretch>
            <a:fillRect/>
          </a:stretch>
        </p:blipFill>
        <p:spPr>
          <a:xfrm>
            <a:off x="2377440" y="5179763"/>
            <a:ext cx="965606" cy="1175316"/>
          </a:xfrm>
          <a:prstGeom prst="rect">
            <a:avLst/>
          </a:prstGeom>
        </p:spPr>
      </p:pic>
      <p:pic>
        <p:nvPicPr>
          <p:cNvPr id="16" name="Picture 15" descr="511143482526640_idea.png"/>
          <p:cNvPicPr>
            <a:picLocks noChangeAspect="1"/>
          </p:cNvPicPr>
          <p:nvPr/>
        </p:nvPicPr>
        <p:blipFill>
          <a:blip r:embed="rId10"/>
          <a:stretch>
            <a:fillRect/>
          </a:stretch>
        </p:blipFill>
        <p:spPr>
          <a:xfrm>
            <a:off x="4297680" y="5348783"/>
            <a:ext cx="965606" cy="1006296"/>
          </a:xfrm>
          <a:prstGeom prst="rect">
            <a:avLst/>
          </a:prstGeom>
        </p:spPr>
      </p:pic>
      <p:pic>
        <p:nvPicPr>
          <p:cNvPr id="17" name="Picture 16" descr="0d0600613f90640_writing.png"/>
          <p:cNvPicPr>
            <a:picLocks noChangeAspect="1"/>
          </p:cNvPicPr>
          <p:nvPr/>
        </p:nvPicPr>
        <p:blipFill>
          <a:blip r:embed="rId11"/>
          <a:stretch>
            <a:fillRect/>
          </a:stretch>
        </p:blipFill>
        <p:spPr>
          <a:xfrm>
            <a:off x="6400800" y="5365998"/>
            <a:ext cx="965606" cy="989081"/>
          </a:xfrm>
          <a:prstGeom prst="rect">
            <a:avLst/>
          </a:prstGeom>
        </p:spPr>
      </p:pic>
      <p:pic>
        <p:nvPicPr>
          <p:cNvPr id="18" name="Picture 17" descr="d0c21b00b584640_trophy.png"/>
          <p:cNvPicPr>
            <a:picLocks noChangeAspect="1"/>
          </p:cNvPicPr>
          <p:nvPr/>
        </p:nvPicPr>
        <p:blipFill>
          <a:blip r:embed="rId12"/>
          <a:stretch>
            <a:fillRect/>
          </a:stretch>
        </p:blipFill>
        <p:spPr>
          <a:xfrm>
            <a:off x="8321040" y="5348783"/>
            <a:ext cx="965606" cy="1006296"/>
          </a:xfrm>
          <a:prstGeom prst="rect">
            <a:avLst/>
          </a:prstGeom>
        </p:spPr>
      </p:pic>
      <p:pic>
        <p:nvPicPr>
          <p:cNvPr id="19" name="Picture 18" descr="d1a2481504b9640_stopwatch.png"/>
          <p:cNvPicPr>
            <a:picLocks noChangeAspect="1"/>
          </p:cNvPicPr>
          <p:nvPr/>
        </p:nvPicPr>
        <p:blipFill>
          <a:blip r:embed="rId13"/>
          <a:stretch>
            <a:fillRect/>
          </a:stretch>
        </p:blipFill>
        <p:spPr>
          <a:xfrm>
            <a:off x="10058400" y="5348783"/>
            <a:ext cx="965606" cy="1006296"/>
          </a:xfrm>
          <a:prstGeom prst="rect">
            <a:avLst/>
          </a:prstGeom>
        </p:spPr>
      </p:pic>
    </p:spTree>
  </p:cSld>
  <p:clrMapOvr>
    <a:masterClrMapping/>
  </p:clrMapOvr>
  <p:timing>
    <p:tnLst>
      <p:par>
        <p:cTn id="1" dur="indefinite" restart="never" nodeType="tmRoot">
          <p:childTnLst>
            <p:seq concurrent="1" nextAc="seek">
              <p:cTn id="99" dur="indefinite" nodeType="mainSeq">
                <p:childTnLst>
                  <p:par>
                    <p:cTn id="113" fill="hold">
                      <p:stCondLst>
                        <p:cond delay="indefinite"/>
                        <p:cond evt="onBegin" delay="0">
                          <p:tn val="99"/>
                        </p:cond>
                      </p:stCondLst>
                      <p:childTnLst>
                        <p:par>
                          <p:cTn id="114" fill="hold">
                            <p:stCondLst>
                              <p:cond delay="0"/>
                            </p:stCondLst>
                            <p:childTnLst>
                              <p:par>
                                <p:cTn id="101" presetID="0" presetClass="path" presetSubtype="0" repeatCount="indefinite" autoRev="1" fill="hold" nodeType="afterEffect">
                                  <p:stCondLst>
                                    <p:cond delay="0"/>
                                  </p:stCondLst>
                                  <p:childTnLst>
                                    <p:animMotion origin="layout" path="M 0 0 C 0.030 -0.070 0.090 -0.070 0.120 0 E" pathEditMode="relative" ptsTypes="AAAA">
                                      <p:cBhvr>
                                        <p:cTn id="102" dur="900" fill="hold"/>
                                        <p:tgtEl>
                                          <p:spTgt spid="14"/>
                                        </p:tgtEl>
                                        <p:attrNameLst>
                                          <p:attrName>ppt_x</p:attrName>
                                          <p:attrName>ppt_y</p:attrName>
                                        </p:attrNameLst>
                                      </p:cBhvr>
                                    </p:animMotion>
                                  </p:childTnLst>
                                </p:cTn>
                              </p:par>
                              <p:par>
                                <p:cTn id="103" presetID="0" presetClass="path" presetSubtype="0" repeatCount="indefinite" autoRev="1" fill="hold" nodeType="withEffect">
                                  <p:stCondLst>
                                    <p:cond delay="180"/>
                                  </p:stCondLst>
                                  <p:childTnLst>
                                    <p:animMotion origin="layout" path="M 0 0 C 0.035 -0.070 0.105 -0.070 0.140 0 E" pathEditMode="relative" ptsTypes="AAAA">
                                      <p:cBhvr>
                                        <p:cTn id="104" dur="1100" fill="hold"/>
                                        <p:tgtEl>
                                          <p:spTgt spid="15"/>
                                        </p:tgtEl>
                                        <p:attrNameLst>
                                          <p:attrName>ppt_x</p:attrName>
                                          <p:attrName>ppt_y</p:attrName>
                                        </p:attrNameLst>
                                      </p:cBhvr>
                                    </p:animMotion>
                                  </p:childTnLst>
                                </p:cTn>
                              </p:par>
                              <p:par>
                                <p:cTn id="105" presetID="0" presetClass="path" presetSubtype="0" repeatCount="indefinite" autoRev="1" fill="hold" nodeType="withEffect">
                                  <p:stCondLst>
                                    <p:cond delay="360"/>
                                  </p:stCondLst>
                                  <p:childTnLst>
                                    <p:animMotion origin="layout" path="M 0 0 C 0.030 -0.080 0.090 -0.080 0.120 0 E" pathEditMode="relative" ptsTypes="AAAA">
                                      <p:cBhvr>
                                        <p:cTn id="106" dur="1000" fill="hold"/>
                                        <p:tgtEl>
                                          <p:spTgt spid="16"/>
                                        </p:tgtEl>
                                        <p:attrNameLst>
                                          <p:attrName>ppt_x</p:attrName>
                                          <p:attrName>ppt_y</p:attrName>
                                        </p:attrNameLst>
                                      </p:cBhvr>
                                    </p:animMotion>
                                  </p:childTnLst>
                                </p:cTn>
                              </p:par>
                              <p:par>
                                <p:cTn id="107" presetID="0" presetClass="path" presetSubtype="0" repeatCount="indefinite" autoRev="1" fill="hold" nodeType="withEffect">
                                  <p:stCondLst>
                                    <p:cond delay="540"/>
                                  </p:stCondLst>
                                  <p:childTnLst>
                                    <p:animMotion origin="layout" path="M 0 0 C 0.035 -0.070 0.105 -0.070 0.140 0 E" pathEditMode="relative" ptsTypes="AAAA">
                                      <p:cBhvr>
                                        <p:cTn id="108" dur="1200" fill="hold"/>
                                        <p:tgtEl>
                                          <p:spTgt spid="17"/>
                                        </p:tgtEl>
                                        <p:attrNameLst>
                                          <p:attrName>ppt_x</p:attrName>
                                          <p:attrName>ppt_y</p:attrName>
                                        </p:attrNameLst>
                                      </p:cBhvr>
                                    </p:animMotion>
                                  </p:childTnLst>
                                </p:cTn>
                              </p:par>
                              <p:par>
                                <p:cTn id="109" presetID="0" presetClass="path" presetSubtype="0" repeatCount="indefinite" autoRev="1" fill="hold" nodeType="withEffect">
                                  <p:stCondLst>
                                    <p:cond delay="720"/>
                                  </p:stCondLst>
                                  <p:childTnLst>
                                    <p:animMotion origin="layout" path="M 0 0 C 0.025 -0.080 0.075 -0.080 0.100 0 E" pathEditMode="relative" ptsTypes="AAAA">
                                      <p:cBhvr>
                                        <p:cTn id="110" dur="950" fill="hold"/>
                                        <p:tgtEl>
                                          <p:spTgt spid="18"/>
                                        </p:tgtEl>
                                        <p:attrNameLst>
                                          <p:attrName>ppt_x</p:attrName>
                                          <p:attrName>ppt_y</p:attrName>
                                        </p:attrNameLst>
                                      </p:cBhvr>
                                    </p:animMotion>
                                  </p:childTnLst>
                                </p:cTn>
                              </p:par>
                              <p:par>
                                <p:cTn id="111" presetID="0" presetClass="path" presetSubtype="0" repeatCount="indefinite" autoRev="1" fill="hold" nodeType="withEffect">
                                  <p:stCondLst>
                                    <p:cond delay="900"/>
                                  </p:stCondLst>
                                  <p:childTnLst>
                                    <p:animMotion origin="layout" path="M 0 0 C 0.020 -0.070 0.060 -0.070 0.080 0 E" pathEditMode="relative" ptsTypes="AAAA">
                                      <p:cBhvr>
                                        <p:cTn id="112" dur="1050" fill="hold"/>
                                        <p:tgtEl>
                                          <p:spTgt spid="19"/>
                                        </p:tgtEl>
                                        <p:attrNameLst>
                                          <p:attrName>ppt_x</p:attrName>
                                          <p:attrName>ppt_y</p:attrName>
                                        </p:attrNameLst>
                                      </p:cBhvr>
                                    </p:animMotion>
                                  </p:childTnLst>
                                </p:cTn>
                              </p:par>
                            </p:childTnLst>
                          </p:cTn>
                        </p:par>
                      </p:childTnLst>
                    </p:cTn>
                  </p:par>
                  <p:par>
                    <p:cTn id="118" fill="hold">
                      <p:stCondLst>
                        <p:cond delay="indefinite"/>
                      </p:stCondLst>
                      <p:childTnLst>
                        <p:par>
                          <p:cTn id="119" fill="hold">
                            <p:stCondLst>
                              <p:cond delay="0"/>
                            </p:stCondLst>
                            <p:childTnLst>
                              <p:par>
                                <p:cTn id="115" presetID="10" presetClass="entr" presetSubtype="0" fill="hold" nodeType="clickEffect">
                                  <p:stCondLst>
                                    <p:cond delay="0"/>
                                  </p:stCondLst>
                                  <p:childTnLst>
                                    <p:set>
                                      <p:cBhvr>
                                        <p:cTn id="116" dur="1" fill="hold">
                                          <p:stCondLst>
                                            <p:cond delay="0"/>
                                          </p:stCondLst>
                                        </p:cTn>
                                        <p:tgtEl>
                                          <p:spTgt spid="13"/>
                                        </p:tgtEl>
                                        <p:attrNameLst>
                                          <p:attrName>style.visibility</p:attrName>
                                        </p:attrNameLst>
                                      </p:cBhvr>
                                      <p:to>
                                        <p:strVal val="visible"/>
                                      </p:to>
                                    </p:set>
                                    <p:animEffect transition="in" filter="fade">
                                      <p:cBhvr>
                                        <p:cTn id="1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6"/>
                </p:tgtEl>
              </p:cMediaNode>
            </p:vide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