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Bobas are sitting at their desks, floating up and down, ready to learn. Click a timer in slideshow mode to start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Starter: four quick questions to bring back last lesson (Efficient subtraction). Click the timer, let pupils answer on their whiteboards, then click to show each answer in turn.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aloud. Then ask: where might we need this outside school? The success criteria can be turned into a quick check at the end of the lesson.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about today's numbers.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the picture first: ask pupils what they notice. Then click to bring in each statement, and the words under the picture, one at a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the picture first: ask pupils what they notice. Then click to bring in each statement, and the words under the picture, one at a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8. I DO: model it out loud, thinking through each step. YOU DO: click the timer (1:00,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5,000 | 4,973.  You do: 3,300 | 3,268.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8. I DO: model it out loud, thinking through each step. YOU DO: click the timer (1:00,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a) 2,200 | b) 1,100.  You do: a) 9,800 | b) 2,800.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8. I DO: model it out loud, thinking through each step. YOU DO: click the timer (1:30,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B.  You do: 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8. I DO: model it out loud, thinking through each step. YOU DO: click the timer (1:30,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1,056 | No | 3,369 | Yes.  You do: 1,580 | No | 1,244 | Yes.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8. I DO: model it out loud, thinking through each step. YOU DO: click the timer (2:00,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3,000 | No | 2,545.  You do: 3,000 | No | 2,546.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8. I DO: model it out loud, thinking through each step. YOU DO: click the timer (2:30,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a) £18 | Yes.  You do: a) £16 | Yes.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8. I DO: model it out loud, thinking through each step. YOU DO: click the timer (3:00,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a) 9,000 | b) 9,100 | c) 9,049 | d) Dexter.  You do: a) 8,000 | b) 8,500 | c) 8,538 | d) Whitney.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8. I DO: model it out loud, thinking through each step. YOU DO: click the timer (4:00,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for example 2,775 + 6,000 and 2,258 + 6,900.  You do: for example 2,982 + 6,000 and 6,596 + 1,700.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now work on their own on the Step 9 worksheet from the website (scaffolded or not scaffolded). Click the 20 minute timer to start it. Pupils who finish try the challenge: click to show its answer. The Bobas bounce on their own while the slide is showing. Challenge answers: 5,600 + 2,880 = 8,480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6.png"/><Relationship Id="rId9" Type="http://schemas.openxmlformats.org/officeDocument/2006/relationships/image" Target="../media/image7.png"/><Relationship Id="rId10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2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3.xml"/><Relationship Id="rId4" Type="http://schemas.openxmlformats.org/officeDocument/2006/relationships/image" Target="../media/image5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5.xml"/><Relationship Id="rId4" Type="http://schemas.openxmlformats.org/officeDocument/2006/relationships/image" Target="../media/image8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3.mp4"/><Relationship Id="rId7" Type="http://schemas.openxmlformats.org/officeDocument/2006/relationships/video" Target="../media/media3.mp4"/><Relationship Id="rId8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3.mp4"/><Relationship Id="rId7" Type="http://schemas.openxmlformats.org/officeDocument/2006/relationships/video" Target="../media/media3.mp4"/><Relationship Id="rId8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4.mp4"/><Relationship Id="rId7" Type="http://schemas.openxmlformats.org/officeDocument/2006/relationships/video" Target="../media/media4.mp4"/><Relationship Id="rId8" Type="http://schemas.openxmlformats.org/officeDocument/2006/relationships/image" Target="../media/image14.png"/><Relationship Id="rId9" Type="http://schemas.openxmlformats.org/officeDocument/2006/relationships/image" Target="../media/image6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5.mp4"/><Relationship Id="rId7" Type="http://schemas.openxmlformats.org/officeDocument/2006/relationships/video" Target="../media/media5.mp4"/><Relationship Id="rId8" Type="http://schemas.openxmlformats.org/officeDocument/2006/relationships/image" Target="../media/image15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6.mp4"/><Relationship Id="rId7" Type="http://schemas.openxmlformats.org/officeDocument/2006/relationships/video" Target="../media/media6.mp4"/><Relationship Id="rId8" Type="http://schemas.openxmlformats.org/officeDocument/2006/relationships/image" Target="../media/image16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10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5.xml"/><Relationship Id="rId4" Type="http://schemas.microsoft.com/office/2007/relationships/media" Target="../media/media7.mp4"/><Relationship Id="rId5" Type="http://schemas.openxmlformats.org/officeDocument/2006/relationships/video" Target="../media/media7.mp4"/><Relationship Id="rId6" Type="http://schemas.openxmlformats.org/officeDocument/2006/relationships/image" Target="../media/image17.png"/><Relationship Id="rId7" Type="http://schemas.openxmlformats.org/officeDocument/2006/relationships/image" Target="../media/image5.png"/><Relationship Id="rId8" Type="http://schemas.openxmlformats.org/officeDocument/2006/relationships/image" Target="../media/image11.png"/><Relationship Id="rId9" Type="http://schemas.openxmlformats.org/officeDocument/2006/relationships/image" Target="../media/image18.png"/><Relationship Id="rId10" Type="http://schemas.openxmlformats.org/officeDocument/2006/relationships/image" Target="../media/image19.png"/><Relationship Id="rId11" Type="http://schemas.openxmlformats.org/officeDocument/2006/relationships/image" Target="../media/image20.png"/><Relationship Id="rId12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13ed0379819b1600_fram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789920" cy="54864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400" b="1">
                <a:solidFill>
                  <a:srgbClr val="0F766E"/>
                </a:solidFill>
                <a:latin typeface="Dreaming Outloud Pro"/>
              </a:rPr>
              <a:t>Year 4 · Autumn · Addition and subtraction · Step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17320"/>
            <a:ext cx="10515600" cy="13716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6000" b="1">
                <a:solidFill>
                  <a:srgbClr val="17213A"/>
                </a:solidFill>
                <a:latin typeface="Dreaming Outloud Pro"/>
              </a:rPr>
              <a:t>Estimate answers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788920"/>
            <a:ext cx="8229600" cy="82296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7a25558b4b75700_des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1d31c2d636db640_tir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4127501a949700_desk_fro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7a25558b4b75700_des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01230816a843640_teache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81247" y="4358670"/>
            <a:ext cx="864108" cy="881938"/>
          </a:xfrm>
          <a:prstGeom prst="rect">
            <a:avLst/>
          </a:prstGeom>
        </p:spPr>
      </p:pic>
      <p:pic>
        <p:nvPicPr>
          <p:cNvPr id="11" name="Picture 10" descr="d4127501a949700_desk_fro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7a25558b4b75700_des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7a7b90e5f56e640_puzzl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84367" y="4310664"/>
            <a:ext cx="846277" cy="929944"/>
          </a:xfrm>
          <a:prstGeom prst="rect">
            <a:avLst/>
          </a:prstGeom>
        </p:spPr>
      </p:pic>
      <p:pic>
        <p:nvPicPr>
          <p:cNvPr id="14" name="Picture 13" descr="d4127501a949700_desk_fro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7a25558b4b75700_des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d1a2481504b9640_stopwatch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4127501a949700_desk_fro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7a25558b4b75700_des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9d7b100d22bb640_detectiv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4127501a949700_desk_fro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ptsTypes="AA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repeatCount="indefinite" autoRev="1" fill="hold" nodeType="withEffect">
                                  <p:stCondLst>
                                    <p:cond delay="180"/>
                                  </p:stCondLst>
                                  <p:childTnLst>
                                    <p:animMotion origin="layout" path="M 0 0 L 0 -0.014 E" pathEditMode="relative" ptsTypes="AA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repeatCount="indefinite" autoRev="1" fill="hold" nodeType="withEffect">
                                  <p:stCondLst>
                                    <p:cond delay="360"/>
                                  </p:stCondLst>
                                  <p:childTnLst>
                                    <p:animMotion origin="layout" path="M 0 0 L 0 -0.014 E" pathEditMode="relative" ptsTypes="AA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repeatCount="indefinite" autoRev="1" fill="hold" nodeType="withEffect">
                                  <p:stCondLst>
                                    <p:cond delay="540"/>
                                  </p:stCondLst>
                                  <p:childTnLst>
                                    <p:animMotion origin="layout" path="M 0 0 L 0 -0.014 E" pathEditMode="relative" ptsTypes="AA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repeatCount="indefinite" autoRev="1" fill="hold" nodeType="withEffect">
                                  <p:stCondLst>
                                    <p:cond delay="720"/>
                                  </p:stCondLst>
                                  <p:childTnLst>
                                    <p:animMotion origin="layout" path="M 0 0 L 0 -0.014 E" pathEditMode="relative" ptsTypes="AA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Addition and subtraction · Step 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31520"/>
            <a:ext cx="7772400" cy="73152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3800" b="1">
                <a:solidFill>
                  <a:srgbClr val="0F766E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1389888"/>
            <a:ext cx="8686800" cy="36576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000" b="0">
                <a:solidFill>
                  <a:srgbClr val="6B7280"/>
                </a:solidFill>
                <a:latin typeface="Dreaming Outloud Pro"/>
              </a:rPr>
              <a:t>Last lesson: Efficient subtraction</a:t>
            </a:r>
          </a:p>
        </p:txBody>
      </p:sp>
      <p:pic>
        <p:nvPicPr>
          <p:cNvPr id="7" name="timer_240.mp4" descr="Countdown timer, 4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02920" y="1828800"/>
            <a:ext cx="544068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1901952"/>
            <a:ext cx="5166360" cy="1371599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600" b="0">
                <a:solidFill>
                  <a:srgbClr val="17213A"/>
                </a:solidFill>
                <a:latin typeface="Arial"/>
              </a:rPr>
              <a:t>1.  Rosie works out 300 − 248 by taking </a:t>
            </a:r>
            <a:r>
              <a:rPr sz="1600" b="1">
                <a:solidFill>
                  <a:srgbClr val="B4237A"/>
                </a:solidFill>
                <a:latin typeface="Arial"/>
              </a:rPr>
              <a:t>1 from both numbers</a:t>
            </a:r>
            <a:r>
              <a:rPr sz="1600" b="0">
                <a:solidFill>
                  <a:srgbClr val="17213A"/>
                </a:solidFill>
                <a:latin typeface="Arial"/>
              </a:rPr>
              <a:t>. Work out both calculations.</a:t>
            </a:r>
          </a:p>
          <a:p>
            <a:pPr algn="l">
              <a:lnSpc>
                <a:spcPct val="112000"/>
              </a:lnSpc>
            </a:pPr>
            <a:r>
              <a:rPr sz="1600" b="0">
                <a:solidFill>
                  <a:srgbClr val="17213A"/>
                </a:solidFill>
                <a:latin typeface="Arial"/>
              </a:rPr>
              <a:t>a) 299 − 247 = ________</a:t>
            </a:r>
          </a:p>
          <a:p>
            <a:pPr algn="l">
              <a:lnSpc>
                <a:spcPct val="112000"/>
              </a:lnSpc>
            </a:pPr>
            <a:r>
              <a:rPr sz="1600" b="0">
                <a:solidFill>
                  <a:srgbClr val="17213A"/>
                </a:solidFill>
                <a:latin typeface="Arial"/>
              </a:rPr>
              <a:t>b) 300 − 248 = ________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337560"/>
            <a:ext cx="5166360" cy="475488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317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1">
                <a:solidFill>
                  <a:srgbClr val="C00000"/>
                </a:solidFill>
                <a:latin typeface="Arial"/>
              </a:rPr>
              <a:t>a) 52   b) 52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72200" y="1828800"/>
            <a:ext cx="544068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09360" y="1901952"/>
            <a:ext cx="5166360" cy="1371599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600" b="0">
                <a:solidFill>
                  <a:srgbClr val="17213A"/>
                </a:solidFill>
                <a:latin typeface="Arial"/>
              </a:rPr>
              <a:t>2.  Write the </a:t>
            </a:r>
            <a:r>
              <a:rPr sz="1600" b="1">
                <a:solidFill>
                  <a:srgbClr val="B4237A"/>
                </a:solidFill>
                <a:latin typeface="Arial"/>
              </a:rPr>
              <a:t>missing number</a:t>
            </a:r>
            <a:r>
              <a:rPr sz="1600" b="0">
                <a:solidFill>
                  <a:srgbClr val="17213A"/>
                </a:solidFill>
                <a:latin typeface="Arial"/>
              </a:rPr>
              <a:t> in each subtraction.</a:t>
            </a:r>
          </a:p>
          <a:p>
            <a:pPr algn="l">
              <a:lnSpc>
                <a:spcPct val="112000"/>
              </a:lnSpc>
            </a:pPr>
            <a:r>
              <a:rPr sz="1600" b="0">
                <a:solidFill>
                  <a:srgbClr val="17213A"/>
                </a:solidFill>
                <a:latin typeface="Arial"/>
              </a:rPr>
              <a:t>a) 904 − ________ = 4</a:t>
            </a:r>
          </a:p>
          <a:p>
            <a:pPr algn="l">
              <a:lnSpc>
                <a:spcPct val="112000"/>
              </a:lnSpc>
            </a:pPr>
            <a:r>
              <a:rPr sz="1600" b="0">
                <a:solidFill>
                  <a:srgbClr val="17213A"/>
                </a:solidFill>
                <a:latin typeface="Arial"/>
              </a:rPr>
              <a:t>b) 8,004 − ________ = 11</a:t>
            </a:r>
          </a:p>
          <a:p>
            <a:pPr algn="l">
              <a:lnSpc>
                <a:spcPct val="112000"/>
              </a:lnSpc>
            </a:pPr>
            <a:r>
              <a:rPr sz="1600" b="0">
                <a:solidFill>
                  <a:srgbClr val="17213A"/>
                </a:solidFill>
                <a:latin typeface="Arial"/>
              </a:rPr>
              <a:t>c) 9,804 − ________ = 49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09360" y="3337560"/>
            <a:ext cx="5166360" cy="475488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317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1">
                <a:solidFill>
                  <a:srgbClr val="C00000"/>
                </a:solidFill>
                <a:latin typeface="Arial"/>
              </a:rPr>
              <a:t>a) 900   b) 7,993   c) 9,755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Addition and subtraction · Step 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868680"/>
            <a:ext cx="10972800" cy="4572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1">
                <a:solidFill>
                  <a:srgbClr val="0F766E"/>
                </a:solidFill>
                <a:latin typeface="Dreaming Outloud Pro"/>
              </a:rPr>
              <a:t>Today we are learning…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371600"/>
            <a:ext cx="10881360" cy="12344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508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371600"/>
            <a:ext cx="10515600" cy="12344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800" b="1">
                <a:solidFill>
                  <a:srgbClr val="17213A"/>
                </a:solidFill>
                <a:latin typeface="Dreaming Outloud Pro"/>
              </a:rPr>
              <a:t>To estimate answers by rounding.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834640"/>
            <a:ext cx="8229600" cy="4572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1">
                <a:solidFill>
                  <a:srgbClr val="0F766E"/>
                </a:solidFill>
                <a:latin typeface="Dreaming Outloud Pro"/>
              </a:rPr>
              <a:t>I can…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337560"/>
            <a:ext cx="8595360" cy="283464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0">
                <a:solidFill>
                  <a:srgbClr val="17213A"/>
                </a:solidFill>
                <a:latin typeface="Dreaming Outloud Pro"/>
              </a:rPr>
              <a:t>☐  I can round numbers to estimate an answer.</a:t>
            </a:r>
          </a:p>
          <a:p>
            <a:pPr algn="l">
              <a:lnSpc>
                <a:spcPct val="130000"/>
              </a:lnSpc>
            </a:pPr>
            <a:r>
              <a:rPr sz="2200" b="0">
                <a:solidFill>
                  <a:srgbClr val="17213A"/>
                </a:solidFill>
                <a:latin typeface="Dreaming Outloud Pro"/>
              </a:rPr>
              <a:t>☐  I can say whether an answer is sensible.</a:t>
            </a:r>
          </a:p>
          <a:p>
            <a:pPr algn="l">
              <a:lnSpc>
                <a:spcPct val="130000"/>
              </a:lnSpc>
            </a:pPr>
            <a:r>
              <a:rPr sz="2200" b="0">
                <a:solidFill>
                  <a:srgbClr val="17213A"/>
                </a:solidFill>
                <a:latin typeface="Dreaming Outloud Pro"/>
              </a:rPr>
              <a:t>☐  I can estimate to the nearest 10, 100 and 1,000.</a:t>
            </a:r>
          </a:p>
          <a:p>
            <a:pPr algn="l">
              <a:lnSpc>
                <a:spcPct val="130000"/>
              </a:lnSpc>
            </a:pPr>
            <a:r>
              <a:rPr sz="2200" b="0">
                <a:solidFill>
                  <a:srgbClr val="17213A"/>
                </a:solidFill>
                <a:latin typeface="Dreaming Outloud Pro"/>
              </a:rPr>
              <a:t>☐  I can spot a mistake.</a:t>
            </a:r>
          </a:p>
        </p:txBody>
      </p:sp>
      <p:pic>
        <p:nvPicPr>
          <p:cNvPr id="10" name="Picture 9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8320" y="4025641"/>
            <a:ext cx="2282342" cy="232943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Addition and subtraction · Step 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868680"/>
            <a:ext cx="10972800" cy="64008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3200" b="1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78308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estimate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29000" y="178308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round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78308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inverse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310896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check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29000" y="310896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approximately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72200" y="310896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sensible</a:t>
            </a:r>
          </a:p>
        </p:txBody>
      </p:sp>
      <p:pic>
        <p:nvPicPr>
          <p:cNvPr id="12" name="Picture 11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0" y="3711140"/>
            <a:ext cx="2545689" cy="259821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Addition and subtraction · Step 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822960"/>
            <a:ext cx="10881360" cy="9144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3000" b="1">
                <a:solidFill>
                  <a:srgbClr val="0F766E"/>
                </a:solidFill>
                <a:latin typeface="Dreaming Outloud Pro"/>
              </a:rPr>
              <a:t>The 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874519"/>
            <a:ext cx="7315200" cy="534543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Round each number first, then add or subtract.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409062"/>
            <a:ext cx="7315200" cy="867918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An estimate tells you roughly how big the answer should be.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276981"/>
            <a:ext cx="7315200" cy="867918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Use addition to check a subtraction and subtraction to check an addition.</a:t>
            </a:r>
          </a:p>
        </p:txBody>
      </p:sp>
      <p:pic>
        <p:nvPicPr>
          <p:cNvPr id="9" name="Picture 8" descr="9d7b100d22bb640_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8240" y="2924835"/>
            <a:ext cx="2633472" cy="27444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Addition and subtraction · Step 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822960"/>
            <a:ext cx="10881360" cy="9144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3000" b="1">
                <a:solidFill>
                  <a:srgbClr val="0F766E"/>
                </a:solidFill>
                <a:latin typeface="Dreaming Outloud Pro"/>
              </a:rPr>
              <a:t>Look out for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874519"/>
            <a:ext cx="7315200" cy="534543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Round to the place the question asks for.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409062"/>
            <a:ext cx="7315200" cy="534543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Compare your answer with the estimate.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943605"/>
            <a:ext cx="7315200" cy="534543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Say why your answer is sensible.</a:t>
            </a:r>
          </a:p>
        </p:txBody>
      </p:sp>
      <p:pic>
        <p:nvPicPr>
          <p:cNvPr id="9" name="Picture 8" descr="7a7b90e5f56e640_puzzl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8240" y="2775448"/>
            <a:ext cx="2633472" cy="28938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Addition and subtraction · Step 9 · question 1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1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152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Rosie rounds each number to the nearest 100 to </a:t>
            </a:r>
            <a:r>
              <a:rPr sz="2200" b="1">
                <a:solidFill>
                  <a:srgbClr val="B4237A"/>
                </a:solidFill>
                <a:latin typeface="Arial"/>
              </a:rPr>
              <a:t>estimate</a:t>
            </a:r>
            <a:r>
              <a:rPr sz="2200" b="0">
                <a:solidFill>
                  <a:srgbClr val="17213A"/>
                </a:solidFill>
                <a:latin typeface="Arial"/>
              </a:rPr>
              <a:t> the answer. Then she works out the </a:t>
            </a:r>
            <a:r>
              <a:rPr sz="2200" b="1">
                <a:solidFill>
                  <a:srgbClr val="B4237A"/>
                </a:solidFill>
                <a:latin typeface="Arial"/>
              </a:rPr>
              <a:t>actual</a:t>
            </a:r>
            <a:r>
              <a:rPr sz="2200" b="0">
                <a:solidFill>
                  <a:srgbClr val="17213A"/>
                </a:solidFill>
                <a:latin typeface="Arial"/>
              </a:rPr>
              <a:t> answer.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3263392"/>
            <a:ext cx="5257800" cy="79959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4,798 + 175. Round each number to the nearest 100.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4062984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Estimate: ________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4499356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Actual answer: ________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09360" y="1737360"/>
            <a:ext cx="5257800" cy="152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Rosie rounds each number to the nearest 100 to </a:t>
            </a:r>
            <a:r>
              <a:rPr sz="2200" b="1">
                <a:solidFill>
                  <a:srgbClr val="B4237A"/>
                </a:solidFill>
                <a:latin typeface="Arial"/>
              </a:rPr>
              <a:t>estimate</a:t>
            </a:r>
            <a:r>
              <a:rPr sz="2200" b="0">
                <a:solidFill>
                  <a:srgbClr val="17213A"/>
                </a:solidFill>
                <a:latin typeface="Arial"/>
              </a:rPr>
              <a:t> the answer. Then she works out the </a:t>
            </a:r>
            <a:r>
              <a:rPr sz="2200" b="1">
                <a:solidFill>
                  <a:srgbClr val="B4237A"/>
                </a:solidFill>
                <a:latin typeface="Arial"/>
              </a:rPr>
              <a:t>actual</a:t>
            </a:r>
            <a:r>
              <a:rPr sz="2200" b="0">
                <a:solidFill>
                  <a:srgbClr val="17213A"/>
                </a:solidFill>
                <a:latin typeface="Arial"/>
              </a:rPr>
              <a:t> answer.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09360" y="3263392"/>
            <a:ext cx="5257800" cy="79959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2,981 + 287. Round each number to the nearest 100.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09360" y="4062984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Estimate: ________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09360" y="4499356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Actual answer: ________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981448"/>
            <a:ext cx="5257800" cy="8229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1800" b="1">
                <a:solidFill>
                  <a:srgbClr val="C00000"/>
                </a:solidFill>
                <a:latin typeface="Arial"/>
              </a:rPr>
              <a:t>5,000</a:t>
            </a:r>
          </a:p>
          <a:p>
            <a:pPr algn="l"/>
            <a:r>
              <a:rPr sz="1800" b="1">
                <a:solidFill>
                  <a:srgbClr val="C00000"/>
                </a:solidFill>
                <a:latin typeface="Arial"/>
              </a:rPr>
              <a:t>4,973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981448"/>
            <a:ext cx="5257800" cy="8229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1800" b="1">
                <a:solidFill>
                  <a:srgbClr val="C00000"/>
                </a:solidFill>
                <a:latin typeface="Arial"/>
              </a:rPr>
              <a:t>3,300</a:t>
            </a:r>
          </a:p>
          <a:p>
            <a:pPr algn="l"/>
            <a:r>
              <a:rPr sz="1800" b="1">
                <a:solidFill>
                  <a:srgbClr val="C00000"/>
                </a:solidFill>
                <a:latin typeface="Arial"/>
              </a:rPr>
              <a:t>3,268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Addition and subtraction · Step 9 · question 2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2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79959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Round each number to the nearest </a:t>
            </a:r>
            <a:r>
              <a:rPr sz="2200" b="1">
                <a:solidFill>
                  <a:srgbClr val="B4237A"/>
                </a:solidFill>
                <a:latin typeface="Arial"/>
              </a:rPr>
              <a:t>100</a:t>
            </a:r>
            <a:r>
              <a:rPr sz="2200" b="0">
                <a:solidFill>
                  <a:srgbClr val="17213A"/>
                </a:solidFill>
                <a:latin typeface="Arial"/>
              </a:rPr>
              <a:t> to estimate the answers.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536952"/>
            <a:ext cx="5257800" cy="79959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a) 1,241 + 955 (nearest 100) ≈ ________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3336543"/>
            <a:ext cx="5257800" cy="79959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b) 1,897 − 831 (nearest 100) ≈ ________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09360" y="1737360"/>
            <a:ext cx="5257800" cy="79959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Round each number to the nearest </a:t>
            </a:r>
            <a:r>
              <a:rPr sz="2200" b="1">
                <a:solidFill>
                  <a:srgbClr val="B4237A"/>
                </a:solidFill>
                <a:latin typeface="Arial"/>
              </a:rPr>
              <a:t>100</a:t>
            </a:r>
            <a:r>
              <a:rPr sz="2200" b="0">
                <a:solidFill>
                  <a:srgbClr val="17213A"/>
                </a:solidFill>
                <a:latin typeface="Arial"/>
              </a:rPr>
              <a:t> to estimate the answers.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09360" y="2536952"/>
            <a:ext cx="5257800" cy="79959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a) 9,558 + 160 (nearest 100) ≈ ________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09360" y="3336543"/>
            <a:ext cx="5257800" cy="79959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b) 3,106 − 282 (nearest 100) ≈ ________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181856"/>
            <a:ext cx="5257800" cy="10871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a) 2,200</a:t>
            </a:r>
          </a:p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b) 1,100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4181856"/>
            <a:ext cx="5257800" cy="10871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a) 9,800</a:t>
            </a:r>
          </a:p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b) 2,800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Addition and subtraction · Step 9 · question 3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90.mp4" descr="Countdown timer, 1:3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3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101422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0">
                <a:solidFill>
                  <a:srgbClr val="17213A"/>
                </a:solidFill>
                <a:latin typeface="Arial"/>
              </a:rPr>
              <a:t>Round each number to the nearest </a:t>
            </a:r>
            <a:r>
              <a:rPr sz="1900" b="1">
                <a:solidFill>
                  <a:srgbClr val="B4237A"/>
                </a:solidFill>
                <a:latin typeface="Arial"/>
              </a:rPr>
              <a:t>1,000</a:t>
            </a:r>
            <a:r>
              <a:rPr sz="1900" b="0">
                <a:solidFill>
                  <a:srgbClr val="17213A"/>
                </a:solidFill>
                <a:latin typeface="Arial"/>
              </a:rPr>
              <a:t> to estimate </a:t>
            </a:r>
            <a:r>
              <a:rPr sz="1900" b="1">
                <a:solidFill>
                  <a:srgbClr val="B4237A"/>
                </a:solidFill>
                <a:latin typeface="Arial"/>
              </a:rPr>
              <a:t>7,542 + 7,741</a:t>
            </a:r>
            <a:r>
              <a:rPr sz="1900" b="0">
                <a:solidFill>
                  <a:srgbClr val="17213A"/>
                </a:solidFill>
                <a:latin typeface="Arial"/>
              </a:rPr>
              <a:t>. Which calculation shows the correct estimate?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751582"/>
            <a:ext cx="5257800" cy="38684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0">
                <a:solidFill>
                  <a:srgbClr val="17213A"/>
                </a:solidFill>
                <a:latin typeface="Arial"/>
              </a:rPr>
              <a:t>A) 8,000 + 7,000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3138424"/>
            <a:ext cx="5257800" cy="38684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0">
                <a:solidFill>
                  <a:srgbClr val="17213A"/>
                </a:solidFill>
                <a:latin typeface="Arial"/>
              </a:rPr>
              <a:t>B) 8,000 + 8,000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3525266"/>
            <a:ext cx="5257800" cy="38684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0">
                <a:solidFill>
                  <a:srgbClr val="17213A"/>
                </a:solidFill>
                <a:latin typeface="Arial"/>
              </a:rPr>
              <a:t>C) 10,000 + 10,000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3912108"/>
            <a:ext cx="5257800" cy="7005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0">
                <a:solidFill>
                  <a:srgbClr val="17213A"/>
                </a:solidFill>
                <a:latin typeface="Arial"/>
              </a:rPr>
              <a:t>The correct estimate is calculation ____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09360" y="1737360"/>
            <a:ext cx="5257800" cy="101422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0">
                <a:solidFill>
                  <a:srgbClr val="17213A"/>
                </a:solidFill>
                <a:latin typeface="Arial"/>
              </a:rPr>
              <a:t>Round each number to the nearest </a:t>
            </a:r>
            <a:r>
              <a:rPr sz="1900" b="1">
                <a:solidFill>
                  <a:srgbClr val="B4237A"/>
                </a:solidFill>
                <a:latin typeface="Arial"/>
              </a:rPr>
              <a:t>100</a:t>
            </a:r>
            <a:r>
              <a:rPr sz="1900" b="0">
                <a:solidFill>
                  <a:srgbClr val="17213A"/>
                </a:solidFill>
                <a:latin typeface="Arial"/>
              </a:rPr>
              <a:t> to estimate </a:t>
            </a:r>
            <a:r>
              <a:rPr sz="1900" b="1">
                <a:solidFill>
                  <a:srgbClr val="B4237A"/>
                </a:solidFill>
                <a:latin typeface="Arial"/>
              </a:rPr>
              <a:t>8,166 + 9,337</a:t>
            </a:r>
            <a:r>
              <a:rPr sz="1900" b="0">
                <a:solidFill>
                  <a:srgbClr val="17213A"/>
                </a:solidFill>
                <a:latin typeface="Arial"/>
              </a:rPr>
              <a:t>. Which calculation shows the correct estimate?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09360" y="2751582"/>
            <a:ext cx="5257800" cy="38684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0">
                <a:solidFill>
                  <a:srgbClr val="17213A"/>
                </a:solidFill>
                <a:latin typeface="Arial"/>
              </a:rPr>
              <a:t>A) 8,000 + 9,000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09360" y="3138424"/>
            <a:ext cx="5257800" cy="38684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0">
                <a:solidFill>
                  <a:srgbClr val="17213A"/>
                </a:solidFill>
                <a:latin typeface="Arial"/>
              </a:rPr>
              <a:t>B) 8,200 + 9,400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3525266"/>
            <a:ext cx="5257800" cy="38684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0">
                <a:solidFill>
                  <a:srgbClr val="17213A"/>
                </a:solidFill>
                <a:latin typeface="Arial"/>
              </a:rPr>
              <a:t>C) 8,200 + 9,300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0" y="3912108"/>
            <a:ext cx="5257800" cy="7005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0">
                <a:solidFill>
                  <a:srgbClr val="17213A"/>
                </a:solidFill>
                <a:latin typeface="Arial"/>
              </a:rPr>
              <a:t>The correct estimate is calculation ____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658360"/>
            <a:ext cx="5257800" cy="6578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B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4658360"/>
            <a:ext cx="5257800" cy="6578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Addition and subtraction · Step 9 · question 4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90.mp4" descr="Countdown timer, 1:3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4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101422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0">
                <a:solidFill>
                  <a:srgbClr val="17213A"/>
                </a:solidFill>
                <a:latin typeface="Arial"/>
              </a:rPr>
              <a:t>Use an </a:t>
            </a:r>
            <a:r>
              <a:rPr sz="1900" b="1">
                <a:solidFill>
                  <a:srgbClr val="B4237A"/>
                </a:solidFill>
                <a:latin typeface="Arial"/>
              </a:rPr>
              <a:t>inverse operation</a:t>
            </a:r>
            <a:r>
              <a:rPr sz="1900" b="0">
                <a:solidFill>
                  <a:srgbClr val="17213A"/>
                </a:solidFill>
                <a:latin typeface="Arial"/>
              </a:rPr>
              <a:t> to check each answer. Is it correct? Circle yes or no.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751582"/>
            <a:ext cx="5257800" cy="38684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0">
                <a:solidFill>
                  <a:srgbClr val="17213A"/>
                </a:solidFill>
                <a:latin typeface="Arial"/>
              </a:rPr>
              <a:t>a) 2,056 + 3,014 = 4,070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3138424"/>
            <a:ext cx="5257800" cy="38684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0">
                <a:solidFill>
                  <a:srgbClr val="17213A"/>
                </a:solidFill>
                <a:latin typeface="Arial"/>
              </a:rPr>
              <a:t>Check: 4,070 − 3,014 = ________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3525266"/>
            <a:ext cx="5257800" cy="38684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0">
                <a:solidFill>
                  <a:srgbClr val="17213A"/>
                </a:solidFill>
                <a:latin typeface="Arial"/>
              </a:rPr>
              <a:t>b) 3,369 + 3,255 = 6,624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3912108"/>
            <a:ext cx="5257800" cy="38684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0">
                <a:solidFill>
                  <a:srgbClr val="17213A"/>
                </a:solidFill>
                <a:latin typeface="Arial"/>
              </a:rPr>
              <a:t>Check: 6,624 − 3,255 = ________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09360" y="1737360"/>
            <a:ext cx="5257800" cy="101422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0">
                <a:solidFill>
                  <a:srgbClr val="17213A"/>
                </a:solidFill>
                <a:latin typeface="Arial"/>
              </a:rPr>
              <a:t>Use an </a:t>
            </a:r>
            <a:r>
              <a:rPr sz="1900" b="1">
                <a:solidFill>
                  <a:srgbClr val="B4237A"/>
                </a:solidFill>
                <a:latin typeface="Arial"/>
              </a:rPr>
              <a:t>inverse operation</a:t>
            </a:r>
            <a:r>
              <a:rPr sz="1900" b="0">
                <a:solidFill>
                  <a:srgbClr val="17213A"/>
                </a:solidFill>
                <a:latin typeface="Arial"/>
              </a:rPr>
              <a:t> to check each answer. Is it correct? Circle yes or no.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09360" y="2751582"/>
            <a:ext cx="5257800" cy="38684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0">
                <a:solidFill>
                  <a:srgbClr val="17213A"/>
                </a:solidFill>
                <a:latin typeface="Arial"/>
              </a:rPr>
              <a:t>a) 1,480 + 2,382 = 3,962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09360" y="3138424"/>
            <a:ext cx="5257800" cy="38684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0">
                <a:solidFill>
                  <a:srgbClr val="17213A"/>
                </a:solidFill>
                <a:latin typeface="Arial"/>
              </a:rPr>
              <a:t>Check: 3,962 − 2,382 = ________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3525266"/>
            <a:ext cx="5257800" cy="38684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0">
                <a:solidFill>
                  <a:srgbClr val="17213A"/>
                </a:solidFill>
                <a:latin typeface="Arial"/>
              </a:rPr>
              <a:t>b) 1,244 + 2,852 = 4,096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0" y="3912108"/>
            <a:ext cx="5257800" cy="38684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0">
                <a:solidFill>
                  <a:srgbClr val="17213A"/>
                </a:solidFill>
                <a:latin typeface="Arial"/>
              </a:rPr>
              <a:t>Check: 4,096 − 2,852 = ________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344670"/>
            <a:ext cx="5257800" cy="14173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1800" b="1">
                <a:solidFill>
                  <a:srgbClr val="C00000"/>
                </a:solidFill>
                <a:latin typeface="Arial"/>
              </a:rPr>
              <a:t>1,056</a:t>
            </a:r>
          </a:p>
          <a:p>
            <a:pPr algn="l"/>
            <a:r>
              <a:rPr sz="1800" b="1">
                <a:solidFill>
                  <a:srgbClr val="C00000"/>
                </a:solidFill>
                <a:latin typeface="Arial"/>
              </a:rPr>
              <a:t>No</a:t>
            </a:r>
          </a:p>
          <a:p>
            <a:pPr algn="l"/>
            <a:r>
              <a:rPr sz="1800" b="1">
                <a:solidFill>
                  <a:srgbClr val="C00000"/>
                </a:solidFill>
                <a:latin typeface="Arial"/>
              </a:rPr>
              <a:t>3,369</a:t>
            </a:r>
          </a:p>
          <a:p>
            <a:pPr algn="l"/>
            <a:r>
              <a:rPr sz="1800" b="1">
                <a:solidFill>
                  <a:srgbClr val="C00000"/>
                </a:solidFill>
                <a:latin typeface="Arial"/>
              </a:rPr>
              <a:t>Yes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4344670"/>
            <a:ext cx="5257800" cy="14173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1800" b="1">
                <a:solidFill>
                  <a:srgbClr val="C00000"/>
                </a:solidFill>
                <a:latin typeface="Arial"/>
              </a:rPr>
              <a:t>1,580</a:t>
            </a:r>
          </a:p>
          <a:p>
            <a:pPr algn="l"/>
            <a:r>
              <a:rPr sz="1800" b="1">
                <a:solidFill>
                  <a:srgbClr val="C00000"/>
                </a:solidFill>
                <a:latin typeface="Arial"/>
              </a:rPr>
              <a:t>No</a:t>
            </a:r>
          </a:p>
          <a:p>
            <a:pPr algn="l"/>
            <a:r>
              <a:rPr sz="1800" b="1">
                <a:solidFill>
                  <a:srgbClr val="C00000"/>
                </a:solidFill>
                <a:latin typeface="Arial"/>
              </a:rPr>
              <a:t>1,244</a:t>
            </a:r>
          </a:p>
          <a:p>
            <a:pPr algn="l"/>
            <a:r>
              <a:rPr sz="1800" b="1">
                <a:solidFill>
                  <a:srgbClr val="C00000"/>
                </a:solidFill>
                <a:latin typeface="Arial"/>
              </a:rPr>
              <a:t>Yes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Addition and subtraction · Step 9 · question 5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5 of 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554480" y="1737360"/>
            <a:ext cx="4251960" cy="86868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691640" y="1737360"/>
            <a:ext cx="3977639" cy="86868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100" b="0">
                <a:solidFill>
                  <a:srgbClr val="17213A"/>
                </a:solidFill>
                <a:latin typeface="Arial"/>
              </a:rPr>
              <a:t>“2,010 + 535 = 7,360.”</a:t>
            </a:r>
          </a:p>
        </p:txBody>
      </p:sp>
      <p:pic>
        <p:nvPicPr>
          <p:cNvPr id="14" name="Picture 13" descr="7a7b90e5f56e640_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640" y="1659717"/>
            <a:ext cx="877824" cy="96461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48640" y="2743200"/>
            <a:ext cx="5257800" cy="568451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500" b="0">
                <a:solidFill>
                  <a:srgbClr val="17213A"/>
                </a:solidFill>
                <a:latin typeface="Arial"/>
              </a:rPr>
              <a:t>Round each number to the nearest 1,000 to </a:t>
            </a:r>
            <a:r>
              <a:rPr sz="1500" b="1">
                <a:solidFill>
                  <a:srgbClr val="B4237A"/>
                </a:solidFill>
                <a:latin typeface="Arial"/>
              </a:rPr>
              <a:t>estimate</a:t>
            </a:r>
            <a:r>
              <a:rPr sz="1500" b="0">
                <a:solidFill>
                  <a:srgbClr val="17213A"/>
                </a:solidFill>
                <a:latin typeface="Arial"/>
              </a:rPr>
              <a:t> the answer.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3311652"/>
            <a:ext cx="5257800" cy="32080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500" b="0">
                <a:solidFill>
                  <a:srgbClr val="17213A"/>
                </a:solidFill>
                <a:latin typeface="Arial"/>
              </a:rPr>
              <a:t>Estimate: ________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3632454"/>
            <a:ext cx="5257800" cy="32080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500" b="0">
                <a:solidFill>
                  <a:srgbClr val="17213A"/>
                </a:solidFill>
                <a:latin typeface="Arial"/>
              </a:rPr>
              <a:t>Is Boba’s answer </a:t>
            </a:r>
            <a:r>
              <a:rPr sz="1500" b="1">
                <a:solidFill>
                  <a:srgbClr val="B4237A"/>
                </a:solidFill>
                <a:latin typeface="Arial"/>
              </a:rPr>
              <a:t>sensible</a:t>
            </a:r>
            <a:r>
              <a:rPr sz="1500" b="0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3953256"/>
            <a:ext cx="5257800" cy="32080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500" b="0">
                <a:solidFill>
                  <a:srgbClr val="17213A"/>
                </a:solidFill>
                <a:latin typeface="Arial"/>
              </a:rPr>
              <a:t>Circle </a:t>
            </a:r>
            <a:r>
              <a:rPr sz="1500" b="1">
                <a:solidFill>
                  <a:srgbClr val="B4237A"/>
                </a:solidFill>
                <a:latin typeface="Arial"/>
              </a:rPr>
              <a:t>Yes</a:t>
            </a:r>
            <a:r>
              <a:rPr sz="1500" b="0">
                <a:solidFill>
                  <a:srgbClr val="17213A"/>
                </a:solidFill>
                <a:latin typeface="Arial"/>
              </a:rPr>
              <a:t> or </a:t>
            </a:r>
            <a:r>
              <a:rPr sz="1500" b="1">
                <a:solidFill>
                  <a:srgbClr val="B4237A"/>
                </a:solidFill>
                <a:latin typeface="Arial"/>
              </a:rPr>
              <a:t>No</a:t>
            </a:r>
            <a:r>
              <a:rPr sz="1500" b="0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4274058"/>
            <a:ext cx="5257800" cy="32080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500" b="0">
                <a:solidFill>
                  <a:srgbClr val="17213A"/>
                </a:solidFill>
                <a:latin typeface="Arial"/>
              </a:rPr>
              <a:t>What is the </a:t>
            </a:r>
            <a:r>
              <a:rPr sz="1500" b="1">
                <a:solidFill>
                  <a:srgbClr val="B4237A"/>
                </a:solidFill>
                <a:latin typeface="Arial"/>
              </a:rPr>
              <a:t>actual</a:t>
            </a:r>
            <a:r>
              <a:rPr sz="1500" b="0">
                <a:solidFill>
                  <a:srgbClr val="17213A"/>
                </a:solidFill>
                <a:latin typeface="Arial"/>
              </a:rPr>
              <a:t> answer? ________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0" y="1737360"/>
            <a:ext cx="4251960" cy="86868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452360" y="1737360"/>
            <a:ext cx="3977639" cy="86868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100" b="0">
                <a:solidFill>
                  <a:srgbClr val="17213A"/>
                </a:solidFill>
                <a:latin typeface="Arial"/>
              </a:rPr>
              <a:t>“1,882 + 664 = 8,522.”</a:t>
            </a:r>
          </a:p>
        </p:txBody>
      </p:sp>
      <p:pic>
        <p:nvPicPr>
          <p:cNvPr id="22" name="Picture 21" descr="7a7b90e5f56e640_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09360" y="1659717"/>
            <a:ext cx="877824" cy="96461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6309360" y="2743200"/>
            <a:ext cx="5257800" cy="568451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500" b="0">
                <a:solidFill>
                  <a:srgbClr val="17213A"/>
                </a:solidFill>
                <a:latin typeface="Arial"/>
              </a:rPr>
              <a:t>Round each number to the nearest 1,000 to </a:t>
            </a:r>
            <a:r>
              <a:rPr sz="1500" b="1">
                <a:solidFill>
                  <a:srgbClr val="B4237A"/>
                </a:solidFill>
                <a:latin typeface="Arial"/>
              </a:rPr>
              <a:t>estimate</a:t>
            </a:r>
            <a:r>
              <a:rPr sz="1500" b="0">
                <a:solidFill>
                  <a:srgbClr val="17213A"/>
                </a:solidFill>
                <a:latin typeface="Arial"/>
              </a:rPr>
              <a:t> the answer.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09360" y="3311652"/>
            <a:ext cx="5257800" cy="32080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500" b="0">
                <a:solidFill>
                  <a:srgbClr val="17213A"/>
                </a:solidFill>
                <a:latin typeface="Arial"/>
              </a:rPr>
              <a:t>Estimate: ________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09360" y="3632454"/>
            <a:ext cx="5257800" cy="32080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500" b="0">
                <a:solidFill>
                  <a:srgbClr val="17213A"/>
                </a:solidFill>
                <a:latin typeface="Arial"/>
              </a:rPr>
              <a:t>Is Boba’s answer </a:t>
            </a:r>
            <a:r>
              <a:rPr sz="1500" b="1">
                <a:solidFill>
                  <a:srgbClr val="B4237A"/>
                </a:solidFill>
                <a:latin typeface="Arial"/>
              </a:rPr>
              <a:t>sensible</a:t>
            </a:r>
            <a:r>
              <a:rPr sz="1500" b="0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09360" y="3953256"/>
            <a:ext cx="5257800" cy="32080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500" b="0">
                <a:solidFill>
                  <a:srgbClr val="17213A"/>
                </a:solidFill>
                <a:latin typeface="Arial"/>
              </a:rPr>
              <a:t>Circle </a:t>
            </a:r>
            <a:r>
              <a:rPr sz="1500" b="1">
                <a:solidFill>
                  <a:srgbClr val="B4237A"/>
                </a:solidFill>
                <a:latin typeface="Arial"/>
              </a:rPr>
              <a:t>Yes</a:t>
            </a:r>
            <a:r>
              <a:rPr sz="1500" b="0">
                <a:solidFill>
                  <a:srgbClr val="17213A"/>
                </a:solidFill>
                <a:latin typeface="Arial"/>
              </a:rPr>
              <a:t> or </a:t>
            </a:r>
            <a:r>
              <a:rPr sz="1500" b="1">
                <a:solidFill>
                  <a:srgbClr val="B4237A"/>
                </a:solidFill>
                <a:latin typeface="Arial"/>
              </a:rPr>
              <a:t>No</a:t>
            </a:r>
            <a:r>
              <a:rPr sz="1500" b="0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4274058"/>
            <a:ext cx="5257800" cy="32080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500" b="0">
                <a:solidFill>
                  <a:srgbClr val="17213A"/>
                </a:solidFill>
                <a:latin typeface="Arial"/>
              </a:rPr>
              <a:t>What is the </a:t>
            </a:r>
            <a:r>
              <a:rPr sz="1500" b="1">
                <a:solidFill>
                  <a:srgbClr val="B4237A"/>
                </a:solidFill>
                <a:latin typeface="Arial"/>
              </a:rPr>
              <a:t>actual</a:t>
            </a:r>
            <a:r>
              <a:rPr sz="1500" b="0">
                <a:solidFill>
                  <a:srgbClr val="17213A"/>
                </a:solidFill>
                <a:latin typeface="Arial"/>
              </a:rPr>
              <a:t> answer? ________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48640" y="4640579"/>
            <a:ext cx="5257800" cy="11201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1800" b="1">
                <a:solidFill>
                  <a:srgbClr val="C00000"/>
                </a:solidFill>
                <a:latin typeface="Arial"/>
              </a:rPr>
              <a:t>3,000</a:t>
            </a:r>
          </a:p>
          <a:p>
            <a:pPr algn="l"/>
            <a:r>
              <a:rPr sz="1800" b="1">
                <a:solidFill>
                  <a:srgbClr val="C00000"/>
                </a:solidFill>
                <a:latin typeface="Arial"/>
              </a:rPr>
              <a:t>No</a:t>
            </a:r>
          </a:p>
          <a:p>
            <a:pPr algn="l"/>
            <a:r>
              <a:rPr sz="1800" b="1">
                <a:solidFill>
                  <a:srgbClr val="C00000"/>
                </a:solidFill>
                <a:latin typeface="Arial"/>
              </a:rPr>
              <a:t>2,545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640579"/>
            <a:ext cx="5257800" cy="11201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1800" b="1">
                <a:solidFill>
                  <a:srgbClr val="C00000"/>
                </a:solidFill>
                <a:latin typeface="Arial"/>
              </a:rPr>
              <a:t>3,000</a:t>
            </a:r>
          </a:p>
          <a:p>
            <a:pPr algn="l"/>
            <a:r>
              <a:rPr sz="1800" b="1">
                <a:solidFill>
                  <a:srgbClr val="C00000"/>
                </a:solidFill>
                <a:latin typeface="Arial"/>
              </a:rPr>
              <a:t>No</a:t>
            </a:r>
          </a:p>
          <a:p>
            <a:pPr algn="l"/>
            <a:r>
              <a:rPr sz="1800" b="1">
                <a:solidFill>
                  <a:srgbClr val="C00000"/>
                </a:solidFill>
                <a:latin typeface="Arial"/>
              </a:rPr>
              <a:t>2,546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Addition and subtraction · Step 9 · question 6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150.mp4" descr="Countdown timer, 2:3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6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101422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0">
                <a:solidFill>
                  <a:srgbClr val="17213A"/>
                </a:solidFill>
                <a:latin typeface="Arial"/>
              </a:rPr>
              <a:t>A cinema ticket costs </a:t>
            </a:r>
            <a:r>
              <a:rPr sz="1900" b="1">
                <a:solidFill>
                  <a:srgbClr val="B4237A"/>
                </a:solidFill>
                <a:latin typeface="Arial"/>
              </a:rPr>
              <a:t>£5.93</a:t>
            </a:r>
            <a:r>
              <a:rPr sz="1900" b="0">
                <a:solidFill>
                  <a:srgbClr val="17213A"/>
                </a:solidFill>
                <a:latin typeface="Arial"/>
              </a:rPr>
              <a:t>, a tub of popcorn costs </a:t>
            </a:r>
            <a:r>
              <a:rPr sz="1900" b="1">
                <a:solidFill>
                  <a:srgbClr val="B4237A"/>
                </a:solidFill>
                <a:latin typeface="Arial"/>
              </a:rPr>
              <a:t>£3.49</a:t>
            </a:r>
            <a:r>
              <a:rPr sz="1900" b="0">
                <a:solidFill>
                  <a:srgbClr val="17213A"/>
                </a:solidFill>
                <a:latin typeface="Arial"/>
              </a:rPr>
              <a:t> and a drink costs </a:t>
            </a:r>
            <a:r>
              <a:rPr sz="1900" b="1">
                <a:solidFill>
                  <a:srgbClr val="B4237A"/>
                </a:solidFill>
                <a:latin typeface="Arial"/>
              </a:rPr>
              <a:t>£2.59</a:t>
            </a:r>
            <a:r>
              <a:rPr sz="1900" b="0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751582"/>
            <a:ext cx="5257800" cy="7005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0">
                <a:solidFill>
                  <a:srgbClr val="17213A"/>
                </a:solidFill>
                <a:latin typeface="Arial"/>
              </a:rPr>
              <a:t>Mr Smith wants to buy </a:t>
            </a:r>
            <a:r>
              <a:rPr sz="1900" b="1">
                <a:solidFill>
                  <a:srgbClr val="B4237A"/>
                </a:solidFill>
                <a:latin typeface="Arial"/>
              </a:rPr>
              <a:t>2 tickets</a:t>
            </a:r>
            <a:r>
              <a:rPr sz="1900" b="0">
                <a:solidFill>
                  <a:srgbClr val="17213A"/>
                </a:solidFill>
                <a:latin typeface="Arial"/>
              </a:rPr>
              <a:t>, a tub of popcorn and a drink. He has </a:t>
            </a:r>
            <a:r>
              <a:rPr sz="1900" b="1">
                <a:solidFill>
                  <a:srgbClr val="B4237A"/>
                </a:solidFill>
                <a:latin typeface="Arial"/>
              </a:rPr>
              <a:t>£25</a:t>
            </a:r>
            <a:r>
              <a:rPr sz="1900" b="0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3452114"/>
            <a:ext cx="5257800" cy="7005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0">
                <a:solidFill>
                  <a:srgbClr val="17213A"/>
                </a:solidFill>
                <a:latin typeface="Arial"/>
              </a:rPr>
              <a:t>a) Round each price to the nearest pound to </a:t>
            </a:r>
            <a:r>
              <a:rPr sz="1900" b="1">
                <a:solidFill>
                  <a:srgbClr val="B4237A"/>
                </a:solidFill>
                <a:latin typeface="Arial"/>
              </a:rPr>
              <a:t>estimate</a:t>
            </a:r>
            <a:r>
              <a:rPr sz="1900" b="0">
                <a:solidFill>
                  <a:srgbClr val="17213A"/>
                </a:solidFill>
                <a:latin typeface="Arial"/>
              </a:rPr>
              <a:t> the total cost. _____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4152646"/>
            <a:ext cx="5257800" cy="7005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0">
                <a:solidFill>
                  <a:srgbClr val="17213A"/>
                </a:solidFill>
                <a:latin typeface="Arial"/>
              </a:rPr>
              <a:t>b) Does Mr Smith have enough money? Circle yes or no.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09360" y="1737360"/>
            <a:ext cx="5257800" cy="101422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0">
                <a:solidFill>
                  <a:srgbClr val="17213A"/>
                </a:solidFill>
                <a:latin typeface="Arial"/>
              </a:rPr>
              <a:t>A cinema ticket costs </a:t>
            </a:r>
            <a:r>
              <a:rPr sz="1900" b="1">
                <a:solidFill>
                  <a:srgbClr val="B4237A"/>
                </a:solidFill>
                <a:latin typeface="Arial"/>
              </a:rPr>
              <a:t>£5.24</a:t>
            </a:r>
            <a:r>
              <a:rPr sz="1900" b="0">
                <a:solidFill>
                  <a:srgbClr val="17213A"/>
                </a:solidFill>
                <a:latin typeface="Arial"/>
              </a:rPr>
              <a:t>, a tub of popcorn costs </a:t>
            </a:r>
            <a:r>
              <a:rPr sz="1900" b="1">
                <a:solidFill>
                  <a:srgbClr val="B4237A"/>
                </a:solidFill>
                <a:latin typeface="Arial"/>
              </a:rPr>
              <a:t>£3.94</a:t>
            </a:r>
            <a:r>
              <a:rPr sz="1900" b="0">
                <a:solidFill>
                  <a:srgbClr val="17213A"/>
                </a:solidFill>
                <a:latin typeface="Arial"/>
              </a:rPr>
              <a:t> and a drink costs </a:t>
            </a:r>
            <a:r>
              <a:rPr sz="1900" b="1">
                <a:solidFill>
                  <a:srgbClr val="B4237A"/>
                </a:solidFill>
                <a:latin typeface="Arial"/>
              </a:rPr>
              <a:t>£2.19</a:t>
            </a:r>
            <a:r>
              <a:rPr sz="1900" b="0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09360" y="2751582"/>
            <a:ext cx="5257800" cy="7005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0">
                <a:solidFill>
                  <a:srgbClr val="17213A"/>
                </a:solidFill>
                <a:latin typeface="Arial"/>
              </a:rPr>
              <a:t>Mr Smith wants to buy </a:t>
            </a:r>
            <a:r>
              <a:rPr sz="1900" b="1">
                <a:solidFill>
                  <a:srgbClr val="B4237A"/>
                </a:solidFill>
                <a:latin typeface="Arial"/>
              </a:rPr>
              <a:t>2 tickets</a:t>
            </a:r>
            <a:r>
              <a:rPr sz="1900" b="0">
                <a:solidFill>
                  <a:srgbClr val="17213A"/>
                </a:solidFill>
                <a:latin typeface="Arial"/>
              </a:rPr>
              <a:t>, a tub of popcorn and a drink. He has </a:t>
            </a:r>
            <a:r>
              <a:rPr sz="1900" b="1">
                <a:solidFill>
                  <a:srgbClr val="B4237A"/>
                </a:solidFill>
                <a:latin typeface="Arial"/>
              </a:rPr>
              <a:t>£20</a:t>
            </a:r>
            <a:r>
              <a:rPr sz="1900" b="0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09360" y="3452114"/>
            <a:ext cx="5257800" cy="7005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0">
                <a:solidFill>
                  <a:srgbClr val="17213A"/>
                </a:solidFill>
                <a:latin typeface="Arial"/>
              </a:rPr>
              <a:t>a) Round each price to the nearest pound to </a:t>
            </a:r>
            <a:r>
              <a:rPr sz="1900" b="1">
                <a:solidFill>
                  <a:srgbClr val="B4237A"/>
                </a:solidFill>
                <a:latin typeface="Arial"/>
              </a:rPr>
              <a:t>estimate</a:t>
            </a:r>
            <a:r>
              <a:rPr sz="1900" b="0">
                <a:solidFill>
                  <a:srgbClr val="17213A"/>
                </a:solidFill>
                <a:latin typeface="Arial"/>
              </a:rPr>
              <a:t> the total cost. _____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09360" y="4152646"/>
            <a:ext cx="5257800" cy="7005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0">
                <a:solidFill>
                  <a:srgbClr val="17213A"/>
                </a:solidFill>
                <a:latin typeface="Arial"/>
              </a:rPr>
              <a:t>b) Does Mr Smith have enough money? Circle yes or no.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898897"/>
            <a:ext cx="5257800" cy="8890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a) £18</a:t>
            </a:r>
          </a:p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Yes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898897"/>
            <a:ext cx="5257800" cy="8890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a) £16</a:t>
            </a:r>
          </a:p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Yes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Addition and subtraction · Step 9 · question 7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180.mp4" descr="Countdown timer, 3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7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106375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500" b="0">
                <a:solidFill>
                  <a:srgbClr val="17213A"/>
                </a:solidFill>
                <a:latin typeface="Arial"/>
              </a:rPr>
              <a:t>Mr Khan writes </a:t>
            </a:r>
            <a:r>
              <a:rPr sz="1500" b="1">
                <a:solidFill>
                  <a:srgbClr val="B4237A"/>
                </a:solidFill>
                <a:latin typeface="Arial"/>
              </a:rPr>
              <a:t>9,563 − 514</a:t>
            </a:r>
            <a:r>
              <a:rPr sz="1500" b="0">
                <a:solidFill>
                  <a:srgbClr val="17213A"/>
                </a:solidFill>
                <a:latin typeface="Arial"/>
              </a:rPr>
              <a:t> on the board. Dexter rounds each number to the nearest </a:t>
            </a:r>
            <a:r>
              <a:rPr sz="1500" b="1">
                <a:solidFill>
                  <a:srgbClr val="B4237A"/>
                </a:solidFill>
                <a:latin typeface="Arial"/>
              </a:rPr>
              <a:t>1,000</a:t>
            </a:r>
            <a:r>
              <a:rPr sz="1500" b="0">
                <a:solidFill>
                  <a:srgbClr val="17213A"/>
                </a:solidFill>
                <a:latin typeface="Arial"/>
              </a:rPr>
              <a:t> to estimate the answer. Whitney rounds each number to the nearest </a:t>
            </a:r>
            <a:r>
              <a:rPr sz="1500" b="1">
                <a:solidFill>
                  <a:srgbClr val="B4237A"/>
                </a:solidFill>
                <a:latin typeface="Arial"/>
              </a:rPr>
              <a:t>100</a:t>
            </a:r>
            <a:r>
              <a:rPr sz="1500" b="0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801112"/>
            <a:ext cx="5257800" cy="32080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500" b="0">
                <a:solidFill>
                  <a:srgbClr val="17213A"/>
                </a:solidFill>
                <a:latin typeface="Arial"/>
              </a:rPr>
              <a:t>a) Dexter’s estimate: ________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3121914"/>
            <a:ext cx="5257800" cy="32080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500" b="0">
                <a:solidFill>
                  <a:srgbClr val="17213A"/>
                </a:solidFill>
                <a:latin typeface="Arial"/>
              </a:rPr>
              <a:t>b) Whitney’s estimate: ________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3442715"/>
            <a:ext cx="5257800" cy="32080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500" b="0">
                <a:solidFill>
                  <a:srgbClr val="17213A"/>
                </a:solidFill>
                <a:latin typeface="Arial"/>
              </a:rPr>
              <a:t>c) The </a:t>
            </a:r>
            <a:r>
              <a:rPr sz="1500" b="1">
                <a:solidFill>
                  <a:srgbClr val="B4237A"/>
                </a:solidFill>
                <a:latin typeface="Arial"/>
              </a:rPr>
              <a:t>actual</a:t>
            </a:r>
            <a:r>
              <a:rPr sz="1500" b="0">
                <a:solidFill>
                  <a:srgbClr val="17213A"/>
                </a:solidFill>
                <a:latin typeface="Arial"/>
              </a:rPr>
              <a:t> answer: ________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3763517"/>
            <a:ext cx="5257800" cy="568451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500" b="0">
                <a:solidFill>
                  <a:srgbClr val="17213A"/>
                </a:solidFill>
                <a:latin typeface="Arial"/>
              </a:rPr>
              <a:t>d) Whose estimate is </a:t>
            </a:r>
            <a:r>
              <a:rPr sz="1500" b="1">
                <a:solidFill>
                  <a:srgbClr val="B4237A"/>
                </a:solidFill>
                <a:latin typeface="Arial"/>
              </a:rPr>
              <a:t>closer</a:t>
            </a:r>
            <a:r>
              <a:rPr sz="1500" b="0">
                <a:solidFill>
                  <a:srgbClr val="17213A"/>
                </a:solidFill>
                <a:latin typeface="Arial"/>
              </a:rPr>
              <a:t> to the actual answer? ________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09360" y="1737360"/>
            <a:ext cx="5257800" cy="106375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500" b="0">
                <a:solidFill>
                  <a:srgbClr val="17213A"/>
                </a:solidFill>
                <a:latin typeface="Arial"/>
              </a:rPr>
              <a:t>Mr Khan writes </a:t>
            </a:r>
            <a:r>
              <a:rPr sz="1500" b="1">
                <a:solidFill>
                  <a:srgbClr val="B4237A"/>
                </a:solidFill>
                <a:latin typeface="Arial"/>
              </a:rPr>
              <a:t>9,117 − 579</a:t>
            </a:r>
            <a:r>
              <a:rPr sz="1500" b="0">
                <a:solidFill>
                  <a:srgbClr val="17213A"/>
                </a:solidFill>
                <a:latin typeface="Arial"/>
              </a:rPr>
              <a:t> on the board. Dexter rounds each number to the nearest </a:t>
            </a:r>
            <a:r>
              <a:rPr sz="1500" b="1">
                <a:solidFill>
                  <a:srgbClr val="B4237A"/>
                </a:solidFill>
                <a:latin typeface="Arial"/>
              </a:rPr>
              <a:t>1,000</a:t>
            </a:r>
            <a:r>
              <a:rPr sz="1500" b="0">
                <a:solidFill>
                  <a:srgbClr val="17213A"/>
                </a:solidFill>
                <a:latin typeface="Arial"/>
              </a:rPr>
              <a:t> to estimate the answer. Whitney rounds each number to the nearest </a:t>
            </a:r>
            <a:r>
              <a:rPr sz="1500" b="1">
                <a:solidFill>
                  <a:srgbClr val="B4237A"/>
                </a:solidFill>
                <a:latin typeface="Arial"/>
              </a:rPr>
              <a:t>100</a:t>
            </a:r>
            <a:r>
              <a:rPr sz="1500" b="0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09360" y="2801112"/>
            <a:ext cx="5257800" cy="32080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500" b="0">
                <a:solidFill>
                  <a:srgbClr val="17213A"/>
                </a:solidFill>
                <a:latin typeface="Arial"/>
              </a:rPr>
              <a:t>a) Dexter’s estimate: ________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09360" y="3121914"/>
            <a:ext cx="5257800" cy="32080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500" b="0">
                <a:solidFill>
                  <a:srgbClr val="17213A"/>
                </a:solidFill>
                <a:latin typeface="Arial"/>
              </a:rPr>
              <a:t>b) Whitney’s estimate: ________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3442715"/>
            <a:ext cx="5257800" cy="32080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500" b="0">
                <a:solidFill>
                  <a:srgbClr val="17213A"/>
                </a:solidFill>
                <a:latin typeface="Arial"/>
              </a:rPr>
              <a:t>c) The </a:t>
            </a:r>
            <a:r>
              <a:rPr sz="1500" b="1">
                <a:solidFill>
                  <a:srgbClr val="B4237A"/>
                </a:solidFill>
                <a:latin typeface="Arial"/>
              </a:rPr>
              <a:t>actual</a:t>
            </a:r>
            <a:r>
              <a:rPr sz="1500" b="0">
                <a:solidFill>
                  <a:srgbClr val="17213A"/>
                </a:solidFill>
                <a:latin typeface="Arial"/>
              </a:rPr>
              <a:t> answer: ________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0" y="3763517"/>
            <a:ext cx="5257800" cy="568451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500" b="0">
                <a:solidFill>
                  <a:srgbClr val="17213A"/>
                </a:solidFill>
                <a:latin typeface="Arial"/>
              </a:rPr>
              <a:t>d) Whose estimate is </a:t>
            </a:r>
            <a:r>
              <a:rPr sz="1500" b="1">
                <a:solidFill>
                  <a:srgbClr val="B4237A"/>
                </a:solidFill>
                <a:latin typeface="Arial"/>
              </a:rPr>
              <a:t>closer</a:t>
            </a:r>
            <a:r>
              <a:rPr sz="1500" b="0">
                <a:solidFill>
                  <a:srgbClr val="17213A"/>
                </a:solidFill>
                <a:latin typeface="Arial"/>
              </a:rPr>
              <a:t> to the actual answer? ________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377690"/>
            <a:ext cx="5257800" cy="14173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1800" b="1">
                <a:solidFill>
                  <a:srgbClr val="C00000"/>
                </a:solidFill>
                <a:latin typeface="Arial"/>
              </a:rPr>
              <a:t>a) 9,000</a:t>
            </a:r>
          </a:p>
          <a:p>
            <a:pPr algn="l"/>
            <a:r>
              <a:rPr sz="1800" b="1">
                <a:solidFill>
                  <a:srgbClr val="C00000"/>
                </a:solidFill>
                <a:latin typeface="Arial"/>
              </a:rPr>
              <a:t>b) 9,100</a:t>
            </a:r>
          </a:p>
          <a:p>
            <a:pPr algn="l"/>
            <a:r>
              <a:rPr sz="1800" b="1">
                <a:solidFill>
                  <a:srgbClr val="C00000"/>
                </a:solidFill>
                <a:latin typeface="Arial"/>
              </a:rPr>
              <a:t>c) 9,049</a:t>
            </a:r>
          </a:p>
          <a:p>
            <a:pPr algn="l"/>
            <a:r>
              <a:rPr sz="1800" b="1">
                <a:solidFill>
                  <a:srgbClr val="C00000"/>
                </a:solidFill>
                <a:latin typeface="Arial"/>
              </a:rPr>
              <a:t>d) Dexter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4377690"/>
            <a:ext cx="5257800" cy="14173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1800" b="1">
                <a:solidFill>
                  <a:srgbClr val="C00000"/>
                </a:solidFill>
                <a:latin typeface="Arial"/>
              </a:rPr>
              <a:t>a) 8,000</a:t>
            </a:r>
          </a:p>
          <a:p>
            <a:pPr algn="l"/>
            <a:r>
              <a:rPr sz="1800" b="1">
                <a:solidFill>
                  <a:srgbClr val="C00000"/>
                </a:solidFill>
                <a:latin typeface="Arial"/>
              </a:rPr>
              <a:t>b) 8,500</a:t>
            </a:r>
          </a:p>
          <a:p>
            <a:pPr algn="l"/>
            <a:r>
              <a:rPr sz="1800" b="1">
                <a:solidFill>
                  <a:srgbClr val="C00000"/>
                </a:solidFill>
                <a:latin typeface="Arial"/>
              </a:rPr>
              <a:t>c) 8,538</a:t>
            </a:r>
          </a:p>
          <a:p>
            <a:pPr algn="l"/>
            <a:r>
              <a:rPr sz="1800" b="1">
                <a:solidFill>
                  <a:srgbClr val="C00000"/>
                </a:solidFill>
                <a:latin typeface="Arial"/>
              </a:rPr>
              <a:t>d) Whitney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Addition and subtraction · Step 9 · question 8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240.mp4" descr="Countdown timer, 4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8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188925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Write </a:t>
            </a:r>
            <a:r>
              <a:rPr sz="2200" b="1">
                <a:solidFill>
                  <a:srgbClr val="B4237A"/>
                </a:solidFill>
                <a:latin typeface="Arial"/>
              </a:rPr>
              <a:t>two different</a:t>
            </a:r>
            <a:r>
              <a:rPr sz="2200" b="0">
                <a:solidFill>
                  <a:srgbClr val="17213A"/>
                </a:solidFill>
                <a:latin typeface="Arial"/>
              </a:rPr>
              <a:t> additions of two </a:t>
            </a:r>
            <a:r>
              <a:rPr sz="2200" b="1">
                <a:solidFill>
                  <a:srgbClr val="B4237A"/>
                </a:solidFill>
                <a:latin typeface="Arial"/>
              </a:rPr>
              <a:t>4-digit</a:t>
            </a:r>
            <a:r>
              <a:rPr sz="2200" b="0">
                <a:solidFill>
                  <a:srgbClr val="17213A"/>
                </a:solidFill>
                <a:latin typeface="Arial"/>
              </a:rPr>
              <a:t> numbers. When you round each number to the nearest </a:t>
            </a:r>
            <a:r>
              <a:rPr sz="2200" b="1">
                <a:solidFill>
                  <a:srgbClr val="B4237A"/>
                </a:solidFill>
                <a:latin typeface="Arial"/>
              </a:rPr>
              <a:t>1,000</a:t>
            </a:r>
            <a:r>
              <a:rPr sz="2200" b="0">
                <a:solidFill>
                  <a:srgbClr val="17213A"/>
                </a:solidFill>
                <a:latin typeface="Arial"/>
              </a:rPr>
              <a:t>, the estimate of each addition is </a:t>
            </a:r>
            <a:r>
              <a:rPr sz="2200" b="1">
                <a:solidFill>
                  <a:srgbClr val="B4237A"/>
                </a:solidFill>
                <a:latin typeface="Arial"/>
              </a:rPr>
              <a:t>9,000</a:t>
            </a:r>
            <a:r>
              <a:rPr sz="2200" b="0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09360" y="1737360"/>
            <a:ext cx="5257800" cy="188925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Write </a:t>
            </a:r>
            <a:r>
              <a:rPr sz="2200" b="1">
                <a:solidFill>
                  <a:srgbClr val="B4237A"/>
                </a:solidFill>
                <a:latin typeface="Arial"/>
              </a:rPr>
              <a:t>two different</a:t>
            </a:r>
            <a:r>
              <a:rPr sz="2200" b="0">
                <a:solidFill>
                  <a:srgbClr val="17213A"/>
                </a:solidFill>
                <a:latin typeface="Arial"/>
              </a:rPr>
              <a:t> additions of two </a:t>
            </a:r>
            <a:r>
              <a:rPr sz="2200" b="1">
                <a:solidFill>
                  <a:srgbClr val="B4237A"/>
                </a:solidFill>
                <a:latin typeface="Arial"/>
              </a:rPr>
              <a:t>4-digit</a:t>
            </a:r>
            <a:r>
              <a:rPr sz="2200" b="0">
                <a:solidFill>
                  <a:srgbClr val="17213A"/>
                </a:solidFill>
                <a:latin typeface="Arial"/>
              </a:rPr>
              <a:t> numbers. When you round each number to the nearest </a:t>
            </a:r>
            <a:r>
              <a:rPr sz="2200" b="1">
                <a:solidFill>
                  <a:srgbClr val="B4237A"/>
                </a:solidFill>
                <a:latin typeface="Arial"/>
              </a:rPr>
              <a:t>1,000</a:t>
            </a:r>
            <a:r>
              <a:rPr sz="2200" b="0">
                <a:solidFill>
                  <a:srgbClr val="17213A"/>
                </a:solidFill>
                <a:latin typeface="Arial"/>
              </a:rPr>
              <a:t>, the estimate of each addition is </a:t>
            </a:r>
            <a:r>
              <a:rPr sz="2200" b="1">
                <a:solidFill>
                  <a:srgbClr val="B4237A"/>
                </a:solidFill>
                <a:latin typeface="Arial"/>
              </a:rPr>
              <a:t>9,000</a:t>
            </a:r>
            <a:r>
              <a:rPr sz="2200" b="0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3672332"/>
            <a:ext cx="5257800" cy="4597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1400" b="1">
                <a:solidFill>
                  <a:srgbClr val="C00000"/>
                </a:solidFill>
                <a:latin typeface="Arial"/>
              </a:rPr>
              <a:t>for example 2,775 + 6,000 and 2,258 + 6,900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09360" y="3672332"/>
            <a:ext cx="5257800" cy="4597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1400" b="1">
                <a:solidFill>
                  <a:srgbClr val="C00000"/>
                </a:solidFill>
                <a:latin typeface="Arial"/>
              </a:rPr>
              <a:t>for example 2,982 + 6,000 and 6,596 + 1,700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Addition and subtraction · Step 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31520"/>
            <a:ext cx="10972800" cy="73152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3800" b="1">
                <a:solidFill>
                  <a:srgbClr val="0F766E"/>
                </a:solidFill>
                <a:latin typeface="Dreaming Outloud Pro"/>
              </a:rPr>
              <a:t>Independent application</a:t>
            </a:r>
          </a:p>
        </p:txBody>
      </p:sp>
      <p:pic>
        <p:nvPicPr>
          <p:cNvPr id="6" name="timer_1200.mp4" descr="Countdown timer, 2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31520" y="1691640"/>
            <a:ext cx="4937760" cy="172821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1520" y="3520440"/>
            <a:ext cx="5120640" cy="54864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400" b="0">
                <a:solidFill>
                  <a:srgbClr val="17213A"/>
                </a:solidFill>
                <a:latin typeface="Dreaming Outloud Pro"/>
              </a:rPr>
              <a:t>Use the Step 9 worksheet.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069080"/>
            <a:ext cx="5120640" cy="54864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400" b="1">
                <a:solidFill>
                  <a:srgbClr val="B4237A"/>
                </a:solidFill>
                <a:latin typeface="Dreaming Outloud Pro"/>
              </a:rPr>
              <a:t>Finished? Try the challenge.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35040" y="1554480"/>
            <a:ext cx="5577840" cy="251460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645920"/>
            <a:ext cx="1920240" cy="5029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17213A"/>
                </a:solidFill>
                <a:latin typeface="Dreaming Outloud Pro"/>
              </a:rPr>
              <a:t>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72200" y="2148840"/>
            <a:ext cx="5303520" cy="1874519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000" b="0">
                <a:solidFill>
                  <a:srgbClr val="17213A"/>
                </a:solidFill>
                <a:latin typeface="Arial"/>
              </a:rPr>
              <a:t>Write an </a:t>
            </a:r>
            <a:r>
              <a:rPr sz="2000" b="1">
                <a:solidFill>
                  <a:srgbClr val="B4237A"/>
                </a:solidFill>
                <a:latin typeface="Arial"/>
              </a:rPr>
              <a:t>addition</a:t>
            </a:r>
            <a:r>
              <a:rPr sz="2000" b="0">
                <a:solidFill>
                  <a:srgbClr val="17213A"/>
                </a:solidFill>
                <a:latin typeface="Arial"/>
              </a:rPr>
              <a:t> that you can use to check the subtraction </a:t>
            </a:r>
            <a:r>
              <a:rPr sz="2000" b="1">
                <a:solidFill>
                  <a:srgbClr val="B4237A"/>
                </a:solidFill>
                <a:latin typeface="Arial"/>
              </a:rPr>
              <a:t>8,480 − 5,600</a:t>
            </a:r>
            <a:r>
              <a:rPr sz="2000" b="0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035040" y="4206240"/>
            <a:ext cx="5577840" cy="61468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5,600 + 2,880 = 8,480</a:t>
            </a:r>
          </a:p>
        </p:txBody>
      </p:sp>
      <p:pic>
        <p:nvPicPr>
          <p:cNvPr id="13" name="Picture 12" descr="01230816a843640_teache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080" y="5369548"/>
            <a:ext cx="965606" cy="985531"/>
          </a:xfrm>
          <a:prstGeom prst="rect">
            <a:avLst/>
          </a:prstGeom>
        </p:spPr>
      </p:pic>
      <p:pic>
        <p:nvPicPr>
          <p:cNvPr id="14" name="Picture 13" descr="b9d4aa0cabc8640_chee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77440" y="5179763"/>
            <a:ext cx="965606" cy="1175316"/>
          </a:xfrm>
          <a:prstGeom prst="rect">
            <a:avLst/>
          </a:prstGeom>
        </p:spPr>
      </p:pic>
      <p:pic>
        <p:nvPicPr>
          <p:cNvPr id="15" name="Picture 14" descr="511143482526640_ide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97680" y="5348783"/>
            <a:ext cx="965606" cy="1006296"/>
          </a:xfrm>
          <a:prstGeom prst="rect">
            <a:avLst/>
          </a:prstGeom>
        </p:spPr>
      </p:pic>
      <p:pic>
        <p:nvPicPr>
          <p:cNvPr id="16" name="Picture 15" descr="0d0600613f90640_writing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00800" y="5365998"/>
            <a:ext cx="965606" cy="989081"/>
          </a:xfrm>
          <a:prstGeom prst="rect">
            <a:avLst/>
          </a:prstGeom>
        </p:spPr>
      </p:pic>
      <p:pic>
        <p:nvPicPr>
          <p:cNvPr id="17" name="Picture 16" descr="d0c21b00b584640_trophy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21040" y="5348783"/>
            <a:ext cx="965606" cy="1006296"/>
          </a:xfrm>
          <a:prstGeom prst="rect">
            <a:avLst/>
          </a:prstGeom>
        </p:spPr>
      </p:pic>
      <p:pic>
        <p:nvPicPr>
          <p:cNvPr id="18" name="Picture 17" descr="d1a2481504b9640_stopwatch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058400" y="5348783"/>
            <a:ext cx="965606" cy="10062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0 -0.070 0.090 -0.070 0.120 0 E" pathEditMode="relative" ptsTypes="AAAA">
                                      <p:cBhvr>
                                        <p:cTn id="102" dur="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repeatCount="indefinite" autoRev="1" fill="hold" nodeType="withEffect">
                                  <p:stCondLst>
                                    <p:cond delay="180"/>
                                  </p:stCondLst>
                                  <p:childTnLst>
                                    <p:animMotion origin="layout" path="M 0 0 C 0.035 -0.070 0.105 -0.070 0.140 0 E" pathEditMode="relative" ptsTypes="AAAA">
                                      <p:cBhvr>
                                        <p:cTn id="104" dur="1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repeatCount="indefinite" autoRev="1" fill="hold" nodeType="withEffect">
                                  <p:stCondLst>
                                    <p:cond delay="360"/>
                                  </p:stCondLst>
                                  <p:childTnLst>
                                    <p:animMotion origin="layout" path="M 0 0 C 0.030 -0.080 0.090 -0.080 0.120 0 E" pathEditMode="relative" ptsTypes="AAAA">
                                      <p:cBhvr>
                                        <p:cTn id="10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repeatCount="indefinite" autoRev="1" fill="hold" nodeType="withEffect">
                                  <p:stCondLst>
                                    <p:cond delay="540"/>
                                  </p:stCondLst>
                                  <p:childTnLst>
                                    <p:animMotion origin="layout" path="M 0 0 C 0.035 -0.070 0.105 -0.070 0.140 0 E" pathEditMode="relative" ptsTypes="AAAA">
                                      <p:cBhvr>
                                        <p:cTn id="108" dur="1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repeatCount="indefinite" autoRev="1" fill="hold" nodeType="withEffect">
                                  <p:stCondLst>
                                    <p:cond delay="720"/>
                                  </p:stCondLst>
                                  <p:childTnLst>
                                    <p:animMotion origin="layout" path="M 0 0 C 0.025 -0.080 0.075 -0.080 0.100 0 E" pathEditMode="relative" ptsTypes="AAAA">
                                      <p:cBhvr>
                                        <p:cTn id="110" dur="9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0" presetClass="path" presetSubtype="0" repeatCount="indefinite" autoRev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0 0 C 0.020 -0.070 0.060 -0.070 0.080 0 E" pathEditMode="relative" ptsTypes="AAAA">
                                      <p:cBhvr>
                                        <p:cTn id="112" dur="10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