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Bobas are sitting at their desks, floating up and down, ready to learn. Click a timer in slideshow mode to start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Starter: four quick questions to bring back last lesson (Subtract two 4-digit numbers with more than one exchange). Click the timer, let pupils answer on their whiteboards, then click to show each answer in turn.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aloud. Then ask: where might we need this outside school? The success criteria can be turned into a quick check at the end of the lesson.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about today's numbers.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the picture first: ask pupils what they notice. Then click to bring in each statement, and the words under the picture, one at a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the picture first: ask pupils what they notice. Then click to bring in each statement, and the words under the picture, one at a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8. I DO: model it out loud, thinking through each step. YOU DO: click the timer (1:00,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a) 8 | b) 14 | c) 5 | d) 11.  You do: a) 3 | b) 10 | c) 14 | d) 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8. I DO: model it out loud, thinking through each step. YOU DO: click the timer (1:00,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a) 78 | b) 78.  You do: a) 43 | b) 43.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8. I DO: model it out loud, thinking through each step. YOU DO: click the timer (1:30,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a) 3,182 | b) 6,447 | c) 4,233 | d) 1,463.  You do: a) 4,985 | b) 6,436 | c) 1,115 | d) 4,636.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8. I DO: model it out loud, thinking through each step. YOU DO: click the timer (1:30,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a) 2,261 | b) 2,262.  You do: a) 2,136 | b) 2,137.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8. I DO: model it out loud, thinking through each step. YOU DO: click the timer (2:00,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No | 5,403 | 8,400 − 2,997 = 5,403. Boba took away 3 too many, so 3 must be added back..  You do: No | 3,302 | 6,300 − 2,998 = 3,302. Boba took away 2 too many, so 2 must be added back..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8. I DO: model it out loud, thinking through each step. YOU DO: click the timer (2:30,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£3,805.  You do: £3,708.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8. I DO: model it out loud, thinking through each step. YOU DO: click the timer (3:00,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a) 5,304 | b) 5,397.  You do: a) 5,301 | b) 7,798.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8. I DO: model it out loud, thinking through each step. YOU DO: click the timer (4:00, an estimate) and let pupils try the same type of question with new numbers on their whiteboards. Then click to bring in the answers one at a time: the I do working, the I do answer, then the You do answer. Ask someone who got it wrong to say which step went wrong. Top tip:  Answers. I do: a) 4,203.  You do: a) 4,231.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now work on their own on the Step 8 worksheet from the website (scaffolded or not scaffolded). Click the 20 minute timer to start it. Pupils who finish try the challenge: click to show its answer. The Bobas bounce on their own while the slide is showing. Challenge answers: for example 4,099 − 4,000 and 5,102 − 5,003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9" Type="http://schemas.openxmlformats.org/officeDocument/2006/relationships/image" Target="../media/image7.png"/><Relationship Id="rId10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2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3.xml"/><Relationship Id="rId4" Type="http://schemas.openxmlformats.org/officeDocument/2006/relationships/image" Target="../media/image1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1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5.xml"/><Relationship Id="rId4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4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4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microsoft.com/office/2007/relationships/media" Target="../media/media3.mp4"/><Relationship Id="rId7" Type="http://schemas.openxmlformats.org/officeDocument/2006/relationships/video" Target="../media/media3.mp4"/><Relationship Id="rId8" Type="http://schemas.openxmlformats.org/officeDocument/2006/relationships/image" Target="../media/image1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microsoft.com/office/2007/relationships/media" Target="../media/media3.mp4"/><Relationship Id="rId7" Type="http://schemas.openxmlformats.org/officeDocument/2006/relationships/video" Target="../media/media3.mp4"/><Relationship Id="rId8" Type="http://schemas.openxmlformats.org/officeDocument/2006/relationships/image" Target="../media/image15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microsoft.com/office/2007/relationships/media" Target="../media/media4.mp4"/><Relationship Id="rId7" Type="http://schemas.openxmlformats.org/officeDocument/2006/relationships/video" Target="../media/media4.mp4"/><Relationship Id="rId8" Type="http://schemas.openxmlformats.org/officeDocument/2006/relationships/image" Target="../media/image16.png"/><Relationship Id="rId9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microsoft.com/office/2007/relationships/media" Target="../media/media5.mp4"/><Relationship Id="rId7" Type="http://schemas.openxmlformats.org/officeDocument/2006/relationships/video" Target="../media/media5.mp4"/><Relationship Id="rId8" Type="http://schemas.openxmlformats.org/officeDocument/2006/relationships/image" Target="../media/image17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microsoft.com/office/2007/relationships/media" Target="../media/media6.mp4"/><Relationship Id="rId7" Type="http://schemas.openxmlformats.org/officeDocument/2006/relationships/video" Target="../media/media6.mp4"/><Relationship Id="rId8" Type="http://schemas.openxmlformats.org/officeDocument/2006/relationships/image" Target="../media/image18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microsoft.com/office/2007/relationships/media" Target="../media/media1.mp4"/><Relationship Id="rId7" Type="http://schemas.openxmlformats.org/officeDocument/2006/relationships/video" Target="../media/media1.mp4"/><Relationship Id="rId8" Type="http://schemas.openxmlformats.org/officeDocument/2006/relationships/image" Target="../media/image10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openxmlformats.org/officeDocument/2006/relationships/notesSlide" Target="../notesSlides/notesSlide15.xml"/><Relationship Id="rId4" Type="http://schemas.microsoft.com/office/2007/relationships/media" Target="../media/media7.mp4"/><Relationship Id="rId5" Type="http://schemas.openxmlformats.org/officeDocument/2006/relationships/video" Target="../media/media7.mp4"/><Relationship Id="rId6" Type="http://schemas.openxmlformats.org/officeDocument/2006/relationships/image" Target="../media/image19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Relationship Id="rId9" Type="http://schemas.openxmlformats.org/officeDocument/2006/relationships/image" Target="../media/image20.png"/><Relationship Id="rId10" Type="http://schemas.openxmlformats.org/officeDocument/2006/relationships/image" Target="../media/image21.png"/><Relationship Id="rId11" Type="http://schemas.openxmlformats.org/officeDocument/2006/relationships/image" Target="../media/image22.png"/><Relationship Id="rId12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13ed0379819b1600_fram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789920" cy="5486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400" b="1">
                <a:solidFill>
                  <a:srgbClr val="0F766E"/>
                </a:solidFill>
                <a:latin typeface="Dreaming Outloud Pro"/>
              </a:rPr>
              <a:t>Year 4 · Autumn · Addition and subtraction · Step 8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10515600" cy="13716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00000"/>
              </a:lnSpc>
            </a:pPr>
            <a:r>
              <a:rPr sz="6000" b="1">
                <a:solidFill>
                  <a:srgbClr val="17213A"/>
                </a:solidFill>
                <a:latin typeface="Dreaming Outloud Pro"/>
              </a:rPr>
              <a:t>Efficient subtraction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788920"/>
            <a:ext cx="8229600" cy="82296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7a7b90e5f56e640_puzzl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8127" y="4310664"/>
            <a:ext cx="846277" cy="929944"/>
          </a:xfrm>
          <a:prstGeom prst="rect">
            <a:avLst/>
          </a:prstGeom>
        </p:spPr>
      </p:pic>
      <p:pic>
        <p:nvPicPr>
          <p:cNvPr id="8" name="Picture 7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d1a2481504b9640_stopwatch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1247" y="4358670"/>
            <a:ext cx="846277" cy="881938"/>
          </a:xfrm>
          <a:prstGeom prst="rect">
            <a:avLst/>
          </a:prstGeom>
        </p:spPr>
      </p:pic>
      <p:pic>
        <p:nvPicPr>
          <p:cNvPr id="11" name="Picture 10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62a1b5d5a010640_student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84367" y="4360042"/>
            <a:ext cx="846277" cy="880567"/>
          </a:xfrm>
          <a:prstGeom prst="rect">
            <a:avLst/>
          </a:prstGeom>
        </p:spPr>
      </p:pic>
      <p:pic>
        <p:nvPicPr>
          <p:cNvPr id="14" name="Picture 13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9d7b100d22bb640_detectiv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787487" y="4358670"/>
            <a:ext cx="846277" cy="881938"/>
          </a:xfrm>
          <a:prstGeom prst="rect">
            <a:avLst/>
          </a:prstGeom>
        </p:spPr>
      </p:pic>
      <p:pic>
        <p:nvPicPr>
          <p:cNvPr id="17" name="Picture 16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7a25558b4b75700_des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1d31c2d636db640_tir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4127501a949700_desk_fro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repeatCount="indefinite" autoRev="1" fill="hold" nodeType="withEffect">
                                  <p:stCondLst>
                                    <p:cond delay="18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indefinite" autoRev="1" fill="hold" nodeType="withEffect">
                                  <p:stCondLst>
                                    <p:cond delay="36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repeatCount="indefinite" autoRev="1" fill="hold" nodeType="withEffect">
                                  <p:stCondLst>
                                    <p:cond delay="54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repeatCount="indefinite" autoRev="1" fill="hold" nodeType="withEffect">
                                  <p:stCondLst>
                                    <p:cond delay="720"/>
                                  </p:stCondLst>
                                  <p:childTnLst>
                                    <p:animMotion origin="layout" path="M 0 0 L 0 -0.014 E" pathEditMode="relative" ptsTypes="AA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Addition and subtraction · Step 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31520"/>
            <a:ext cx="7772400" cy="73152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800" b="1">
                <a:solidFill>
                  <a:srgbClr val="0F766E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1389888"/>
            <a:ext cx="8686800" cy="36576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0">
                <a:solidFill>
                  <a:srgbClr val="6B7280"/>
                </a:solidFill>
                <a:latin typeface="Dreaming Outloud Pro"/>
              </a:rPr>
              <a:t>Last lesson: Subtract two 4-digit numbers with more than one exchange</a:t>
            </a:r>
          </a:p>
        </p:txBody>
      </p:sp>
      <p:pic>
        <p:nvPicPr>
          <p:cNvPr id="7" name="timer_240.mp4" descr="Countdown timer, 4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02920" y="1828800"/>
            <a:ext cx="5440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0080" y="1901952"/>
            <a:ext cx="5166360" cy="137159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1.  Work out the subtractions.</a:t>
            </a:r>
          </a:p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a) 615 − 239 = ________</a:t>
            </a:r>
          </a:p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b) 1,419 − 583 = ________</a:t>
            </a:r>
          </a:p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c) 6,236 − 1,280 = ________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3337560"/>
            <a:ext cx="5166360" cy="47548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C00000"/>
                </a:solidFill>
                <a:latin typeface="Arial"/>
              </a:rPr>
              <a:t>a) 376   b) 836   c) 4,956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2200" y="1828800"/>
            <a:ext cx="5440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309360" y="1901952"/>
            <a:ext cx="5166360" cy="137159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2.  Work out the subtractions. They all start with 7,839.</a:t>
            </a:r>
          </a:p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a) 7,839 − 2,242 = ________</a:t>
            </a:r>
          </a:p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b) 7,839 − 2,893 = ________</a:t>
            </a:r>
          </a:p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c) 7,839 − 3,392 = ________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09360" y="3337560"/>
            <a:ext cx="5166360" cy="47548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C00000"/>
                </a:solidFill>
                <a:latin typeface="Arial"/>
              </a:rPr>
              <a:t>a) 5,597   b) 4,946   c) 4,447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2920" y="4069080"/>
            <a:ext cx="5440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4142232"/>
            <a:ext cx="5166360" cy="137159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3.  Work out the subtractions. Take care with the zeros.</a:t>
            </a:r>
          </a:p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a) 7,000 − 179 = ________</a:t>
            </a:r>
          </a:p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b) 8,005 − 1,503 = ________</a:t>
            </a:r>
          </a:p>
          <a:p>
            <a:pPr algn="l">
              <a:lnSpc>
                <a:spcPct val="112000"/>
              </a:lnSpc>
            </a:pPr>
            <a:r>
              <a:rPr sz="1600" b="0">
                <a:solidFill>
                  <a:srgbClr val="17213A"/>
                </a:solidFill>
                <a:latin typeface="Arial"/>
              </a:rPr>
              <a:t>c) 10,000 − 2,517 = ________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5577840"/>
            <a:ext cx="5166360" cy="47548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C00000"/>
                </a:solidFill>
                <a:latin typeface="Arial"/>
              </a:rPr>
              <a:t>a) 6,821   b) 6,502   c) 7,483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172200" y="4069080"/>
            <a:ext cx="5440680" cy="210312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309360" y="4142232"/>
            <a:ext cx="3383280" cy="137159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700" b="0">
                <a:solidFill>
                  <a:srgbClr val="17213A"/>
                </a:solidFill>
                <a:latin typeface="Arial"/>
              </a:rPr>
              <a:t>4.  Complete the </a:t>
            </a:r>
            <a:r>
              <a:rPr sz="1700" b="1">
                <a:solidFill>
                  <a:srgbClr val="B4237A"/>
                </a:solidFill>
                <a:latin typeface="Arial"/>
              </a:rPr>
              <a:t>column subtraction</a:t>
            </a:r>
            <a:r>
              <a:rPr sz="1700" b="0">
                <a:solidFill>
                  <a:srgbClr val="17213A"/>
                </a:solidFill>
                <a:latin typeface="Arial"/>
              </a:rPr>
              <a:t>. Write the missing digits in the answer.</a:t>
            </a:r>
          </a:p>
          <a:p>
            <a:pPr algn="l">
              <a:lnSpc>
                <a:spcPct val="112000"/>
              </a:lnSpc>
            </a:pPr>
            <a:r>
              <a:rPr sz="1700" b="0">
                <a:solidFill>
                  <a:srgbClr val="17213A"/>
                </a:solidFill>
                <a:latin typeface="Arial"/>
              </a:rPr>
              <a:t>Answer: ________</a:t>
            </a:r>
          </a:p>
        </p:txBody>
      </p:sp>
      <p:pic>
        <p:nvPicPr>
          <p:cNvPr id="19" name="Picture 18" descr="A calculation written in columns: 5427, then − 3229, then ____. Each _ is a missing digit.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821007" y="4206240"/>
            <a:ext cx="1526344" cy="1280433"/>
          </a:xfrm>
          <a:prstGeom prst="rect">
            <a:avLst/>
          </a:prstGeom>
          <a:ln w="12700">
            <a:solidFill>
              <a:srgbClr val="D7DCE6"/>
            </a:solidFill>
          </a:ln>
        </p:spPr>
      </p:pic>
      <p:sp>
        <p:nvSpPr>
          <p:cNvPr id="20" name="Rounded Rectangle 19"/>
          <p:cNvSpPr/>
          <p:nvPr/>
        </p:nvSpPr>
        <p:spPr>
          <a:xfrm>
            <a:off x="6309360" y="5577840"/>
            <a:ext cx="5166360" cy="475488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3175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000" b="1">
                <a:solidFill>
                  <a:srgbClr val="C00000"/>
                </a:solidFill>
                <a:latin typeface="Arial"/>
              </a:rPr>
              <a:t>2,198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Addition and subtraction · Step 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68680"/>
            <a:ext cx="10972800" cy="4572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1">
                <a:solidFill>
                  <a:srgbClr val="0F766E"/>
                </a:solidFill>
                <a:latin typeface="Dreaming Outloud Pro"/>
              </a:rPr>
              <a:t>Today we are learning…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40080" y="1371600"/>
            <a:ext cx="10881360" cy="123444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508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1371600"/>
            <a:ext cx="10515600" cy="12344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800" b="1">
                <a:solidFill>
                  <a:srgbClr val="17213A"/>
                </a:solidFill>
                <a:latin typeface="Dreaming Outloud Pro"/>
              </a:rPr>
              <a:t>To subtract efficiently by choosing a quick method.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834640"/>
            <a:ext cx="8229600" cy="4572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1">
                <a:solidFill>
                  <a:srgbClr val="0F766E"/>
                </a:solidFill>
                <a:latin typeface="Dreaming Outloud Pro"/>
              </a:rPr>
              <a:t>I can…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337560"/>
            <a:ext cx="8595360" cy="28346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30000"/>
              </a:lnSpc>
            </a:pPr>
            <a:r>
              <a:rPr sz="2200" b="0">
                <a:solidFill>
                  <a:srgbClr val="17213A"/>
                </a:solidFill>
                <a:latin typeface="Dreaming Outloud Pro"/>
              </a:rPr>
              <a:t>☐  I can count on to find a small difference.</a:t>
            </a:r>
          </a:p>
          <a:p>
            <a:pPr algn="l">
              <a:lnSpc>
                <a:spcPct val="130000"/>
              </a:lnSpc>
            </a:pPr>
            <a:r>
              <a:rPr sz="2200" b="0">
                <a:solidFill>
                  <a:srgbClr val="17213A"/>
                </a:solidFill>
                <a:latin typeface="Dreaming Outloud Pro"/>
              </a:rPr>
              <a:t>☐  I can subtract from a round number.</a:t>
            </a:r>
          </a:p>
          <a:p>
            <a:pPr algn="l">
              <a:lnSpc>
                <a:spcPct val="130000"/>
              </a:lnSpc>
            </a:pPr>
            <a:r>
              <a:rPr sz="2200" b="0">
                <a:solidFill>
                  <a:srgbClr val="17213A"/>
                </a:solidFill>
                <a:latin typeface="Dreaming Outloud Pro"/>
              </a:rPr>
              <a:t>☐  I can change both numbers by the same amount.</a:t>
            </a:r>
          </a:p>
          <a:p>
            <a:pPr algn="l">
              <a:lnSpc>
                <a:spcPct val="130000"/>
              </a:lnSpc>
            </a:pPr>
            <a:r>
              <a:rPr sz="2200" b="0">
                <a:solidFill>
                  <a:srgbClr val="17213A"/>
                </a:solidFill>
                <a:latin typeface="Dreaming Outloud Pro"/>
              </a:rPr>
              <a:t>☐  I can choose the quickest method.</a:t>
            </a:r>
          </a:p>
        </p:txBody>
      </p:sp>
      <p:pic>
        <p:nvPicPr>
          <p:cNvPr id="10" name="Picture 9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8320" y="4025641"/>
            <a:ext cx="2282342" cy="232943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Addition and subtraction · Step 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68680"/>
            <a:ext cx="10972800" cy="64008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200" b="1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78308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count on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429000" y="178308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difference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78308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round number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85800" y="310896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efficient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29000" y="310896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subtract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172200" y="3108960"/>
            <a:ext cx="2560320" cy="9601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adjust</a:t>
            </a:r>
          </a:p>
        </p:txBody>
      </p:sp>
      <p:pic>
        <p:nvPicPr>
          <p:cNvPr id="12" name="Picture 11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3711140"/>
            <a:ext cx="2545689" cy="259821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Addition and subtraction · Step 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22960"/>
            <a:ext cx="10881360" cy="9144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000" b="1">
                <a:solidFill>
                  <a:srgbClr val="0F766E"/>
                </a:solidFill>
                <a:latin typeface="Dreaming Outloud Pro"/>
              </a:rPr>
              <a:t>The 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74519"/>
            <a:ext cx="7315200" cy="867918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If two numbers are close, count on from the smaller to the bigger.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742438"/>
            <a:ext cx="7315200" cy="867918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If you add the same to both numbers, the difference stays the same.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610356"/>
            <a:ext cx="7315200" cy="867918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Choose the method that is quickest for the numbers.</a:t>
            </a:r>
          </a:p>
        </p:txBody>
      </p:sp>
      <p:pic>
        <p:nvPicPr>
          <p:cNvPr id="9" name="Picture 8" descr="9d7b100d22bb640_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240" y="2924835"/>
            <a:ext cx="2633472" cy="274444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Addition and subtraction · Step 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22960"/>
            <a:ext cx="10881360" cy="91440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000" b="1">
                <a:solidFill>
                  <a:srgbClr val="0F766E"/>
                </a:solidFill>
                <a:latin typeface="Dreaming Outloud Pro"/>
              </a:rPr>
              <a:t>Look out for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874519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Look at the numbers before choosing a method.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2409062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Do the same to both numbers.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943605"/>
            <a:ext cx="7315200" cy="534543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5000"/>
              </a:lnSpc>
            </a:pPr>
            <a:r>
              <a:rPr sz="2100" b="0">
                <a:solidFill>
                  <a:srgbClr val="17213A"/>
                </a:solidFill>
                <a:latin typeface="Dreaming Outloud Pro"/>
              </a:rPr>
              <a:t>Check by adding.</a:t>
            </a:r>
          </a:p>
        </p:txBody>
      </p:sp>
      <p:pic>
        <p:nvPicPr>
          <p:cNvPr id="9" name="Picture 8" descr="7a7b90e5f56e640_puzzl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78240" y="2775448"/>
            <a:ext cx="2633472" cy="289383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Addition and subtraction · Step 8 · question 1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1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Work out the subtractions by </a:t>
            </a:r>
            <a:r>
              <a:rPr sz="2200" b="1">
                <a:solidFill>
                  <a:srgbClr val="B4237A"/>
                </a:solidFill>
                <a:latin typeface="Arial"/>
              </a:rPr>
              <a:t>counting on</a:t>
            </a:r>
            <a:r>
              <a:rPr sz="2200" b="0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536952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a) 605 − 597 = ________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2973324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b) 4,007 − 3,993 = ________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3409696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c) 2,003 − 1,998 = ________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846068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d) 802 − 791 = ________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1737360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Work out the subtractions by </a:t>
            </a:r>
            <a:r>
              <a:rPr sz="2200" b="1">
                <a:solidFill>
                  <a:srgbClr val="B4237A"/>
                </a:solidFill>
                <a:latin typeface="Arial"/>
              </a:rPr>
              <a:t>counting on</a:t>
            </a:r>
            <a:r>
              <a:rPr sz="2200" b="0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09360" y="2536952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a) 802 − 799 = ________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09360" y="2973324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b) 8,004 − 7,994 = ________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3409696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c) 6,006 − 5,992 = ________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3846068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d) 201 − 193 = ________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328160"/>
            <a:ext cx="5257800" cy="14173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a) 8</a:t>
            </a:r>
          </a:p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b) 14</a:t>
            </a:r>
          </a:p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c) 5</a:t>
            </a:r>
          </a:p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d) 11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4328160"/>
            <a:ext cx="5257800" cy="14173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a) 3</a:t>
            </a:r>
          </a:p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b) 10</a:t>
            </a:r>
          </a:p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c) 14</a:t>
            </a:r>
          </a:p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d) 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Addition and subtraction · Step 8 · question 2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2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11628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Rosie works out 400 − 322 by taking </a:t>
            </a:r>
            <a:r>
              <a:rPr sz="2200" b="1">
                <a:solidFill>
                  <a:srgbClr val="B4237A"/>
                </a:solidFill>
                <a:latin typeface="Arial"/>
              </a:rPr>
              <a:t>1 from both numbers</a:t>
            </a:r>
            <a:r>
              <a:rPr sz="2200" b="0">
                <a:solidFill>
                  <a:srgbClr val="17213A"/>
                </a:solidFill>
                <a:latin typeface="Arial"/>
              </a:rPr>
              <a:t>. Work out both calculations.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900172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a) 399 − 321 = ________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3336544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b) 400 − 322 = ________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1737360"/>
            <a:ext cx="5257800" cy="11628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Rosie works out 600 − 557 by taking </a:t>
            </a:r>
            <a:r>
              <a:rPr sz="2200" b="1">
                <a:solidFill>
                  <a:srgbClr val="B4237A"/>
                </a:solidFill>
                <a:latin typeface="Arial"/>
              </a:rPr>
              <a:t>1 from both numbers</a:t>
            </a:r>
            <a:r>
              <a:rPr sz="2200" b="0">
                <a:solidFill>
                  <a:srgbClr val="17213A"/>
                </a:solidFill>
                <a:latin typeface="Arial"/>
              </a:rPr>
              <a:t>. Work out both calculations.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60" y="2900172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a) 599 − 556 = ________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3336544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b) 600 − 557 = ________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18636"/>
            <a:ext cx="5257800" cy="10871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a) 78</a:t>
            </a:r>
          </a:p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b) 78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3818636"/>
            <a:ext cx="5257800" cy="10871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a) 43</a:t>
            </a:r>
          </a:p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b) 43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Addition and subtraction · Step 8 · question 3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90.mp4" descr="Countdown timer, 1:3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3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7005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Work out the subtractions in your head. Look carefully at the second number.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437892"/>
            <a:ext cx="5257800" cy="38684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a) 4,179 − 997 = ________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2824733"/>
            <a:ext cx="5257800" cy="38684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b) 7,445 − 998 = ________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3211575"/>
            <a:ext cx="5257800" cy="38684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c) 7,232 − 2,999 = ________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598417"/>
            <a:ext cx="5257800" cy="38684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d) 3,462 − 1,999 = ________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1737360"/>
            <a:ext cx="5257800" cy="7005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Work out the subtractions in your head. Look carefully at the second number.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09360" y="2437892"/>
            <a:ext cx="5257800" cy="38684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a) 5,982 − 997 = ________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09360" y="2824733"/>
            <a:ext cx="5257800" cy="38684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b) 8,435 − 1,999 = ________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3211575"/>
            <a:ext cx="5257800" cy="38684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c) 4,114 − 2,999 = ________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309360" y="3598417"/>
            <a:ext cx="5257800" cy="38684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900" b="0">
                <a:solidFill>
                  <a:srgbClr val="17213A"/>
                </a:solidFill>
                <a:latin typeface="Arial"/>
              </a:rPr>
              <a:t>d) 5,634 − 998 = ________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030980"/>
            <a:ext cx="5257800" cy="15494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a) 3,182</a:t>
            </a:r>
          </a:p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b) 6,447</a:t>
            </a:r>
          </a:p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c) 4,233</a:t>
            </a:r>
          </a:p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d) 1,463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309360" y="4030980"/>
            <a:ext cx="5257800" cy="15494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a) 4,985</a:t>
            </a:r>
          </a:p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b) 6,436</a:t>
            </a:r>
          </a:p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c) 1,115</a:t>
            </a:r>
          </a:p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d) 4,636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Addition and subtraction · Step 8 · question 4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90.mp4" descr="Countdown timer, 1:3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4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11628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Eva works out 5,261 − 2,999 by subtracting 3,000 first and then adding 1. Work out both calculations.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900172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a) 5,261 − 3,000 = ________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3336544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b) 5,261 − 2,999 = ________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1737360"/>
            <a:ext cx="5257800" cy="11628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Eva works out 4,136 − 1,999 by subtracting 2,000 first and then adding 1. Work out both calculations.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60" y="2900172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a) 4,136 − 2,000 = ________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3336544"/>
            <a:ext cx="5257800" cy="4363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b) 4,136 − 1,999 = ________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818636"/>
            <a:ext cx="5257800" cy="10871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a) 2,261</a:t>
            </a:r>
          </a:p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b) 2,262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3818636"/>
            <a:ext cx="5257800" cy="10871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a) 2,136</a:t>
            </a:r>
          </a:p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b) 2,137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Addition and subtraction · Step 8 · question 5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5 of 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554480" y="1737360"/>
            <a:ext cx="4251960" cy="1274445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691640" y="1737360"/>
            <a:ext cx="3977639" cy="1274445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100" b="0">
                <a:solidFill>
                  <a:srgbClr val="17213A"/>
                </a:solidFill>
                <a:latin typeface="Arial"/>
              </a:rPr>
              <a:t>“To work out 8,400 − 2,997, I take away 3,000. My answer is 5,400.”</a:t>
            </a:r>
          </a:p>
        </p:txBody>
      </p:sp>
      <p:pic>
        <p:nvPicPr>
          <p:cNvPr id="14" name="Picture 13" descr="7a7b90e5f56e640_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8640" y="1659717"/>
            <a:ext cx="877824" cy="96461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548640" y="3148964"/>
            <a:ext cx="5257800" cy="28778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7213A"/>
                </a:solidFill>
                <a:latin typeface="Arial"/>
              </a:rPr>
              <a:t>Is Boba </a:t>
            </a:r>
            <a:r>
              <a:rPr sz="1300" b="1">
                <a:solidFill>
                  <a:srgbClr val="B4237A"/>
                </a:solidFill>
                <a:latin typeface="Arial"/>
              </a:rPr>
              <a:t>correct</a:t>
            </a:r>
            <a:r>
              <a:rPr sz="1300" b="0">
                <a:solidFill>
                  <a:srgbClr val="17213A"/>
                </a:solidFill>
                <a:latin typeface="Arial"/>
              </a:rPr>
              <a:t>? Circle yes or no.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436746"/>
            <a:ext cx="5257800" cy="28778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7213A"/>
                </a:solidFill>
                <a:latin typeface="Arial"/>
              </a:rPr>
              <a:t>What is the </a:t>
            </a:r>
            <a:r>
              <a:rPr sz="1300" b="1">
                <a:solidFill>
                  <a:srgbClr val="B4237A"/>
                </a:solidFill>
                <a:latin typeface="Arial"/>
              </a:rPr>
              <a:t>correct</a:t>
            </a:r>
            <a:r>
              <a:rPr sz="1300" b="0">
                <a:solidFill>
                  <a:srgbClr val="17213A"/>
                </a:solidFill>
                <a:latin typeface="Arial"/>
              </a:rPr>
              <a:t> answer? ________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48640" y="3724528"/>
            <a:ext cx="5257800" cy="28778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1">
                <a:solidFill>
                  <a:srgbClr val="B4237A"/>
                </a:solidFill>
                <a:latin typeface="Arial"/>
              </a:rPr>
              <a:t>Explain</a:t>
            </a:r>
            <a:r>
              <a:rPr sz="1300" b="0">
                <a:solidFill>
                  <a:srgbClr val="17213A"/>
                </a:solidFill>
                <a:latin typeface="Arial"/>
              </a:rPr>
              <a:t> Boba’s mistake.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15200" y="1737360"/>
            <a:ext cx="4251960" cy="1274445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452360" y="1737360"/>
            <a:ext cx="3977639" cy="1274445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100" b="0">
                <a:solidFill>
                  <a:srgbClr val="17213A"/>
                </a:solidFill>
                <a:latin typeface="Arial"/>
              </a:rPr>
              <a:t>“To work out 6,300 − 2,998, I take away 3,000. My answer is 3,300.”</a:t>
            </a:r>
          </a:p>
        </p:txBody>
      </p:sp>
      <p:pic>
        <p:nvPicPr>
          <p:cNvPr id="20" name="Picture 19" descr="7a7b90e5f56e640_puzzl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9360" y="1659717"/>
            <a:ext cx="877824" cy="96461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309360" y="3148964"/>
            <a:ext cx="5257800" cy="28778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7213A"/>
                </a:solidFill>
                <a:latin typeface="Arial"/>
              </a:rPr>
              <a:t>Is Boba </a:t>
            </a:r>
            <a:r>
              <a:rPr sz="1300" b="1">
                <a:solidFill>
                  <a:srgbClr val="B4237A"/>
                </a:solidFill>
                <a:latin typeface="Arial"/>
              </a:rPr>
              <a:t>correct</a:t>
            </a:r>
            <a:r>
              <a:rPr sz="1300" b="0">
                <a:solidFill>
                  <a:srgbClr val="17213A"/>
                </a:solidFill>
                <a:latin typeface="Arial"/>
              </a:rPr>
              <a:t>? Circle yes or no.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309360" y="3436746"/>
            <a:ext cx="5257800" cy="28778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0">
                <a:solidFill>
                  <a:srgbClr val="17213A"/>
                </a:solidFill>
                <a:latin typeface="Arial"/>
              </a:rPr>
              <a:t>What is the </a:t>
            </a:r>
            <a:r>
              <a:rPr sz="1300" b="1">
                <a:solidFill>
                  <a:srgbClr val="B4237A"/>
                </a:solidFill>
                <a:latin typeface="Arial"/>
              </a:rPr>
              <a:t>correct</a:t>
            </a:r>
            <a:r>
              <a:rPr sz="1300" b="0">
                <a:solidFill>
                  <a:srgbClr val="17213A"/>
                </a:solidFill>
                <a:latin typeface="Arial"/>
              </a:rPr>
              <a:t> answer? ________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3724528"/>
            <a:ext cx="5257800" cy="28778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1">
                <a:solidFill>
                  <a:srgbClr val="B4237A"/>
                </a:solidFill>
                <a:latin typeface="Arial"/>
              </a:rPr>
              <a:t>Explain</a:t>
            </a:r>
            <a:r>
              <a:rPr sz="1300" b="0">
                <a:solidFill>
                  <a:srgbClr val="17213A"/>
                </a:solidFill>
                <a:latin typeface="Arial"/>
              </a:rPr>
              <a:t> Boba’s mistake.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4058030"/>
            <a:ext cx="5257800" cy="17145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No</a:t>
            </a:r>
          </a:p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5,403</a:t>
            </a:r>
          </a:p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8,400 − 2,997 = 5,403. Boba took away 3 too many, so 3 must be added back.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309360" y="4058030"/>
            <a:ext cx="5257800" cy="17145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No</a:t>
            </a:r>
          </a:p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3,302</a:t>
            </a:r>
          </a:p>
          <a:p>
            <a:pPr algn="l"/>
            <a:r>
              <a:rPr sz="1800" b="1">
                <a:solidFill>
                  <a:srgbClr val="C00000"/>
                </a:solidFill>
                <a:latin typeface="Arial"/>
              </a:rPr>
              <a:t>6,300 − 2,998 = 3,302. Boba took away 2 too many, so 2 must be added back.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Addition and subtraction · Step 8 · question 6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150.mp4" descr="Countdown timer, 2:3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6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13609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A shop has </a:t>
            </a:r>
            <a:r>
              <a:rPr sz="2600" b="1">
                <a:solidFill>
                  <a:srgbClr val="B4237A"/>
                </a:solidFill>
                <a:latin typeface="Arial"/>
              </a:rPr>
              <a:t>£7,000</a:t>
            </a:r>
            <a:r>
              <a:rPr sz="2600" b="0">
                <a:solidFill>
                  <a:srgbClr val="17213A"/>
                </a:solidFill>
                <a:latin typeface="Arial"/>
              </a:rPr>
              <a:t>. It spends </a:t>
            </a:r>
            <a:r>
              <a:rPr sz="2600" b="1">
                <a:solidFill>
                  <a:srgbClr val="B4237A"/>
                </a:solidFill>
                <a:latin typeface="Arial"/>
              </a:rPr>
              <a:t>£2,994</a:t>
            </a:r>
            <a:r>
              <a:rPr sz="2600" b="0">
                <a:solidFill>
                  <a:srgbClr val="17213A"/>
                </a:solidFill>
                <a:latin typeface="Arial"/>
              </a:rPr>
              <a:t> on stock and </a:t>
            </a:r>
            <a:r>
              <a:rPr sz="2600" b="1">
                <a:solidFill>
                  <a:srgbClr val="B4237A"/>
                </a:solidFill>
                <a:latin typeface="Arial"/>
              </a:rPr>
              <a:t>£201</a:t>
            </a:r>
            <a:r>
              <a:rPr sz="2600" b="0">
                <a:solidFill>
                  <a:srgbClr val="17213A"/>
                </a:solidFill>
                <a:latin typeface="Arial"/>
              </a:rPr>
              <a:t> on rent.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3098292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How much money is </a:t>
            </a:r>
            <a:r>
              <a:rPr sz="2600" b="1">
                <a:solidFill>
                  <a:srgbClr val="B4237A"/>
                </a:solidFill>
                <a:latin typeface="Arial"/>
              </a:rPr>
              <a:t>left</a:t>
            </a:r>
            <a:r>
              <a:rPr sz="2600" b="0">
                <a:solidFill>
                  <a:srgbClr val="17213A"/>
                </a:solidFill>
                <a:latin typeface="Arial"/>
              </a:rPr>
              <a:t>? ________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09360" y="1737360"/>
            <a:ext cx="5257800" cy="13609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A shop has </a:t>
            </a:r>
            <a:r>
              <a:rPr sz="2600" b="1">
                <a:solidFill>
                  <a:srgbClr val="B4237A"/>
                </a:solidFill>
                <a:latin typeface="Arial"/>
              </a:rPr>
              <a:t>£7,000</a:t>
            </a:r>
            <a:r>
              <a:rPr sz="2600" b="0">
                <a:solidFill>
                  <a:srgbClr val="17213A"/>
                </a:solidFill>
                <a:latin typeface="Arial"/>
              </a:rPr>
              <a:t>. It spends </a:t>
            </a:r>
            <a:r>
              <a:rPr sz="2600" b="1">
                <a:solidFill>
                  <a:srgbClr val="B4237A"/>
                </a:solidFill>
                <a:latin typeface="Arial"/>
              </a:rPr>
              <a:t>£2,991</a:t>
            </a:r>
            <a:r>
              <a:rPr sz="2600" b="0">
                <a:solidFill>
                  <a:srgbClr val="17213A"/>
                </a:solidFill>
                <a:latin typeface="Arial"/>
              </a:rPr>
              <a:t> on stock and </a:t>
            </a:r>
            <a:r>
              <a:rPr sz="2600" b="1">
                <a:solidFill>
                  <a:srgbClr val="B4237A"/>
                </a:solidFill>
                <a:latin typeface="Arial"/>
              </a:rPr>
              <a:t>£301</a:t>
            </a:r>
            <a:r>
              <a:rPr sz="2600" b="0">
                <a:solidFill>
                  <a:srgbClr val="17213A"/>
                </a:solidFill>
                <a:latin typeface="Arial"/>
              </a:rPr>
              <a:t> on rent.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3098292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How much money is </a:t>
            </a:r>
            <a:r>
              <a:rPr sz="2600" b="1">
                <a:solidFill>
                  <a:srgbClr val="B4237A"/>
                </a:solidFill>
                <a:latin typeface="Arial"/>
              </a:rPr>
              <a:t>left</a:t>
            </a:r>
            <a:r>
              <a:rPr sz="2600" b="0">
                <a:solidFill>
                  <a:srgbClr val="17213A"/>
                </a:solidFill>
                <a:latin typeface="Arial"/>
              </a:rPr>
              <a:t>? ________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4075683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£3,805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09360" y="4075683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£3,708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Addition and subtraction · Step 8 · question 7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180.mp4" descr="Countdown timer, 3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7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Write the </a:t>
            </a:r>
            <a:r>
              <a:rPr sz="2600" b="1">
                <a:solidFill>
                  <a:srgbClr val="B4237A"/>
                </a:solidFill>
                <a:latin typeface="Arial"/>
              </a:rPr>
              <a:t>missing number</a:t>
            </a:r>
            <a:r>
              <a:rPr sz="2600" b="0">
                <a:solidFill>
                  <a:srgbClr val="17213A"/>
                </a:solidFill>
                <a:latin typeface="Arial"/>
              </a:rPr>
              <a:t> in each calculation.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66903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a) 6,300 − ________ = 996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48640" y="3171444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b) ________ − 1,997 = 3,400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1737360"/>
            <a:ext cx="5257800" cy="93167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Write the </a:t>
            </a:r>
            <a:r>
              <a:rPr sz="2600" b="1">
                <a:solidFill>
                  <a:srgbClr val="B4237A"/>
                </a:solidFill>
                <a:latin typeface="Arial"/>
              </a:rPr>
              <a:t>missing number</a:t>
            </a:r>
            <a:r>
              <a:rPr sz="2600" b="0">
                <a:solidFill>
                  <a:srgbClr val="17213A"/>
                </a:solidFill>
                <a:latin typeface="Arial"/>
              </a:rPr>
              <a:t> in each calculation.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09360" y="2669032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a) 7,300 − ________ = 1,999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09360" y="3171444"/>
            <a:ext cx="5257800" cy="5024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600" b="0">
                <a:solidFill>
                  <a:srgbClr val="17213A"/>
                </a:solidFill>
                <a:latin typeface="Arial"/>
              </a:rPr>
              <a:t>b) ________ − 998 = 6,800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19576"/>
            <a:ext cx="5257800" cy="10871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a) 5,304</a:t>
            </a:r>
          </a:p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b) 5,397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3719576"/>
            <a:ext cx="5257800" cy="108712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a) 5,301</a:t>
            </a:r>
          </a:p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b) 7,798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Addition and subtraction · Step 8 · question 8</a:t>
            </a:r>
          </a:p>
        </p:txBody>
      </p:sp>
      <p:sp>
        <p:nvSpPr>
          <p:cNvPr id="5" name="Rectangle 4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01230816a843640_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730586"/>
            <a:ext cx="825154" cy="842181"/>
          </a:xfrm>
          <a:prstGeom prst="rect">
            <a:avLst/>
          </a:prstGeom>
        </p:spPr>
      </p:pic>
      <p:sp>
        <p:nvSpPr>
          <p:cNvPr id="7" name="Rounded Rectangular Callout 6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8" name="Picture 7" descr="b9d4aa0cabc8640_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68406"/>
            <a:ext cx="825154" cy="1004361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0" name="timer_240.mp4" descr="Countdown timer, 4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6217920"/>
            <a:ext cx="3017520" cy="25603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ctr">
              <a:lnSpc>
                <a:spcPct val="112000"/>
              </a:lnSpc>
            </a:pPr>
            <a:r>
              <a:rPr sz="1100" b="0">
                <a:solidFill>
                  <a:srgbClr val="6B7280"/>
                </a:solidFill>
                <a:latin typeface="Dreaming Outloud Pro"/>
              </a:rPr>
              <a:t>8 of 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48640" y="1737360"/>
            <a:ext cx="5257800" cy="11628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A tank holds </a:t>
            </a:r>
            <a:r>
              <a:rPr sz="2200" b="1">
                <a:solidFill>
                  <a:srgbClr val="B4237A"/>
                </a:solidFill>
                <a:latin typeface="Arial"/>
              </a:rPr>
              <a:t>10,000 ml</a:t>
            </a:r>
            <a:r>
              <a:rPr sz="2200" b="0">
                <a:solidFill>
                  <a:srgbClr val="17213A"/>
                </a:solidFill>
                <a:latin typeface="Arial"/>
              </a:rPr>
              <a:t> of water. </a:t>
            </a:r>
            <a:r>
              <a:rPr sz="2200" b="1">
                <a:solidFill>
                  <a:srgbClr val="B4237A"/>
                </a:solidFill>
                <a:latin typeface="Arial"/>
              </a:rPr>
              <a:t>5,998 ml</a:t>
            </a:r>
            <a:r>
              <a:rPr sz="2200" b="0">
                <a:solidFill>
                  <a:srgbClr val="17213A"/>
                </a:solidFill>
                <a:latin typeface="Arial"/>
              </a:rPr>
              <a:t> is used. Then </a:t>
            </a:r>
            <a:r>
              <a:rPr sz="2200" b="1">
                <a:solidFill>
                  <a:srgbClr val="B4237A"/>
                </a:solidFill>
                <a:latin typeface="Arial"/>
              </a:rPr>
              <a:t>201 ml</a:t>
            </a:r>
            <a:r>
              <a:rPr sz="2200" b="0">
                <a:solidFill>
                  <a:srgbClr val="17213A"/>
                </a:solidFill>
                <a:latin typeface="Arial"/>
              </a:rPr>
              <a:t> is added.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8640" y="2900172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a) How much water is in the tank now? ________ ml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09360" y="1737360"/>
            <a:ext cx="5257800" cy="116281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A tank holds </a:t>
            </a:r>
            <a:r>
              <a:rPr sz="2200" b="1">
                <a:solidFill>
                  <a:srgbClr val="B4237A"/>
                </a:solidFill>
                <a:latin typeface="Arial"/>
              </a:rPr>
              <a:t>10,000 ml</a:t>
            </a:r>
            <a:r>
              <a:rPr sz="2200" b="0">
                <a:solidFill>
                  <a:srgbClr val="17213A"/>
                </a:solidFill>
                <a:latin typeface="Arial"/>
              </a:rPr>
              <a:t> of water. </a:t>
            </a:r>
            <a:r>
              <a:rPr sz="2200" b="1">
                <a:solidFill>
                  <a:srgbClr val="B4237A"/>
                </a:solidFill>
                <a:latin typeface="Arial"/>
              </a:rPr>
              <a:t>5,990 ml</a:t>
            </a:r>
            <a:r>
              <a:rPr sz="2200" b="0">
                <a:solidFill>
                  <a:srgbClr val="17213A"/>
                </a:solidFill>
                <a:latin typeface="Arial"/>
              </a:rPr>
              <a:t> is used. Then </a:t>
            </a:r>
            <a:r>
              <a:rPr sz="2200" b="1">
                <a:solidFill>
                  <a:srgbClr val="B4237A"/>
                </a:solidFill>
                <a:latin typeface="Arial"/>
              </a:rPr>
              <a:t>221 ml</a:t>
            </a:r>
            <a:r>
              <a:rPr sz="2200" b="0">
                <a:solidFill>
                  <a:srgbClr val="17213A"/>
                </a:solidFill>
                <a:latin typeface="Arial"/>
              </a:rPr>
              <a:t> is added.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09360" y="2900172"/>
            <a:ext cx="5257800" cy="799592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200" b="0">
                <a:solidFill>
                  <a:srgbClr val="17213A"/>
                </a:solidFill>
                <a:latin typeface="Arial"/>
              </a:rPr>
              <a:t>a) How much water is in the tank now? ________ ml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45484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a) 4,203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09360" y="3745484"/>
            <a:ext cx="5257800" cy="65786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600" b="1">
                <a:solidFill>
                  <a:srgbClr val="C00000"/>
                </a:solidFill>
                <a:latin typeface="Arial"/>
              </a:rPr>
              <a:t>a) 4,231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686800" cy="320040"/>
          </a:xfrm>
          <a:prstGeom prst="rect">
            <a:avLst/>
          </a:prstGeom>
          <a:noFill/>
        </p:spPr>
        <p:txBody>
          <a:bodyPr wrap="square" anchor="ctr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1200" b="1">
                <a:solidFill>
                  <a:srgbClr val="0F766E"/>
                </a:solidFill>
                <a:latin typeface="Dreaming Outloud Pro"/>
              </a:rPr>
              <a:t>Year 4 · Addition and subtraction · Step 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731520"/>
            <a:ext cx="10972800" cy="73152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3800" b="1">
                <a:solidFill>
                  <a:srgbClr val="0F766E"/>
                </a:solidFill>
                <a:latin typeface="Dreaming Outloud Pro"/>
              </a:rPr>
              <a:t>Independent application</a:t>
            </a:r>
          </a:p>
        </p:txBody>
      </p:sp>
      <p:pic>
        <p:nvPicPr>
          <p:cNvPr id="6" name="timer_1200.mp4" descr="Countdown timer, 2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1520" y="1691640"/>
            <a:ext cx="4937760" cy="17282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31520" y="3520440"/>
            <a:ext cx="5120640" cy="5486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400" b="0">
                <a:solidFill>
                  <a:srgbClr val="17213A"/>
                </a:solidFill>
                <a:latin typeface="Dreaming Outloud Pro"/>
              </a:rPr>
              <a:t>Use the Step 8 worksheet.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4069080"/>
            <a:ext cx="5120640" cy="548640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400" b="1">
                <a:solidFill>
                  <a:srgbClr val="B4237A"/>
                </a:solidFill>
                <a:latin typeface="Dreaming Outloud Pro"/>
              </a:rPr>
              <a:t>Finished? Try the challenge.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035040" y="1554480"/>
            <a:ext cx="5577840" cy="251460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6172200" y="1645920"/>
            <a:ext cx="1920240" cy="502920"/>
          </a:xfrm>
          <a:prstGeom prst="roundRect">
            <a:avLst>
              <a:gd name="adj" fmla="val 35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1800" b="1">
                <a:solidFill>
                  <a:srgbClr val="17213A"/>
                </a:solidFill>
                <a:latin typeface="Dreaming Outloud Pro"/>
              </a:rPr>
              <a:t>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72200" y="2148840"/>
            <a:ext cx="5303520" cy="1874519"/>
          </a:xfrm>
          <a:prstGeom prst="rect">
            <a:avLst/>
          </a:prstGeom>
          <a:noFill/>
        </p:spPr>
        <p:txBody>
          <a:bodyPr wrap="square" anchor="t" lIns="54864" rIns="54864" tIns="27432" bIns="27432">
            <a:spAutoFit/>
          </a:bodyPr>
          <a:lstStyle/>
          <a:p>
            <a:pPr algn="l">
              <a:lnSpc>
                <a:spcPct val="112000"/>
              </a:lnSpc>
            </a:pPr>
            <a:r>
              <a:rPr sz="2000" b="0">
                <a:solidFill>
                  <a:srgbClr val="17213A"/>
                </a:solidFill>
                <a:latin typeface="Arial"/>
              </a:rPr>
              <a:t>Write </a:t>
            </a:r>
            <a:r>
              <a:rPr sz="2000" b="1">
                <a:solidFill>
                  <a:srgbClr val="B4237A"/>
                </a:solidFill>
                <a:latin typeface="Arial"/>
              </a:rPr>
              <a:t>two different</a:t>
            </a:r>
            <a:r>
              <a:rPr sz="2000" b="0">
                <a:solidFill>
                  <a:srgbClr val="17213A"/>
                </a:solidFill>
                <a:latin typeface="Arial"/>
              </a:rPr>
              <a:t> subtractions of two </a:t>
            </a:r>
            <a:r>
              <a:rPr sz="2000" b="1">
                <a:solidFill>
                  <a:srgbClr val="B4237A"/>
                </a:solidFill>
                <a:latin typeface="Arial"/>
              </a:rPr>
              <a:t>4-digit</a:t>
            </a:r>
            <a:r>
              <a:rPr sz="2000" b="0">
                <a:solidFill>
                  <a:srgbClr val="17213A"/>
                </a:solidFill>
                <a:latin typeface="Arial"/>
              </a:rPr>
              <a:t> numbers with an answer of exactly </a:t>
            </a:r>
            <a:r>
              <a:rPr sz="2000" b="1">
                <a:solidFill>
                  <a:srgbClr val="B4237A"/>
                </a:solidFill>
                <a:latin typeface="Arial"/>
              </a:rPr>
              <a:t>99</a:t>
            </a:r>
            <a:r>
              <a:rPr sz="2000" b="0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35040" y="4206240"/>
            <a:ext cx="5577840" cy="977900"/>
          </a:xfrm>
          <a:prstGeom prst="roundRect">
            <a:avLst>
              <a:gd name="adj" fmla="val 15000"/>
            </a:avLst>
          </a:prstGeom>
          <a:solidFill>
            <a:srgbClr val="FFFFFF"/>
          </a:solidFill>
          <a:ln w="38100">
            <a:solidFill>
              <a:srgbClr val="C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37160" rIns="137160"/>
          <a:lstStyle/>
          <a:p>
            <a:pPr algn="l"/>
            <a:r>
              <a:rPr sz="2000" b="1">
                <a:solidFill>
                  <a:srgbClr val="C00000"/>
                </a:solidFill>
                <a:latin typeface="Arial"/>
              </a:rPr>
              <a:t>for example 4,099 − 4,000 and 5,102 − 5,003</a:t>
            </a:r>
          </a:p>
        </p:txBody>
      </p:sp>
      <p:pic>
        <p:nvPicPr>
          <p:cNvPr id="13" name="Picture 12" descr="01230816a843640_teach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80" y="5369548"/>
            <a:ext cx="965606" cy="985531"/>
          </a:xfrm>
          <a:prstGeom prst="rect">
            <a:avLst/>
          </a:prstGeom>
        </p:spPr>
      </p:pic>
      <p:pic>
        <p:nvPicPr>
          <p:cNvPr id="14" name="Picture 13" descr="b9d4aa0cabc8640_che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77440" y="5179763"/>
            <a:ext cx="965606" cy="1175316"/>
          </a:xfrm>
          <a:prstGeom prst="rect">
            <a:avLst/>
          </a:prstGeom>
        </p:spPr>
      </p:pic>
      <p:pic>
        <p:nvPicPr>
          <p:cNvPr id="15" name="Picture 14" descr="511143482526640_ide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97680" y="5348783"/>
            <a:ext cx="965606" cy="1006296"/>
          </a:xfrm>
          <a:prstGeom prst="rect">
            <a:avLst/>
          </a:prstGeom>
        </p:spPr>
      </p:pic>
      <p:pic>
        <p:nvPicPr>
          <p:cNvPr id="16" name="Picture 15" descr="0d0600613f90640_writing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00800" y="5365998"/>
            <a:ext cx="965606" cy="989081"/>
          </a:xfrm>
          <a:prstGeom prst="rect">
            <a:avLst/>
          </a:prstGeom>
        </p:spPr>
      </p:pic>
      <p:pic>
        <p:nvPicPr>
          <p:cNvPr id="17" name="Picture 16" descr="d0c21b00b584640_trophy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21040" y="5348783"/>
            <a:ext cx="965606" cy="1006296"/>
          </a:xfrm>
          <a:prstGeom prst="rect">
            <a:avLst/>
          </a:prstGeom>
        </p:spPr>
      </p:pic>
      <p:pic>
        <p:nvPicPr>
          <p:cNvPr id="18" name="Picture 17" descr="d1a2481504b9640_stopwatch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058400" y="5348783"/>
            <a:ext cx="965606" cy="10062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3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30 -0.070 0.090 -0.070 0.120 0 E" pathEditMode="relative" ptsTypes="AAAA">
                                      <p:cBhvr>
                                        <p:cTn id="102" dur="9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repeatCount="indefinite" autoRev="1" fill="hold" nodeType="withEffect">
                                  <p:stCondLst>
                                    <p:cond delay="180"/>
                                  </p:stCondLst>
                                  <p:childTnLst>
                                    <p:animMotion origin="layout" path="M 0 0 C 0.035 -0.070 0.105 -0.070 0.140 0 E" pathEditMode="relative" ptsTypes="AAAA">
                                      <p:cBhvr>
                                        <p:cTn id="104" dur="11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indefinite" autoRev="1" fill="hold" nodeType="withEffect">
                                  <p:stCondLst>
                                    <p:cond delay="360"/>
                                  </p:stCondLst>
                                  <p:childTnLst>
                                    <p:animMotion origin="layout" path="M 0 0 C 0.030 -0.080 0.090 -0.080 0.120 0 E" pathEditMode="relative" ptsTypes="AAAA">
                                      <p:cBhvr>
                                        <p:cTn id="10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repeatCount="indefinite" autoRev="1" fill="hold" nodeType="withEffect">
                                  <p:stCondLst>
                                    <p:cond delay="540"/>
                                  </p:stCondLst>
                                  <p:childTnLst>
                                    <p:animMotion origin="layout" path="M 0 0 C 0.035 -0.070 0.105 -0.070 0.140 0 E" pathEditMode="relative" ptsTypes="AAAA">
                                      <p:cBhvr>
                                        <p:cTn id="108" dur="1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repeatCount="indefinite" autoRev="1" fill="hold" nodeType="withEffect">
                                  <p:stCondLst>
                                    <p:cond delay="720"/>
                                  </p:stCondLst>
                                  <p:childTnLst>
                                    <p:animMotion origin="layout" path="M 0 0 C 0.025 -0.080 0.075 -0.080 0.100 0 E" pathEditMode="relative" ptsTypes="AAAA">
                                      <p:cBhvr>
                                        <p:cTn id="110" dur="9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0" presetClass="path" presetSubtype="0" repeatCount="indefinite" autoRev="1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0 0 C 0.020 -0.070 0.060 -0.070 0.080 0 E" pathEditMode="relative" ptsTypes="AAAA">
                                      <p:cBhvr>
                                        <p:cTn id="112" dur="10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