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Bobas are sitting at their desks, floating up and down, ready to learn. Click a timer in slideshow mode to start it.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Starter: four quick questions to bring back last lesson (Estimate answers). Click the timer, let pupils answer on their whiteboards, then click to show each answer in turn.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the objective aloud. Then ask: where might we need this outside school? The success criteria can be turned into a quick check at the end of the lesson.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Pupils say each word aloud, then use it in a sentence about today's numbers.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Talk through the picture first: ask pupils what they notice. Then click to bring in each statement, and the words under the picture, one at a time.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Talk through the picture first: ask pupils what they notice. Then click to bring in each statement, and the words under the picture, one at a time.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1 of 8. I DO: model it out loud, thinking through each step. YOU DO: click the timer (1:00,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A, D.  You do: A, C.</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2 of 8. I DO: model it out loud, thinking through each step. YOU DO: click the timer (1:00,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a) 8,379 | 652 | b) 7,383 | 8,323.  You do: a) 7,838 | 464 | b) 5,275 | 5,630.</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3 of 8. I DO: model it out loud, thinking through each step. YOU DO: click the timer (1:30,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a) 5,962 | b) 5,962 | c) 2,628 | d) 3,334.  You do: a) 7,563 | b) 7,563 | c) 4,543 | d) 3,020.</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4 of 8. I DO: model it out loud, thinking through each step. YOU DO: click the timer (1:30,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a) 4,853 | b) 5,290 | c) 2,235.  You do: a) 1,286 | b) 1,437 | c) 1,176.</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5 of 8. I DO: model it out loud, thinking through each step. YOU DO: click the timer (2:00,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No | No. Doing the same addition again can repeat the same mistake. Filip should check with a subtraction: 4,130 − 811 should make 3,319..  You do: No | No. Doing the same addition again can repeat the same mistake. Filip should check with a subtraction: 5,920 − 382 should make 5,538..</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6 of 8. I DO: model it out loud, thinking through each step. YOU DO: click the timer (2:30,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9,797 | No | 7,803.  You do: 9,898 | No | 4,902.</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7 of 8. I DO: model it out loud, thinking through each step. YOU DO: click the timer (3:00,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3,100 + 4,840 = 7,940.  You do: 2,800 + 6,120 = 8,920.</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8 of 8. I DO: model it out loud, thinking through each step. YOU DO: click the timer (4:00,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7,098 | No | 3,474.  You do: 9,027 | No | 4,757.</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Pupils now work on their own on the Step 10 worksheet from the website (scaffolded or not scaffolded). Click the 20 minute timer to start it. Pupils who finish try the challenge: click to show its answer. The Bobas bounce on their own while the slide is showing. Challenge answers: 5,159</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image" Target="../media/image7.png"/><Relationship Id="rId10"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2.xml"/><Relationship Id="rId4" Type="http://schemas.microsoft.com/office/2007/relationships/media" Target="../media/media1.mp4"/><Relationship Id="rId5" Type="http://schemas.openxmlformats.org/officeDocument/2006/relationships/video" Target="../media/media1.mp4"/><Relationship Id="rId6"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3.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4.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5.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6.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7.xml"/><Relationship Id="rId4" Type="http://schemas.openxmlformats.org/officeDocument/2006/relationships/image" Target="../media/image6.png"/><Relationship Id="rId5" Type="http://schemas.openxmlformats.org/officeDocument/2006/relationships/image" Target="../media/image12.png"/><Relationship Id="rId6" Type="http://schemas.microsoft.com/office/2007/relationships/media" Target="../media/media2.mp4"/><Relationship Id="rId7" Type="http://schemas.openxmlformats.org/officeDocument/2006/relationships/video" Target="../media/media2.mp4"/><Relationship Id="rId8"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8.xml"/><Relationship Id="rId4" Type="http://schemas.openxmlformats.org/officeDocument/2006/relationships/image" Target="../media/image6.png"/><Relationship Id="rId5" Type="http://schemas.openxmlformats.org/officeDocument/2006/relationships/image" Target="../media/image12.png"/><Relationship Id="rId6" Type="http://schemas.microsoft.com/office/2007/relationships/media" Target="../media/media2.mp4"/><Relationship Id="rId7" Type="http://schemas.openxmlformats.org/officeDocument/2006/relationships/video" Target="../media/media2.mp4"/><Relationship Id="rId8"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9.xml"/><Relationship Id="rId4" Type="http://schemas.openxmlformats.org/officeDocument/2006/relationships/image" Target="../media/image6.png"/><Relationship Id="rId5" Type="http://schemas.openxmlformats.org/officeDocument/2006/relationships/image" Target="../media/image12.png"/><Relationship Id="rId6" Type="http://schemas.microsoft.com/office/2007/relationships/media" Target="../media/media3.mp4"/><Relationship Id="rId7" Type="http://schemas.openxmlformats.org/officeDocument/2006/relationships/video" Target="../media/media3.mp4"/><Relationship Id="rId8" Type="http://schemas.openxmlformats.org/officeDocument/2006/relationships/image" Target="../media/image14.png"/><Relationship Id="rId9" Type="http://schemas.openxmlformats.org/officeDocument/2006/relationships/image" Target="../media/image15.png"/><Relationship Id="rId10"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0.xml"/><Relationship Id="rId4" Type="http://schemas.openxmlformats.org/officeDocument/2006/relationships/image" Target="../media/image6.png"/><Relationship Id="rId5" Type="http://schemas.openxmlformats.org/officeDocument/2006/relationships/image" Target="../media/image12.png"/><Relationship Id="rId6" Type="http://schemas.microsoft.com/office/2007/relationships/media" Target="../media/media3.mp4"/><Relationship Id="rId7" Type="http://schemas.openxmlformats.org/officeDocument/2006/relationships/video" Target="../media/media3.mp4"/><Relationship Id="rId8"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1.xml"/><Relationship Id="rId4" Type="http://schemas.openxmlformats.org/officeDocument/2006/relationships/image" Target="../media/image6.png"/><Relationship Id="rId5" Type="http://schemas.openxmlformats.org/officeDocument/2006/relationships/image" Target="../media/image12.png"/><Relationship Id="rId6" Type="http://schemas.microsoft.com/office/2007/relationships/media" Target="../media/media4.mp4"/><Relationship Id="rId7" Type="http://schemas.openxmlformats.org/officeDocument/2006/relationships/video" Target="../media/media4.mp4"/><Relationship Id="rId8" Type="http://schemas.openxmlformats.org/officeDocument/2006/relationships/image" Target="../media/image17.png"/><Relationship Id="rId9"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2.xml"/><Relationship Id="rId4" Type="http://schemas.openxmlformats.org/officeDocument/2006/relationships/image" Target="../media/image6.png"/><Relationship Id="rId5" Type="http://schemas.openxmlformats.org/officeDocument/2006/relationships/image" Target="../media/image12.png"/><Relationship Id="rId6" Type="http://schemas.microsoft.com/office/2007/relationships/media" Target="../media/media5.mp4"/><Relationship Id="rId7" Type="http://schemas.openxmlformats.org/officeDocument/2006/relationships/video" Target="../media/media5.mp4"/><Relationship Id="rId8" Type="http://schemas.openxmlformats.org/officeDocument/2006/relationships/image" Target="../media/image18.png"/><Relationship Id="rId9"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3.xml"/><Relationship Id="rId4" Type="http://schemas.openxmlformats.org/officeDocument/2006/relationships/image" Target="../media/image6.png"/><Relationship Id="rId5" Type="http://schemas.openxmlformats.org/officeDocument/2006/relationships/image" Target="../media/image12.png"/><Relationship Id="rId6" Type="http://schemas.microsoft.com/office/2007/relationships/media" Target="../media/media6.mp4"/><Relationship Id="rId7" Type="http://schemas.openxmlformats.org/officeDocument/2006/relationships/video" Target="../media/media6.mp4"/><Relationship Id="rId8"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4.xml"/><Relationship Id="rId4" Type="http://schemas.openxmlformats.org/officeDocument/2006/relationships/image" Target="../media/image6.png"/><Relationship Id="rId5" Type="http://schemas.openxmlformats.org/officeDocument/2006/relationships/image" Target="../media/image12.png"/><Relationship Id="rId6" Type="http://schemas.microsoft.com/office/2007/relationships/media" Target="../media/media1.mp4"/><Relationship Id="rId7" Type="http://schemas.openxmlformats.org/officeDocument/2006/relationships/video" Target="../media/media1.mp4"/><Relationship Id="rId8" Type="http://schemas.openxmlformats.org/officeDocument/2006/relationships/image" Target="../media/image10.png"/><Relationship Id="rId9"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5.xml"/><Relationship Id="rId4" Type="http://schemas.microsoft.com/office/2007/relationships/media" Target="../media/media7.mp4"/><Relationship Id="rId5" Type="http://schemas.openxmlformats.org/officeDocument/2006/relationships/video" Target="../media/media7.mp4"/><Relationship Id="rId6" Type="http://schemas.openxmlformats.org/officeDocument/2006/relationships/image" Target="../media/image20.png"/><Relationship Id="rId7" Type="http://schemas.openxmlformats.org/officeDocument/2006/relationships/image" Target="../media/image6.png"/><Relationship Id="rId8" Type="http://schemas.openxmlformats.org/officeDocument/2006/relationships/image" Target="../media/image12.png"/><Relationship Id="rId9" Type="http://schemas.openxmlformats.org/officeDocument/2006/relationships/image" Target="../media/image21.png"/><Relationship Id="rId10" Type="http://schemas.openxmlformats.org/officeDocument/2006/relationships/image" Target="../media/image8.png"/><Relationship Id="rId11" Type="http://schemas.openxmlformats.org/officeDocument/2006/relationships/image" Target="../media/image22.png"/><Relationship Id="rId12" Type="http://schemas.openxmlformats.org/officeDocument/2006/relationships/image" Target="../media/image3.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13ed0379819b1600_frame.jp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731520" y="868680"/>
            <a:ext cx="10789920" cy="548640"/>
          </a:xfrm>
          <a:prstGeom prst="rect">
            <a:avLst/>
          </a:prstGeom>
          <a:noFill/>
        </p:spPr>
        <p:txBody>
          <a:bodyPr wrap="square" anchor="t" lIns="54864" rIns="54864" tIns="27432" bIns="27432">
            <a:spAutoFit/>
          </a:bodyPr>
          <a:lstStyle/>
          <a:p>
            <a:pPr algn="l">
              <a:lnSpc>
                <a:spcPct val="112000"/>
              </a:lnSpc>
            </a:pPr>
            <a:r>
              <a:rPr sz="1900" b="1">
                <a:solidFill>
                  <a:srgbClr val="0F766E"/>
                </a:solidFill>
                <a:latin typeface="Dreaming Outloud Pro"/>
              </a:rPr>
              <a:t>Year 4 · Autumn · Addition and subtraction · Step 10</a:t>
            </a:r>
          </a:p>
        </p:txBody>
      </p:sp>
      <p:sp>
        <p:nvSpPr>
          <p:cNvPr id="4" name="TextBox 3"/>
          <p:cNvSpPr txBox="1"/>
          <p:nvPr/>
        </p:nvSpPr>
        <p:spPr>
          <a:xfrm>
            <a:off x="731520" y="1417320"/>
            <a:ext cx="10515600" cy="1371600"/>
          </a:xfrm>
          <a:prstGeom prst="rect">
            <a:avLst/>
          </a:prstGeom>
          <a:noFill/>
        </p:spPr>
        <p:txBody>
          <a:bodyPr wrap="square" anchor="t" lIns="54864" rIns="54864" tIns="27432" bIns="27432">
            <a:spAutoFit/>
          </a:bodyPr>
          <a:lstStyle/>
          <a:p>
            <a:pPr algn="l">
              <a:lnSpc>
                <a:spcPct val="100000"/>
              </a:lnSpc>
            </a:pPr>
            <a:r>
              <a:rPr sz="6000" b="1">
                <a:solidFill>
                  <a:srgbClr val="17213A"/>
                </a:solidFill>
                <a:latin typeface="Dreaming Outloud Pro"/>
              </a:rPr>
              <a:t>Checking strategies</a:t>
            </a:r>
          </a:p>
        </p:txBody>
      </p:sp>
      <p:sp>
        <p:nvSpPr>
          <p:cNvPr id="5" name="TextBox 4"/>
          <p:cNvSpPr txBox="1"/>
          <p:nvPr/>
        </p:nvSpPr>
        <p:spPr>
          <a:xfrm>
            <a:off x="731520" y="2788920"/>
            <a:ext cx="8229600" cy="822960"/>
          </a:xfrm>
          <a:prstGeom prst="rect">
            <a:avLst/>
          </a:prstGeom>
          <a:noFill/>
        </p:spPr>
        <p:txBody>
          <a:bodyPr wrap="square" anchor="t" lIns="54864" rIns="54864" tIns="27432" bIns="27432">
            <a:spAutoFit/>
          </a:bodyPr>
          <a:lstStyle/>
          <a:p>
            <a:pPr algn="l">
              <a:lnSpc>
                <a:spcPct val="112000"/>
              </a:lnSpc>
            </a:pPr>
            <a:r>
              <a:rPr sz="2200" b="0">
                <a:solidFill>
                  <a:srgbClr val="6B7280"/>
                </a:solidFill>
                <a:latin typeface="Dreaming Outloud Pro"/>
              </a:rPr>
              <a:t>I do, you do, with a timer. The questions get harder as we go.</a:t>
            </a:r>
          </a:p>
        </p:txBody>
      </p:sp>
      <p:pic>
        <p:nvPicPr>
          <p:cNvPr id="6" name="Picture 5" descr="7a25558b4b75700_desk.png"/>
          <p:cNvPicPr>
            <a:picLocks noChangeAspect="1"/>
          </p:cNvPicPr>
          <p:nvPr/>
        </p:nvPicPr>
        <p:blipFill>
          <a:blip r:embed="rId4"/>
          <a:stretch>
            <a:fillRect/>
          </a:stretch>
        </p:blipFill>
        <p:spPr>
          <a:xfrm>
            <a:off x="1020927" y="4983480"/>
            <a:ext cx="1737360" cy="1285646"/>
          </a:xfrm>
          <a:prstGeom prst="rect">
            <a:avLst/>
          </a:prstGeom>
        </p:spPr>
      </p:pic>
      <p:pic>
        <p:nvPicPr>
          <p:cNvPr id="7" name="Picture 6" descr="d1a2481504b9640_stopwatch.png"/>
          <p:cNvPicPr>
            <a:picLocks noChangeAspect="1"/>
          </p:cNvPicPr>
          <p:nvPr/>
        </p:nvPicPr>
        <p:blipFill>
          <a:blip r:embed="rId5"/>
          <a:stretch>
            <a:fillRect/>
          </a:stretch>
        </p:blipFill>
        <p:spPr>
          <a:xfrm>
            <a:off x="1478127" y="4358670"/>
            <a:ext cx="846277" cy="881938"/>
          </a:xfrm>
          <a:prstGeom prst="rect">
            <a:avLst/>
          </a:prstGeom>
        </p:spPr>
      </p:pic>
      <p:pic>
        <p:nvPicPr>
          <p:cNvPr id="8" name="Picture 7" descr="d4127501a949700_desk_front.png"/>
          <p:cNvPicPr>
            <a:picLocks noChangeAspect="1"/>
          </p:cNvPicPr>
          <p:nvPr/>
        </p:nvPicPr>
        <p:blipFill>
          <a:blip r:embed="rId6"/>
          <a:stretch>
            <a:fillRect/>
          </a:stretch>
        </p:blipFill>
        <p:spPr>
          <a:xfrm>
            <a:off x="1020927" y="5105616"/>
            <a:ext cx="1737360" cy="430691"/>
          </a:xfrm>
          <a:prstGeom prst="rect">
            <a:avLst/>
          </a:prstGeom>
        </p:spPr>
      </p:pic>
      <p:pic>
        <p:nvPicPr>
          <p:cNvPr id="9" name="Picture 8" descr="7a25558b4b75700_desk.png"/>
          <p:cNvPicPr>
            <a:picLocks noChangeAspect="1"/>
          </p:cNvPicPr>
          <p:nvPr/>
        </p:nvPicPr>
        <p:blipFill>
          <a:blip r:embed="rId4"/>
          <a:stretch>
            <a:fillRect/>
          </a:stretch>
        </p:blipFill>
        <p:spPr>
          <a:xfrm>
            <a:off x="3124047" y="4983480"/>
            <a:ext cx="1737360" cy="1285646"/>
          </a:xfrm>
          <a:prstGeom prst="rect">
            <a:avLst/>
          </a:prstGeom>
        </p:spPr>
      </p:pic>
      <p:pic>
        <p:nvPicPr>
          <p:cNvPr id="10" name="Picture 9" descr="9d7b100d22bb640_detective.png"/>
          <p:cNvPicPr>
            <a:picLocks noChangeAspect="1"/>
          </p:cNvPicPr>
          <p:nvPr/>
        </p:nvPicPr>
        <p:blipFill>
          <a:blip r:embed="rId7"/>
          <a:stretch>
            <a:fillRect/>
          </a:stretch>
        </p:blipFill>
        <p:spPr>
          <a:xfrm>
            <a:off x="3581247" y="4358670"/>
            <a:ext cx="846277" cy="881938"/>
          </a:xfrm>
          <a:prstGeom prst="rect">
            <a:avLst/>
          </a:prstGeom>
        </p:spPr>
      </p:pic>
      <p:pic>
        <p:nvPicPr>
          <p:cNvPr id="11" name="Picture 10" descr="d4127501a949700_desk_front.png"/>
          <p:cNvPicPr>
            <a:picLocks noChangeAspect="1"/>
          </p:cNvPicPr>
          <p:nvPr/>
        </p:nvPicPr>
        <p:blipFill>
          <a:blip r:embed="rId6"/>
          <a:stretch>
            <a:fillRect/>
          </a:stretch>
        </p:blipFill>
        <p:spPr>
          <a:xfrm>
            <a:off x="3124047" y="5105616"/>
            <a:ext cx="1737360" cy="430691"/>
          </a:xfrm>
          <a:prstGeom prst="rect">
            <a:avLst/>
          </a:prstGeom>
        </p:spPr>
      </p:pic>
      <p:pic>
        <p:nvPicPr>
          <p:cNvPr id="12" name="Picture 11" descr="7a25558b4b75700_desk.png"/>
          <p:cNvPicPr>
            <a:picLocks noChangeAspect="1"/>
          </p:cNvPicPr>
          <p:nvPr/>
        </p:nvPicPr>
        <p:blipFill>
          <a:blip r:embed="rId4"/>
          <a:stretch>
            <a:fillRect/>
          </a:stretch>
        </p:blipFill>
        <p:spPr>
          <a:xfrm>
            <a:off x="5227167" y="4983480"/>
            <a:ext cx="1737360" cy="1285646"/>
          </a:xfrm>
          <a:prstGeom prst="rect">
            <a:avLst/>
          </a:prstGeom>
        </p:spPr>
      </p:pic>
      <p:pic>
        <p:nvPicPr>
          <p:cNvPr id="13" name="Picture 12" descr="01230816a843640_teacher.png"/>
          <p:cNvPicPr>
            <a:picLocks noChangeAspect="1"/>
          </p:cNvPicPr>
          <p:nvPr/>
        </p:nvPicPr>
        <p:blipFill>
          <a:blip r:embed="rId8"/>
          <a:stretch>
            <a:fillRect/>
          </a:stretch>
        </p:blipFill>
        <p:spPr>
          <a:xfrm>
            <a:off x="5684367" y="4358670"/>
            <a:ext cx="864108" cy="881938"/>
          </a:xfrm>
          <a:prstGeom prst="rect">
            <a:avLst/>
          </a:prstGeom>
        </p:spPr>
      </p:pic>
      <p:pic>
        <p:nvPicPr>
          <p:cNvPr id="14" name="Picture 13" descr="d4127501a949700_desk_front.png"/>
          <p:cNvPicPr>
            <a:picLocks noChangeAspect="1"/>
          </p:cNvPicPr>
          <p:nvPr/>
        </p:nvPicPr>
        <p:blipFill>
          <a:blip r:embed="rId6"/>
          <a:stretch>
            <a:fillRect/>
          </a:stretch>
        </p:blipFill>
        <p:spPr>
          <a:xfrm>
            <a:off x="5227167" y="5105616"/>
            <a:ext cx="1737360" cy="430691"/>
          </a:xfrm>
          <a:prstGeom prst="rect">
            <a:avLst/>
          </a:prstGeom>
        </p:spPr>
      </p:pic>
      <p:pic>
        <p:nvPicPr>
          <p:cNvPr id="15" name="Picture 14" descr="7a25558b4b75700_desk.png"/>
          <p:cNvPicPr>
            <a:picLocks noChangeAspect="1"/>
          </p:cNvPicPr>
          <p:nvPr/>
        </p:nvPicPr>
        <p:blipFill>
          <a:blip r:embed="rId4"/>
          <a:stretch>
            <a:fillRect/>
          </a:stretch>
        </p:blipFill>
        <p:spPr>
          <a:xfrm>
            <a:off x="7330287" y="4983480"/>
            <a:ext cx="1737360" cy="1285646"/>
          </a:xfrm>
          <a:prstGeom prst="rect">
            <a:avLst/>
          </a:prstGeom>
        </p:spPr>
      </p:pic>
      <p:pic>
        <p:nvPicPr>
          <p:cNvPr id="16" name="Picture 15" descr="1d31c2d636db640_tired.png"/>
          <p:cNvPicPr>
            <a:picLocks noChangeAspect="1"/>
          </p:cNvPicPr>
          <p:nvPr/>
        </p:nvPicPr>
        <p:blipFill>
          <a:blip r:embed="rId9"/>
          <a:stretch>
            <a:fillRect/>
          </a:stretch>
        </p:blipFill>
        <p:spPr>
          <a:xfrm>
            <a:off x="7787487" y="4358670"/>
            <a:ext cx="846277" cy="881938"/>
          </a:xfrm>
          <a:prstGeom prst="rect">
            <a:avLst/>
          </a:prstGeom>
        </p:spPr>
      </p:pic>
      <p:pic>
        <p:nvPicPr>
          <p:cNvPr id="17" name="Picture 16" descr="d4127501a949700_desk_front.png"/>
          <p:cNvPicPr>
            <a:picLocks noChangeAspect="1"/>
          </p:cNvPicPr>
          <p:nvPr/>
        </p:nvPicPr>
        <p:blipFill>
          <a:blip r:embed="rId6"/>
          <a:stretch>
            <a:fillRect/>
          </a:stretch>
        </p:blipFill>
        <p:spPr>
          <a:xfrm>
            <a:off x="7330287" y="5105616"/>
            <a:ext cx="1737360" cy="430691"/>
          </a:xfrm>
          <a:prstGeom prst="rect">
            <a:avLst/>
          </a:prstGeom>
        </p:spPr>
      </p:pic>
      <p:pic>
        <p:nvPicPr>
          <p:cNvPr id="18" name="Picture 17" descr="7a25558b4b75700_desk.png"/>
          <p:cNvPicPr>
            <a:picLocks noChangeAspect="1"/>
          </p:cNvPicPr>
          <p:nvPr/>
        </p:nvPicPr>
        <p:blipFill>
          <a:blip r:embed="rId4"/>
          <a:stretch>
            <a:fillRect/>
          </a:stretch>
        </p:blipFill>
        <p:spPr>
          <a:xfrm>
            <a:off x="9433407" y="4983480"/>
            <a:ext cx="1737360" cy="1285646"/>
          </a:xfrm>
          <a:prstGeom prst="rect">
            <a:avLst/>
          </a:prstGeom>
        </p:spPr>
      </p:pic>
      <p:pic>
        <p:nvPicPr>
          <p:cNvPr id="19" name="Picture 18" descr="0d0600613f90640_writing.png"/>
          <p:cNvPicPr>
            <a:picLocks noChangeAspect="1"/>
          </p:cNvPicPr>
          <p:nvPr/>
        </p:nvPicPr>
        <p:blipFill>
          <a:blip r:embed="rId10"/>
          <a:stretch>
            <a:fillRect/>
          </a:stretch>
        </p:blipFill>
        <p:spPr>
          <a:xfrm>
            <a:off x="9890607" y="4373758"/>
            <a:ext cx="846277" cy="866851"/>
          </a:xfrm>
          <a:prstGeom prst="rect">
            <a:avLst/>
          </a:prstGeom>
        </p:spPr>
      </p:pic>
      <p:pic>
        <p:nvPicPr>
          <p:cNvPr id="20" name="Picture 19" descr="d4127501a949700_desk_front.png"/>
          <p:cNvPicPr>
            <a:picLocks noChangeAspect="1"/>
          </p:cNvPicPr>
          <p:nvPr/>
        </p:nvPicPr>
        <p:blipFill>
          <a:blip r:embed="rId6"/>
          <a:stretch>
            <a:fillRect/>
          </a:stretch>
        </p:blipFill>
        <p:spPr>
          <a:xfrm>
            <a:off x="9433407" y="5105616"/>
            <a:ext cx="1737360" cy="430691"/>
          </a:xfrm>
          <a:prstGeom prst="rect">
            <a:avLst/>
          </a:prstGeom>
        </p:spPr>
      </p:pic>
    </p:spTree>
  </p:cSld>
  <p:clrMapOvr>
    <a:masterClrMapping/>
  </p:clrMapOvr>
  <p:timing>
    <p:tnLst>
      <p:par>
        <p:cTn id="1" dur="indefinite" restart="never" nodeType="tmRoot">
          <p:childTnLst>
            <p:seq concurrent="1" nextAc="seek">
              <p:cTn id="99" dur="indefinite" nodeType="mainSeq">
                <p:childTnLst>
                  <p:par>
                    <p:cTn id="111" fill="hold">
                      <p:stCondLst>
                        <p:cond delay="indefinite"/>
                        <p:cond evt="onBegin" delay="0">
                          <p:tn val="99"/>
                        </p:cond>
                      </p:stCondLst>
                      <p:childTnLst>
                        <p:par>
                          <p:cTn id="112" fill="hold">
                            <p:stCondLst>
                              <p:cond delay="0"/>
                            </p:stCondLst>
                            <p:childTnLst>
                              <p:par>
                                <p:cTn id="101" presetID="0" presetClass="path" presetSubtype="0" repeatCount="indefinite" autoRev="1" fill="hold" nodeType="afterEffect">
                                  <p:stCondLst>
                                    <p:cond delay="0"/>
                                  </p:stCondLst>
                                  <p:childTnLst>
                                    <p:animMotion origin="layout" path="M 0 0 L 0 -0.014 E" pathEditMode="relative" ptsTypes="AAAA">
                                      <p:cBhvr>
                                        <p:cTn id="102" dur="1500" fill="hold"/>
                                        <p:tgtEl>
                                          <p:spTgt spid="7"/>
                                        </p:tgtEl>
                                        <p:attrNameLst>
                                          <p:attrName>ppt_x</p:attrName>
                                          <p:attrName>ppt_y</p:attrName>
                                        </p:attrNameLst>
                                      </p:cBhvr>
                                    </p:animMotion>
                                  </p:childTnLst>
                                </p:cTn>
                              </p:par>
                              <p:par>
                                <p:cTn id="103" presetID="0" presetClass="path" presetSubtype="0" repeatCount="indefinite" autoRev="1" fill="hold" nodeType="withEffect">
                                  <p:stCondLst>
                                    <p:cond delay="180"/>
                                  </p:stCondLst>
                                  <p:childTnLst>
                                    <p:animMotion origin="layout" path="M 0 0 L 0 -0.014 E" pathEditMode="relative" ptsTypes="AAAA">
                                      <p:cBhvr>
                                        <p:cTn id="104" dur="1800" fill="hold"/>
                                        <p:tgtEl>
                                          <p:spTgt spid="10"/>
                                        </p:tgtEl>
                                        <p:attrNameLst>
                                          <p:attrName>ppt_x</p:attrName>
                                          <p:attrName>ppt_y</p:attrName>
                                        </p:attrNameLst>
                                      </p:cBhvr>
                                    </p:animMotion>
                                  </p:childTnLst>
                                </p:cTn>
                              </p:par>
                              <p:par>
                                <p:cTn id="105" presetID="0" presetClass="path" presetSubtype="0" repeatCount="indefinite" autoRev="1" fill="hold" nodeType="withEffect">
                                  <p:stCondLst>
                                    <p:cond delay="360"/>
                                  </p:stCondLst>
                                  <p:childTnLst>
                                    <p:animMotion origin="layout" path="M 0 0 L 0 -0.014 E" pathEditMode="relative" ptsTypes="AAAA">
                                      <p:cBhvr>
                                        <p:cTn id="106" dur="2100" fill="hold"/>
                                        <p:tgtEl>
                                          <p:spTgt spid="13"/>
                                        </p:tgtEl>
                                        <p:attrNameLst>
                                          <p:attrName>ppt_x</p:attrName>
                                          <p:attrName>ppt_y</p:attrName>
                                        </p:attrNameLst>
                                      </p:cBhvr>
                                    </p:animMotion>
                                  </p:childTnLst>
                                </p:cTn>
                              </p:par>
                              <p:par>
                                <p:cTn id="107" presetID="0" presetClass="path" presetSubtype="0" repeatCount="indefinite" autoRev="1" fill="hold" nodeType="withEffect">
                                  <p:stCondLst>
                                    <p:cond delay="540"/>
                                  </p:stCondLst>
                                  <p:childTnLst>
                                    <p:animMotion origin="layout" path="M 0 0 L 0 -0.014 E" pathEditMode="relative" ptsTypes="AAAA">
                                      <p:cBhvr>
                                        <p:cTn id="108" dur="2400" fill="hold"/>
                                        <p:tgtEl>
                                          <p:spTgt spid="16"/>
                                        </p:tgtEl>
                                        <p:attrNameLst>
                                          <p:attrName>ppt_x</p:attrName>
                                          <p:attrName>ppt_y</p:attrName>
                                        </p:attrNameLst>
                                      </p:cBhvr>
                                    </p:animMotion>
                                  </p:childTnLst>
                                </p:cTn>
                              </p:par>
                              <p:par>
                                <p:cTn id="109" presetID="0" presetClass="path" presetSubtype="0" repeatCount="indefinite" autoRev="1" fill="hold" nodeType="withEffect">
                                  <p:stCondLst>
                                    <p:cond delay="720"/>
                                  </p:stCondLst>
                                  <p:childTnLst>
                                    <p:animMotion origin="layout" path="M 0 0 L 0 -0.014 E" pathEditMode="relative" ptsTypes="AAAA">
                                      <p:cBhvr>
                                        <p:cTn id="110" dur="1500" fill="hold"/>
                                        <p:tgtEl>
                                          <p:spTgt spid="19"/>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Addition and subtraction · Step 10</a:t>
            </a:r>
          </a:p>
        </p:txBody>
      </p:sp>
      <p:sp>
        <p:nvSpPr>
          <p:cNvPr id="5" name="TextBox 4"/>
          <p:cNvSpPr txBox="1"/>
          <p:nvPr/>
        </p:nvSpPr>
        <p:spPr>
          <a:xfrm>
            <a:off x="640080" y="731520"/>
            <a:ext cx="7772400" cy="731520"/>
          </a:xfrm>
          <a:prstGeom prst="rect">
            <a:avLst/>
          </a:prstGeom>
          <a:noFill/>
        </p:spPr>
        <p:txBody>
          <a:bodyPr wrap="square" anchor="t" lIns="54864" rIns="54864" tIns="27432" bIns="27432">
            <a:spAutoFit/>
          </a:bodyPr>
          <a:lstStyle/>
          <a:p>
            <a:pPr algn="l">
              <a:lnSpc>
                <a:spcPct val="112000"/>
              </a:lnSpc>
            </a:pPr>
            <a:r>
              <a:rPr sz="3800" b="1">
                <a:solidFill>
                  <a:srgbClr val="0F766E"/>
                </a:solidFill>
                <a:latin typeface="Dreaming Outloud Pro"/>
              </a:rPr>
              <a:t>Starter</a:t>
            </a:r>
          </a:p>
        </p:txBody>
      </p:sp>
      <p:sp>
        <p:nvSpPr>
          <p:cNvPr id="6" name="TextBox 5"/>
          <p:cNvSpPr txBox="1"/>
          <p:nvPr/>
        </p:nvSpPr>
        <p:spPr>
          <a:xfrm>
            <a:off x="658368" y="1389888"/>
            <a:ext cx="8686800" cy="365760"/>
          </a:xfrm>
          <a:prstGeom prst="rect">
            <a:avLst/>
          </a:prstGeom>
          <a:noFill/>
        </p:spPr>
        <p:txBody>
          <a:bodyPr wrap="square" anchor="t" lIns="54864" rIns="54864" tIns="27432" bIns="27432">
            <a:spAutoFit/>
          </a:bodyPr>
          <a:lstStyle/>
          <a:p>
            <a:pPr algn="l">
              <a:lnSpc>
                <a:spcPct val="112000"/>
              </a:lnSpc>
            </a:pPr>
            <a:r>
              <a:rPr sz="2000" b="0">
                <a:solidFill>
                  <a:srgbClr val="6B7280"/>
                </a:solidFill>
                <a:latin typeface="Dreaming Outloud Pro"/>
              </a:rPr>
              <a:t>Last lesson: Estimate answers</a:t>
            </a:r>
          </a:p>
        </p:txBody>
      </p:sp>
      <p:pic>
        <p:nvPicPr>
          <p:cNvPr id="7" name="timer_240.mp4" descr="Countdown timer, 4:00. Click to start.">
            <a:hlinkClick r:id="" action="ppaction://media"/>
          </p:cNvPr>
          <p:cNvPicPr>
            <a:picLocks noChangeAspect="1"/>
          </p:cNvPicPr>
          <p:nvPr>
            <a:videoFile r:link="rId5"/>
            <p:extLst>
              <p:ext uri="{DAA4B4D4-6D71-4841-9C94-3DE7FCFB9230}">
                <p14:media xmlns:p14="http://schemas.microsoft.com/office/powerpoint/2010/main" r:embed="rId4"/>
              </p:ext>
            </p:extLst>
          </p:nvPr>
        </p:nvPicPr>
        <p:blipFill>
          <a:blip r:embed="rId6"/>
          <a:stretch>
            <a:fillRect/>
          </a:stretch>
        </p:blipFill>
        <p:spPr>
          <a:xfrm>
            <a:off x="9601200" y="749808"/>
            <a:ext cx="2011680" cy="704088"/>
          </a:xfrm>
          <a:prstGeom prst="rect">
            <a:avLst/>
          </a:prstGeom>
        </p:spPr>
      </p:pic>
      <p:sp>
        <p:nvSpPr>
          <p:cNvPr id="8" name="Rounded Rectangle 7"/>
          <p:cNvSpPr/>
          <p:nvPr/>
        </p:nvSpPr>
        <p:spPr>
          <a:xfrm>
            <a:off x="502920" y="1828800"/>
            <a:ext cx="5440680" cy="2103120"/>
          </a:xfrm>
          <a:prstGeom prst="roundRect">
            <a:avLst>
              <a:gd name="adj" fmla="val 8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0080" y="1901952"/>
            <a:ext cx="5166360" cy="1371599"/>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1.  Rosie rounds each number to the nearest 100 to </a:t>
            </a:r>
            <a:r>
              <a:rPr sz="1300" b="1">
                <a:solidFill>
                  <a:srgbClr val="B4237A"/>
                </a:solidFill>
                <a:latin typeface="Arial"/>
              </a:rPr>
              <a:t>estimate</a:t>
            </a:r>
            <a:r>
              <a:rPr sz="1300" b="0">
                <a:solidFill>
                  <a:srgbClr val="17213A"/>
                </a:solidFill>
                <a:latin typeface="Arial"/>
              </a:rPr>
              <a:t> the answer. Then she works out the </a:t>
            </a:r>
            <a:r>
              <a:rPr sz="1300" b="1">
                <a:solidFill>
                  <a:srgbClr val="B4237A"/>
                </a:solidFill>
                <a:latin typeface="Arial"/>
              </a:rPr>
              <a:t>actual</a:t>
            </a:r>
            <a:r>
              <a:rPr sz="1300" b="0">
                <a:solidFill>
                  <a:srgbClr val="17213A"/>
                </a:solidFill>
                <a:latin typeface="Arial"/>
              </a:rPr>
              <a:t> answer.</a:t>
            </a:r>
          </a:p>
          <a:p>
            <a:pPr algn="l">
              <a:lnSpc>
                <a:spcPct val="112000"/>
              </a:lnSpc>
            </a:pPr>
            <a:r>
              <a:rPr sz="1300" b="0">
                <a:solidFill>
                  <a:srgbClr val="17213A"/>
                </a:solidFill>
                <a:latin typeface="Arial"/>
              </a:rPr>
              <a:t>1,463 + 264. Round each number to the nearest 100.</a:t>
            </a:r>
          </a:p>
          <a:p>
            <a:pPr algn="l">
              <a:lnSpc>
                <a:spcPct val="112000"/>
              </a:lnSpc>
            </a:pPr>
            <a:r>
              <a:rPr sz="1300" b="0">
                <a:solidFill>
                  <a:srgbClr val="17213A"/>
                </a:solidFill>
                <a:latin typeface="Arial"/>
              </a:rPr>
              <a:t>Estimate: ________</a:t>
            </a:r>
          </a:p>
          <a:p>
            <a:pPr algn="l">
              <a:lnSpc>
                <a:spcPct val="112000"/>
              </a:lnSpc>
            </a:pPr>
            <a:r>
              <a:rPr sz="1300" b="0">
                <a:solidFill>
                  <a:srgbClr val="17213A"/>
                </a:solidFill>
                <a:latin typeface="Arial"/>
              </a:rPr>
              <a:t>Actual answer: ________</a:t>
            </a:r>
          </a:p>
        </p:txBody>
      </p:sp>
      <p:sp>
        <p:nvSpPr>
          <p:cNvPr id="10" name="Rounded Rectangle 9"/>
          <p:cNvSpPr/>
          <p:nvPr/>
        </p:nvSpPr>
        <p:spPr>
          <a:xfrm>
            <a:off x="640080" y="3337560"/>
            <a:ext cx="5166360" cy="475488"/>
          </a:xfrm>
          <a:prstGeom prst="roundRect">
            <a:avLst>
              <a:gd name="adj" fmla="val 20000"/>
            </a:avLst>
          </a:prstGeom>
          <a:solidFill>
            <a:srgbClr val="FFFFFF"/>
          </a:solidFill>
          <a:ln w="317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000" b="1">
                <a:solidFill>
                  <a:srgbClr val="C00000"/>
                </a:solidFill>
                <a:latin typeface="Arial"/>
              </a:rPr>
              <a:t>1,800   1,727</a:t>
            </a:r>
          </a:p>
        </p:txBody>
      </p:sp>
      <p:sp>
        <p:nvSpPr>
          <p:cNvPr id="11" name="Rounded Rectangle 10"/>
          <p:cNvSpPr/>
          <p:nvPr/>
        </p:nvSpPr>
        <p:spPr>
          <a:xfrm>
            <a:off x="6172200" y="1828800"/>
            <a:ext cx="5440680" cy="2103120"/>
          </a:xfrm>
          <a:prstGeom prst="roundRect">
            <a:avLst>
              <a:gd name="adj" fmla="val 8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09360" y="1901952"/>
            <a:ext cx="5166360" cy="1371599"/>
          </a:xfrm>
          <a:prstGeom prst="rect">
            <a:avLst/>
          </a:prstGeom>
          <a:noFill/>
        </p:spPr>
        <p:txBody>
          <a:bodyPr wrap="square" anchor="t" lIns="54864" rIns="54864" tIns="27432" bIns="27432">
            <a:spAutoFit/>
          </a:bodyPr>
          <a:lstStyle/>
          <a:p>
            <a:pPr algn="l">
              <a:lnSpc>
                <a:spcPct val="112000"/>
              </a:lnSpc>
            </a:pPr>
            <a:r>
              <a:rPr sz="1600" b="0">
                <a:solidFill>
                  <a:srgbClr val="17213A"/>
                </a:solidFill>
                <a:latin typeface="Arial"/>
              </a:rPr>
              <a:t>2.  Round each number to the nearest </a:t>
            </a:r>
            <a:r>
              <a:rPr sz="1600" b="1">
                <a:solidFill>
                  <a:srgbClr val="B4237A"/>
                </a:solidFill>
                <a:latin typeface="Arial"/>
              </a:rPr>
              <a:t>10</a:t>
            </a:r>
            <a:r>
              <a:rPr sz="1600" b="0">
                <a:solidFill>
                  <a:srgbClr val="17213A"/>
                </a:solidFill>
                <a:latin typeface="Arial"/>
              </a:rPr>
              <a:t> to estimate the answers.</a:t>
            </a:r>
          </a:p>
          <a:p>
            <a:pPr algn="l">
              <a:lnSpc>
                <a:spcPct val="112000"/>
              </a:lnSpc>
            </a:pPr>
            <a:r>
              <a:rPr sz="1600" b="0">
                <a:solidFill>
                  <a:srgbClr val="17213A"/>
                </a:solidFill>
                <a:latin typeface="Arial"/>
              </a:rPr>
              <a:t>a) 143 + 343 (nearest 10) ≈ ________</a:t>
            </a:r>
          </a:p>
          <a:p>
            <a:pPr algn="l">
              <a:lnSpc>
                <a:spcPct val="112000"/>
              </a:lnSpc>
            </a:pPr>
            <a:r>
              <a:rPr sz="1600" b="0">
                <a:solidFill>
                  <a:srgbClr val="17213A"/>
                </a:solidFill>
                <a:latin typeface="Arial"/>
              </a:rPr>
              <a:t>b) 534 − 77 (nearest 10) ≈ ________</a:t>
            </a:r>
          </a:p>
          <a:p>
            <a:pPr algn="l">
              <a:lnSpc>
                <a:spcPct val="112000"/>
              </a:lnSpc>
            </a:pPr>
            <a:r>
              <a:rPr sz="1600" b="0">
                <a:solidFill>
                  <a:srgbClr val="17213A"/>
                </a:solidFill>
                <a:latin typeface="Arial"/>
              </a:rPr>
              <a:t>c) 518 + 199 (nearest 10) ≈ ________</a:t>
            </a:r>
          </a:p>
        </p:txBody>
      </p:sp>
      <p:sp>
        <p:nvSpPr>
          <p:cNvPr id="13" name="Rounded Rectangle 12"/>
          <p:cNvSpPr/>
          <p:nvPr/>
        </p:nvSpPr>
        <p:spPr>
          <a:xfrm>
            <a:off x="6309360" y="3337560"/>
            <a:ext cx="5166360" cy="475488"/>
          </a:xfrm>
          <a:prstGeom prst="roundRect">
            <a:avLst>
              <a:gd name="adj" fmla="val 20000"/>
            </a:avLst>
          </a:prstGeom>
          <a:solidFill>
            <a:srgbClr val="FFFFFF"/>
          </a:solidFill>
          <a:ln w="317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000" b="1">
                <a:solidFill>
                  <a:srgbClr val="C00000"/>
                </a:solidFill>
                <a:latin typeface="Arial"/>
              </a:rPr>
              <a:t>a) 480   b) 450   c) 720</a:t>
            </a:r>
          </a:p>
        </p:txBody>
      </p:sp>
      <p:sp>
        <p:nvSpPr>
          <p:cNvPr id="14" name="Rounded Rectangle 13"/>
          <p:cNvSpPr/>
          <p:nvPr/>
        </p:nvSpPr>
        <p:spPr>
          <a:xfrm>
            <a:off x="502920" y="4069080"/>
            <a:ext cx="5440680" cy="2103120"/>
          </a:xfrm>
          <a:prstGeom prst="roundRect">
            <a:avLst>
              <a:gd name="adj" fmla="val 8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40080" y="4142232"/>
            <a:ext cx="5166360" cy="1371599"/>
          </a:xfrm>
          <a:prstGeom prst="rect">
            <a:avLst/>
          </a:prstGeom>
          <a:noFill/>
        </p:spPr>
        <p:txBody>
          <a:bodyPr wrap="square" anchor="t" lIns="54864" rIns="54864" tIns="27432" bIns="27432">
            <a:spAutoFit/>
          </a:bodyPr>
          <a:lstStyle/>
          <a:p>
            <a:pPr algn="l">
              <a:lnSpc>
                <a:spcPct val="112000"/>
              </a:lnSpc>
            </a:pPr>
            <a:r>
              <a:rPr sz="1700" b="0">
                <a:solidFill>
                  <a:srgbClr val="17213A"/>
                </a:solidFill>
                <a:latin typeface="Arial"/>
              </a:rPr>
              <a:t>3.  Round each number to the nearest </a:t>
            </a:r>
            <a:r>
              <a:rPr sz="1700" b="1">
                <a:solidFill>
                  <a:srgbClr val="B4237A"/>
                </a:solidFill>
                <a:latin typeface="Arial"/>
              </a:rPr>
              <a:t>100</a:t>
            </a:r>
            <a:r>
              <a:rPr sz="1700" b="0">
                <a:solidFill>
                  <a:srgbClr val="17213A"/>
                </a:solidFill>
                <a:latin typeface="Arial"/>
              </a:rPr>
              <a:t> to estimate the answers.</a:t>
            </a:r>
          </a:p>
          <a:p>
            <a:pPr algn="l">
              <a:lnSpc>
                <a:spcPct val="112000"/>
              </a:lnSpc>
            </a:pPr>
            <a:r>
              <a:rPr sz="1700" b="0">
                <a:solidFill>
                  <a:srgbClr val="17213A"/>
                </a:solidFill>
                <a:latin typeface="Arial"/>
              </a:rPr>
              <a:t>a) 7,524 + 629 (nearest 100) ≈ ________</a:t>
            </a:r>
          </a:p>
          <a:p>
            <a:pPr algn="l">
              <a:lnSpc>
                <a:spcPct val="112000"/>
              </a:lnSpc>
            </a:pPr>
            <a:r>
              <a:rPr sz="1700" b="0">
                <a:solidFill>
                  <a:srgbClr val="17213A"/>
                </a:solidFill>
                <a:latin typeface="Arial"/>
              </a:rPr>
              <a:t>b) 7,536 − 913 (nearest 100) ≈ ________</a:t>
            </a:r>
          </a:p>
        </p:txBody>
      </p:sp>
      <p:sp>
        <p:nvSpPr>
          <p:cNvPr id="16" name="Rounded Rectangle 15"/>
          <p:cNvSpPr/>
          <p:nvPr/>
        </p:nvSpPr>
        <p:spPr>
          <a:xfrm>
            <a:off x="640080" y="5577840"/>
            <a:ext cx="5166360" cy="475488"/>
          </a:xfrm>
          <a:prstGeom prst="roundRect">
            <a:avLst>
              <a:gd name="adj" fmla="val 20000"/>
            </a:avLst>
          </a:prstGeom>
          <a:solidFill>
            <a:srgbClr val="FFFFFF"/>
          </a:solidFill>
          <a:ln w="317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000" b="1">
                <a:solidFill>
                  <a:srgbClr val="C00000"/>
                </a:solidFill>
                <a:latin typeface="Arial"/>
              </a:rPr>
              <a:t>a) 8,100   b) 6,600</a:t>
            </a:r>
          </a:p>
        </p:txBody>
      </p:sp>
      <p:sp>
        <p:nvSpPr>
          <p:cNvPr id="17" name="Rounded Rectangle 16"/>
          <p:cNvSpPr/>
          <p:nvPr/>
        </p:nvSpPr>
        <p:spPr>
          <a:xfrm>
            <a:off x="6172200" y="4069080"/>
            <a:ext cx="5440680" cy="2103120"/>
          </a:xfrm>
          <a:prstGeom prst="roundRect">
            <a:avLst>
              <a:gd name="adj" fmla="val 8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309360" y="4142232"/>
            <a:ext cx="5166360" cy="1371599"/>
          </a:xfrm>
          <a:prstGeom prst="rect">
            <a:avLst/>
          </a:prstGeom>
          <a:noFill/>
        </p:spPr>
        <p:txBody>
          <a:bodyPr wrap="square" anchor="t" lIns="54864" rIns="54864" tIns="27432" bIns="27432">
            <a:spAutoFit/>
          </a:bodyPr>
          <a:lstStyle/>
          <a:p>
            <a:pPr algn="l">
              <a:lnSpc>
                <a:spcPct val="112000"/>
              </a:lnSpc>
            </a:pPr>
            <a:r>
              <a:rPr sz="1600" b="0">
                <a:solidFill>
                  <a:srgbClr val="17213A"/>
                </a:solidFill>
                <a:latin typeface="Arial"/>
              </a:rPr>
              <a:t>4.  Round each number to the nearest </a:t>
            </a:r>
            <a:r>
              <a:rPr sz="1600" b="1">
                <a:solidFill>
                  <a:srgbClr val="B4237A"/>
                </a:solidFill>
                <a:latin typeface="Arial"/>
              </a:rPr>
              <a:t>1,000</a:t>
            </a:r>
            <a:r>
              <a:rPr sz="1600" b="0">
                <a:solidFill>
                  <a:srgbClr val="17213A"/>
                </a:solidFill>
                <a:latin typeface="Arial"/>
              </a:rPr>
              <a:t> to estimate the answers.</a:t>
            </a:r>
          </a:p>
          <a:p>
            <a:pPr algn="l">
              <a:lnSpc>
                <a:spcPct val="112000"/>
              </a:lnSpc>
            </a:pPr>
            <a:r>
              <a:rPr sz="1600" b="0">
                <a:solidFill>
                  <a:srgbClr val="17213A"/>
                </a:solidFill>
                <a:latin typeface="Arial"/>
              </a:rPr>
              <a:t>a) 2,340 + 2,735 (nearest 1,000) ≈ ________</a:t>
            </a:r>
          </a:p>
          <a:p>
            <a:pPr algn="l">
              <a:lnSpc>
                <a:spcPct val="112000"/>
              </a:lnSpc>
            </a:pPr>
            <a:r>
              <a:rPr sz="1600" b="0">
                <a:solidFill>
                  <a:srgbClr val="17213A"/>
                </a:solidFill>
                <a:latin typeface="Arial"/>
              </a:rPr>
              <a:t>b) 9,856 − 6,129 (nearest 1,000) ≈ ________</a:t>
            </a:r>
          </a:p>
        </p:txBody>
      </p:sp>
      <p:sp>
        <p:nvSpPr>
          <p:cNvPr id="19" name="Rounded Rectangle 18"/>
          <p:cNvSpPr/>
          <p:nvPr/>
        </p:nvSpPr>
        <p:spPr>
          <a:xfrm>
            <a:off x="6309360" y="5577840"/>
            <a:ext cx="5166360" cy="475488"/>
          </a:xfrm>
          <a:prstGeom prst="roundRect">
            <a:avLst>
              <a:gd name="adj" fmla="val 20000"/>
            </a:avLst>
          </a:prstGeom>
          <a:solidFill>
            <a:srgbClr val="FFFFFF"/>
          </a:solidFill>
          <a:ln w="317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000" b="1">
                <a:solidFill>
                  <a:srgbClr val="C00000"/>
                </a:solidFill>
                <a:latin typeface="Arial"/>
              </a:rPr>
              <a:t>a) 5,000   b) 4,000</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10"/>
                                        </p:tgtEl>
                                        <p:attrNameLst>
                                          <p:attrName>style.visibility</p:attrName>
                                        </p:attrNameLst>
                                      </p:cBhvr>
                                      <p:to>
                                        <p:strVal val="visible"/>
                                      </p:to>
                                    </p:set>
                                    <p:animEffect transition="in" filter="fade">
                                      <p:cBhvr>
                                        <p:cTn id="103" dur="500"/>
                                        <p:tgtEl>
                                          <p:spTgt spid="10"/>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13"/>
                                        </p:tgtEl>
                                        <p:attrNameLst>
                                          <p:attrName>style.visibility</p:attrName>
                                        </p:attrNameLst>
                                      </p:cBhvr>
                                      <p:to>
                                        <p:strVal val="visible"/>
                                      </p:to>
                                    </p:set>
                                    <p:animEffect transition="in" filter="fade">
                                      <p:cBhvr>
                                        <p:cTn id="108" dur="500"/>
                                        <p:tgtEl>
                                          <p:spTgt spid="13"/>
                                        </p:tgtEl>
                                      </p:cBhvr>
                                    </p:animEffect>
                                  </p:childTnLst>
                                </p:cTn>
                              </p:par>
                            </p:childTnLst>
                          </p:cTn>
                        </p:par>
                      </p:childTnLst>
                    </p:cTn>
                  </p:par>
                  <p:par>
                    <p:cTn id="114" fill="hold">
                      <p:stCondLst>
                        <p:cond delay="indefinite"/>
                      </p:stCondLst>
                      <p:childTnLst>
                        <p:par>
                          <p:cTn id="115" fill="hold">
                            <p:stCondLst>
                              <p:cond delay="0"/>
                            </p:stCondLst>
                            <p:childTnLst>
                              <p:par>
                                <p:cTn id="111" presetID="10" presetClass="entr" presetSubtype="0" fill="hold" nodeType="clickEffect">
                                  <p:stCondLst>
                                    <p:cond delay="0"/>
                                  </p:stCondLst>
                                  <p:childTnLst>
                                    <p:set>
                                      <p:cBhvr>
                                        <p:cTn id="112" dur="1" fill="hold">
                                          <p:stCondLst>
                                            <p:cond delay="0"/>
                                          </p:stCondLst>
                                        </p:cTn>
                                        <p:tgtEl>
                                          <p:spTgt spid="16"/>
                                        </p:tgtEl>
                                        <p:attrNameLst>
                                          <p:attrName>style.visibility</p:attrName>
                                        </p:attrNameLst>
                                      </p:cBhvr>
                                      <p:to>
                                        <p:strVal val="visible"/>
                                      </p:to>
                                    </p:set>
                                    <p:animEffect transition="in" filter="fade">
                                      <p:cBhvr>
                                        <p:cTn id="113" dur="500"/>
                                        <p:tgtEl>
                                          <p:spTgt spid="16"/>
                                        </p:tgtEl>
                                      </p:cBhvr>
                                    </p:animEffect>
                                  </p:childTnLst>
                                </p:cTn>
                              </p:par>
                            </p:childTnLst>
                          </p:cTn>
                        </p:par>
                      </p:childTnLst>
                    </p:cTn>
                  </p:par>
                  <p:par>
                    <p:cTn id="119" fill="hold">
                      <p:stCondLst>
                        <p:cond delay="indefinite"/>
                      </p:stCondLst>
                      <p:childTnLst>
                        <p:par>
                          <p:cTn id="120" fill="hold">
                            <p:stCondLst>
                              <p:cond delay="0"/>
                            </p:stCondLst>
                            <p:childTnLst>
                              <p:par>
                                <p:cTn id="116" presetID="10" presetClass="entr" presetSubtype="0" fill="hold" nodeType="clickEffect">
                                  <p:stCondLst>
                                    <p:cond delay="0"/>
                                  </p:stCondLst>
                                  <p:childTnLst>
                                    <p:set>
                                      <p:cBhvr>
                                        <p:cTn id="117" dur="1" fill="hold">
                                          <p:stCondLst>
                                            <p:cond delay="0"/>
                                          </p:stCondLst>
                                        </p:cTn>
                                        <p:tgtEl>
                                          <p:spTgt spid="19"/>
                                        </p:tgtEl>
                                        <p:attrNameLst>
                                          <p:attrName>style.visibility</p:attrName>
                                        </p:attrNameLst>
                                      </p:cBhvr>
                                      <p:to>
                                        <p:strVal val="visible"/>
                                      </p:to>
                                    </p:set>
                                    <p:animEffect transition="in" filter="fade">
                                      <p:cBhvr>
                                        <p:cTn id="11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7"/>
                </p:tgtEl>
              </p:cMediaNode>
            </p:video>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Addition and subtraction · Step 10</a:t>
            </a:r>
          </a:p>
        </p:txBody>
      </p:sp>
      <p:sp>
        <p:nvSpPr>
          <p:cNvPr id="5" name="TextBox 4"/>
          <p:cNvSpPr txBox="1"/>
          <p:nvPr/>
        </p:nvSpPr>
        <p:spPr>
          <a:xfrm>
            <a:off x="640080" y="868680"/>
            <a:ext cx="10972800" cy="457200"/>
          </a:xfrm>
          <a:prstGeom prst="rect">
            <a:avLst/>
          </a:prstGeom>
          <a:noFill/>
        </p:spPr>
        <p:txBody>
          <a:bodyPr wrap="square" anchor="t" lIns="54864" rIns="54864" tIns="27432" bIns="27432">
            <a:spAutoFit/>
          </a:bodyPr>
          <a:lstStyle/>
          <a:p>
            <a:pPr algn="l">
              <a:lnSpc>
                <a:spcPct val="112000"/>
              </a:lnSpc>
            </a:pPr>
            <a:r>
              <a:rPr sz="2200" b="1">
                <a:solidFill>
                  <a:srgbClr val="0F766E"/>
                </a:solidFill>
                <a:latin typeface="Dreaming Outloud Pro"/>
              </a:rPr>
              <a:t>Today we are learning…</a:t>
            </a:r>
          </a:p>
        </p:txBody>
      </p:sp>
      <p:sp>
        <p:nvSpPr>
          <p:cNvPr id="6" name="Rounded Rectangle 5"/>
          <p:cNvSpPr/>
          <p:nvPr/>
        </p:nvSpPr>
        <p:spPr>
          <a:xfrm>
            <a:off x="640080" y="1371600"/>
            <a:ext cx="10881360" cy="1234440"/>
          </a:xfrm>
          <a:prstGeom prst="roundRect">
            <a:avLst>
              <a:gd name="adj" fmla="val 12000"/>
            </a:avLst>
          </a:prstGeom>
          <a:solidFill>
            <a:srgbClr val="FFFFFF"/>
          </a:solidFill>
          <a:ln w="50800">
            <a:solidFill>
              <a:srgbClr val="B423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1371600"/>
            <a:ext cx="10515600" cy="1234440"/>
          </a:xfrm>
          <a:prstGeom prst="rect">
            <a:avLst/>
          </a:prstGeom>
          <a:noFill/>
        </p:spPr>
        <p:txBody>
          <a:bodyPr wrap="square" anchor="ctr" lIns="54864" rIns="54864" tIns="27432" bIns="27432">
            <a:spAutoFit/>
          </a:bodyPr>
          <a:lstStyle/>
          <a:p>
            <a:pPr algn="l">
              <a:lnSpc>
                <a:spcPct val="112000"/>
              </a:lnSpc>
            </a:pPr>
            <a:r>
              <a:rPr sz="2800" b="1">
                <a:solidFill>
                  <a:srgbClr val="17213A"/>
                </a:solidFill>
                <a:latin typeface="Dreaming Outloud Pro"/>
              </a:rPr>
              <a:t>To check answers using inverse operations and fact families.</a:t>
            </a:r>
          </a:p>
        </p:txBody>
      </p:sp>
      <p:sp>
        <p:nvSpPr>
          <p:cNvPr id="8" name="TextBox 7"/>
          <p:cNvSpPr txBox="1"/>
          <p:nvPr/>
        </p:nvSpPr>
        <p:spPr>
          <a:xfrm>
            <a:off x="640080" y="2834640"/>
            <a:ext cx="8229600" cy="457200"/>
          </a:xfrm>
          <a:prstGeom prst="rect">
            <a:avLst/>
          </a:prstGeom>
          <a:noFill/>
        </p:spPr>
        <p:txBody>
          <a:bodyPr wrap="square" anchor="t" lIns="54864" rIns="54864" tIns="27432" bIns="27432">
            <a:spAutoFit/>
          </a:bodyPr>
          <a:lstStyle/>
          <a:p>
            <a:pPr algn="l">
              <a:lnSpc>
                <a:spcPct val="112000"/>
              </a:lnSpc>
            </a:pPr>
            <a:r>
              <a:rPr sz="2200" b="1">
                <a:solidFill>
                  <a:srgbClr val="0F766E"/>
                </a:solidFill>
                <a:latin typeface="Dreaming Outloud Pro"/>
              </a:rPr>
              <a:t>I can…</a:t>
            </a:r>
          </a:p>
        </p:txBody>
      </p:sp>
      <p:sp>
        <p:nvSpPr>
          <p:cNvPr id="9" name="TextBox 8"/>
          <p:cNvSpPr txBox="1"/>
          <p:nvPr/>
        </p:nvSpPr>
        <p:spPr>
          <a:xfrm>
            <a:off x="640080" y="3337560"/>
            <a:ext cx="8595360" cy="2834640"/>
          </a:xfrm>
          <a:prstGeom prst="rect">
            <a:avLst/>
          </a:prstGeom>
          <a:noFill/>
        </p:spPr>
        <p:txBody>
          <a:bodyPr wrap="square" anchor="t" lIns="54864" rIns="54864" tIns="27432" bIns="27432">
            <a:spAutoFit/>
          </a:bodyPr>
          <a:lstStyle/>
          <a:p>
            <a:pPr algn="l">
              <a:lnSpc>
                <a:spcPct val="130000"/>
              </a:lnSpc>
            </a:pPr>
            <a:r>
              <a:rPr sz="2200" b="0">
                <a:solidFill>
                  <a:srgbClr val="17213A"/>
                </a:solidFill>
                <a:latin typeface="Dreaming Outloud Pro"/>
              </a:rPr>
              <a:t>☐  I can choose the subtractions that check an addition.</a:t>
            </a:r>
          </a:p>
          <a:p>
            <a:pPr algn="l">
              <a:lnSpc>
                <a:spcPct val="130000"/>
              </a:lnSpc>
            </a:pPr>
            <a:r>
              <a:rPr sz="2200" b="0">
                <a:solidFill>
                  <a:srgbClr val="17213A"/>
                </a:solidFill>
                <a:latin typeface="Dreaming Outloud Pro"/>
              </a:rPr>
              <a:t>☐  I can choose the additions that check a subtraction.</a:t>
            </a:r>
          </a:p>
          <a:p>
            <a:pPr algn="l">
              <a:lnSpc>
                <a:spcPct val="130000"/>
              </a:lnSpc>
            </a:pPr>
            <a:r>
              <a:rPr sz="2200" b="0">
                <a:solidFill>
                  <a:srgbClr val="17213A"/>
                </a:solidFill>
                <a:latin typeface="Dreaming Outloud Pro"/>
              </a:rPr>
              <a:t>☐  I can use an inverse operation to check an answer.</a:t>
            </a:r>
          </a:p>
          <a:p>
            <a:pPr algn="l">
              <a:lnSpc>
                <a:spcPct val="130000"/>
              </a:lnSpc>
            </a:pPr>
            <a:r>
              <a:rPr sz="2200" b="0">
                <a:solidFill>
                  <a:srgbClr val="17213A"/>
                </a:solidFill>
                <a:latin typeface="Dreaming Outloud Pro"/>
              </a:rPr>
              <a:t>☐  I can complete a fact family.</a:t>
            </a:r>
          </a:p>
        </p:txBody>
      </p:sp>
      <p:pic>
        <p:nvPicPr>
          <p:cNvPr id="10" name="Picture 9" descr="01230816a843640_teacher.png"/>
          <p:cNvPicPr>
            <a:picLocks noChangeAspect="1"/>
          </p:cNvPicPr>
          <p:nvPr/>
        </p:nvPicPr>
        <p:blipFill>
          <a:blip r:embed="rId4"/>
          <a:stretch>
            <a:fillRect/>
          </a:stretch>
        </p:blipFill>
        <p:spPr>
          <a:xfrm>
            <a:off x="9418320" y="4025641"/>
            <a:ext cx="2282342" cy="2329438"/>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Addition and subtraction · Step 10</a:t>
            </a:r>
          </a:p>
        </p:txBody>
      </p:sp>
      <p:sp>
        <p:nvSpPr>
          <p:cNvPr id="5" name="TextBox 4"/>
          <p:cNvSpPr txBox="1"/>
          <p:nvPr/>
        </p:nvSpPr>
        <p:spPr>
          <a:xfrm>
            <a:off x="640080" y="868680"/>
            <a:ext cx="10972800" cy="640080"/>
          </a:xfrm>
          <a:prstGeom prst="rect">
            <a:avLst/>
          </a:prstGeom>
          <a:noFill/>
        </p:spPr>
        <p:txBody>
          <a:bodyPr wrap="square" anchor="t" lIns="54864" rIns="54864" tIns="27432" bIns="27432">
            <a:spAutoFit/>
          </a:bodyPr>
          <a:lstStyle/>
          <a:p>
            <a:pPr algn="l">
              <a:lnSpc>
                <a:spcPct val="112000"/>
              </a:lnSpc>
            </a:pPr>
            <a:r>
              <a:rPr sz="3200" b="1">
                <a:solidFill>
                  <a:srgbClr val="0F766E"/>
                </a:solidFill>
                <a:latin typeface="Dreaming Outloud Pro"/>
              </a:rPr>
              <a:t>Key words</a:t>
            </a:r>
          </a:p>
        </p:txBody>
      </p:sp>
      <p:sp>
        <p:nvSpPr>
          <p:cNvPr id="6" name="Rounded Rectangle 5"/>
          <p:cNvSpPr/>
          <p:nvPr/>
        </p:nvSpPr>
        <p:spPr>
          <a:xfrm>
            <a:off x="685800" y="178308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check</a:t>
            </a:r>
          </a:p>
        </p:txBody>
      </p:sp>
      <p:sp>
        <p:nvSpPr>
          <p:cNvPr id="7" name="Rounded Rectangle 6"/>
          <p:cNvSpPr/>
          <p:nvPr/>
        </p:nvSpPr>
        <p:spPr>
          <a:xfrm>
            <a:off x="3429000" y="178308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inverse</a:t>
            </a:r>
          </a:p>
        </p:txBody>
      </p:sp>
      <p:sp>
        <p:nvSpPr>
          <p:cNvPr id="8" name="Rounded Rectangle 7"/>
          <p:cNvSpPr/>
          <p:nvPr/>
        </p:nvSpPr>
        <p:spPr>
          <a:xfrm>
            <a:off x="6172200" y="178308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fact family</a:t>
            </a:r>
          </a:p>
        </p:txBody>
      </p:sp>
      <p:sp>
        <p:nvSpPr>
          <p:cNvPr id="9" name="Rounded Rectangle 8"/>
          <p:cNvSpPr/>
          <p:nvPr/>
        </p:nvSpPr>
        <p:spPr>
          <a:xfrm>
            <a:off x="685800" y="310896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addition</a:t>
            </a:r>
          </a:p>
        </p:txBody>
      </p:sp>
      <p:sp>
        <p:nvSpPr>
          <p:cNvPr id="10" name="Rounded Rectangle 9"/>
          <p:cNvSpPr/>
          <p:nvPr/>
        </p:nvSpPr>
        <p:spPr>
          <a:xfrm>
            <a:off x="3429000" y="310896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subtraction</a:t>
            </a:r>
          </a:p>
        </p:txBody>
      </p:sp>
      <p:sp>
        <p:nvSpPr>
          <p:cNvPr id="11" name="Rounded Rectangle 10"/>
          <p:cNvSpPr/>
          <p:nvPr/>
        </p:nvSpPr>
        <p:spPr>
          <a:xfrm>
            <a:off x="6172200" y="310896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mistake</a:t>
            </a:r>
          </a:p>
        </p:txBody>
      </p:sp>
      <p:pic>
        <p:nvPicPr>
          <p:cNvPr id="12" name="Picture 11" descr="01230816a843640_teacher.png"/>
          <p:cNvPicPr>
            <a:picLocks noChangeAspect="1"/>
          </p:cNvPicPr>
          <p:nvPr/>
        </p:nvPicPr>
        <p:blipFill>
          <a:blip r:embed="rId4"/>
          <a:stretch>
            <a:fillRect/>
          </a:stretch>
        </p:blipFill>
        <p:spPr>
          <a:xfrm>
            <a:off x="9144000" y="3711140"/>
            <a:ext cx="2545689" cy="2598219"/>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Addition and subtraction · Step 10</a:t>
            </a:r>
          </a:p>
        </p:txBody>
      </p:sp>
      <p:sp>
        <p:nvSpPr>
          <p:cNvPr id="5" name="TextBox 4"/>
          <p:cNvSpPr txBox="1"/>
          <p:nvPr/>
        </p:nvSpPr>
        <p:spPr>
          <a:xfrm>
            <a:off x="640080" y="822960"/>
            <a:ext cx="10881360" cy="914400"/>
          </a:xfrm>
          <a:prstGeom prst="rect">
            <a:avLst/>
          </a:prstGeom>
          <a:noFill/>
        </p:spPr>
        <p:txBody>
          <a:bodyPr wrap="square" anchor="t" lIns="54864" rIns="54864" tIns="27432" bIns="27432">
            <a:spAutoFit/>
          </a:bodyPr>
          <a:lstStyle/>
          <a:p>
            <a:pPr algn="l">
              <a:lnSpc>
                <a:spcPct val="112000"/>
              </a:lnSpc>
            </a:pPr>
            <a:r>
              <a:rPr sz="3000" b="1">
                <a:solidFill>
                  <a:srgbClr val="0F766E"/>
                </a:solidFill>
                <a:latin typeface="Dreaming Outloud Pro"/>
              </a:rPr>
              <a:t>The key ideas</a:t>
            </a:r>
          </a:p>
        </p:txBody>
      </p:sp>
      <p:sp>
        <p:nvSpPr>
          <p:cNvPr id="6" name="TextBox 5"/>
          <p:cNvSpPr txBox="1"/>
          <p:nvPr/>
        </p:nvSpPr>
        <p:spPr>
          <a:xfrm>
            <a:off x="640080" y="1874519"/>
            <a:ext cx="7315200" cy="867918"/>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Addition and subtraction are opposites, so use one to check the other.</a:t>
            </a:r>
          </a:p>
        </p:txBody>
      </p:sp>
      <p:sp>
        <p:nvSpPr>
          <p:cNvPr id="7" name="TextBox 6"/>
          <p:cNvSpPr txBox="1"/>
          <p:nvPr/>
        </p:nvSpPr>
        <p:spPr>
          <a:xfrm>
            <a:off x="640080" y="2742438"/>
            <a:ext cx="7315200" cy="867918"/>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If 271 + 516 = 787, then 787 − 271 = 516 and 787 − 516 = 271.</a:t>
            </a:r>
          </a:p>
        </p:txBody>
      </p:sp>
      <p:sp>
        <p:nvSpPr>
          <p:cNvPr id="8" name="TextBox 7"/>
          <p:cNvSpPr txBox="1"/>
          <p:nvPr/>
        </p:nvSpPr>
        <p:spPr>
          <a:xfrm>
            <a:off x="640080" y="3610356"/>
            <a:ext cx="7315200" cy="867918"/>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Checking with the same calculation again can repeat the same mistake.</a:t>
            </a:r>
          </a:p>
        </p:txBody>
      </p:sp>
      <p:pic>
        <p:nvPicPr>
          <p:cNvPr id="9" name="Picture 8" descr="9d7b100d22bb640_detective.png"/>
          <p:cNvPicPr>
            <a:picLocks noChangeAspect="1"/>
          </p:cNvPicPr>
          <p:nvPr/>
        </p:nvPicPr>
        <p:blipFill>
          <a:blip r:embed="rId4"/>
          <a:stretch>
            <a:fillRect/>
          </a:stretch>
        </p:blipFill>
        <p:spPr>
          <a:xfrm>
            <a:off x="8778240" y="2924835"/>
            <a:ext cx="2633472" cy="2744445"/>
          </a:xfrm>
          <a:prstGeom prst="rect">
            <a:avLst/>
          </a:prstGeom>
        </p:spPr>
      </p:pic>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fade">
                                      <p:cBhvr>
                                        <p:cTn id="103" dur="500"/>
                                        <p:tgtEl>
                                          <p:spTgt spid="7"/>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8"/>
                                        </p:tgtEl>
                                        <p:attrNameLst>
                                          <p:attrName>style.visibility</p:attrName>
                                        </p:attrNameLst>
                                      </p:cBhvr>
                                      <p:to>
                                        <p:strVal val="visible"/>
                                      </p:to>
                                    </p:set>
                                    <p:animEffect transition="in" filter="fade">
                                      <p:cBhvr>
                                        <p:cTn id="10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Addition and subtraction · Step 10</a:t>
            </a:r>
          </a:p>
        </p:txBody>
      </p:sp>
      <p:sp>
        <p:nvSpPr>
          <p:cNvPr id="5" name="TextBox 4"/>
          <p:cNvSpPr txBox="1"/>
          <p:nvPr/>
        </p:nvSpPr>
        <p:spPr>
          <a:xfrm>
            <a:off x="640080" y="822960"/>
            <a:ext cx="10881360" cy="914400"/>
          </a:xfrm>
          <a:prstGeom prst="rect">
            <a:avLst/>
          </a:prstGeom>
          <a:noFill/>
        </p:spPr>
        <p:txBody>
          <a:bodyPr wrap="square" anchor="t" lIns="54864" rIns="54864" tIns="27432" bIns="27432">
            <a:spAutoFit/>
          </a:bodyPr>
          <a:lstStyle/>
          <a:p>
            <a:pPr algn="l">
              <a:lnSpc>
                <a:spcPct val="112000"/>
              </a:lnSpc>
            </a:pPr>
            <a:r>
              <a:rPr sz="3000" b="1">
                <a:solidFill>
                  <a:srgbClr val="0F766E"/>
                </a:solidFill>
                <a:latin typeface="Dreaming Outloud Pro"/>
              </a:rPr>
              <a:t>Look out for</a:t>
            </a:r>
          </a:p>
        </p:txBody>
      </p:sp>
      <p:sp>
        <p:nvSpPr>
          <p:cNvPr id="6" name="TextBox 5"/>
          <p:cNvSpPr txBox="1"/>
          <p:nvPr/>
        </p:nvSpPr>
        <p:spPr>
          <a:xfrm>
            <a:off x="640080" y="1874519"/>
            <a:ext cx="7315200" cy="867918"/>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Check with the inverse, not the same calculation.</a:t>
            </a:r>
          </a:p>
        </p:txBody>
      </p:sp>
      <p:sp>
        <p:nvSpPr>
          <p:cNvPr id="7" name="TextBox 6"/>
          <p:cNvSpPr txBox="1"/>
          <p:nvPr/>
        </p:nvSpPr>
        <p:spPr>
          <a:xfrm>
            <a:off x="640080" y="2742438"/>
            <a:ext cx="7315200" cy="534543"/>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Line up the digits in the columns.</a:t>
            </a:r>
          </a:p>
        </p:txBody>
      </p:sp>
      <p:sp>
        <p:nvSpPr>
          <p:cNvPr id="8" name="TextBox 7"/>
          <p:cNvSpPr txBox="1"/>
          <p:nvPr/>
        </p:nvSpPr>
        <p:spPr>
          <a:xfrm>
            <a:off x="640080" y="3276981"/>
            <a:ext cx="7315200" cy="534543"/>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Say if the answer is correct.</a:t>
            </a:r>
          </a:p>
        </p:txBody>
      </p:sp>
      <p:pic>
        <p:nvPicPr>
          <p:cNvPr id="9" name="Picture 8" descr="7a7b90e5f56e640_puzzled.png"/>
          <p:cNvPicPr>
            <a:picLocks noChangeAspect="1"/>
          </p:cNvPicPr>
          <p:nvPr/>
        </p:nvPicPr>
        <p:blipFill>
          <a:blip r:embed="rId4"/>
          <a:stretch>
            <a:fillRect/>
          </a:stretch>
        </p:blipFill>
        <p:spPr>
          <a:xfrm>
            <a:off x="8778240" y="2775448"/>
            <a:ext cx="2633472" cy="2893831"/>
          </a:xfrm>
          <a:prstGeom prst="rect">
            <a:avLst/>
          </a:prstGeom>
        </p:spPr>
      </p:pic>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fade">
                                      <p:cBhvr>
                                        <p:cTn id="103" dur="500"/>
                                        <p:tgtEl>
                                          <p:spTgt spid="7"/>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8"/>
                                        </p:tgtEl>
                                        <p:attrNameLst>
                                          <p:attrName>style.visibility</p:attrName>
                                        </p:attrNameLst>
                                      </p:cBhvr>
                                      <p:to>
                                        <p:strVal val="visible"/>
                                      </p:to>
                                    </p:set>
                                    <p:animEffect transition="in" filter="fade">
                                      <p:cBhvr>
                                        <p:cTn id="10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Addition and subtraction · Step 10 · question 1</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60.mp4" descr="Countdown timer, 1: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1 of 8</a:t>
            </a:r>
          </a:p>
        </p:txBody>
      </p:sp>
      <p:sp>
        <p:nvSpPr>
          <p:cNvPr id="12" name="TextBox 11"/>
          <p:cNvSpPr txBox="1"/>
          <p:nvPr/>
        </p:nvSpPr>
        <p:spPr>
          <a:xfrm>
            <a:off x="548640" y="1737360"/>
            <a:ext cx="5257800" cy="101422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Circle the </a:t>
            </a:r>
            <a:r>
              <a:rPr sz="1900" b="1">
                <a:solidFill>
                  <a:srgbClr val="B4237A"/>
                </a:solidFill>
                <a:latin typeface="Arial"/>
              </a:rPr>
              <a:t>subtractions</a:t>
            </a:r>
            <a:r>
              <a:rPr sz="1900" b="0">
                <a:solidFill>
                  <a:srgbClr val="17213A"/>
                </a:solidFill>
                <a:latin typeface="Arial"/>
              </a:rPr>
              <a:t> that can be used to check the addition </a:t>
            </a:r>
            <a:r>
              <a:rPr sz="1900" b="1">
                <a:solidFill>
                  <a:srgbClr val="B4237A"/>
                </a:solidFill>
                <a:latin typeface="Arial"/>
              </a:rPr>
              <a:t>601 + 199 = 800</a:t>
            </a:r>
            <a:r>
              <a:rPr sz="1900" b="0">
                <a:solidFill>
                  <a:srgbClr val="17213A"/>
                </a:solidFill>
                <a:latin typeface="Arial"/>
              </a:rPr>
              <a:t>.</a:t>
            </a:r>
          </a:p>
        </p:txBody>
      </p:sp>
      <p:sp>
        <p:nvSpPr>
          <p:cNvPr id="13" name="TextBox 12"/>
          <p:cNvSpPr txBox="1"/>
          <p:nvPr/>
        </p:nvSpPr>
        <p:spPr>
          <a:xfrm>
            <a:off x="548640" y="2751582"/>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A)  800 − 601</a:t>
            </a:r>
          </a:p>
        </p:txBody>
      </p:sp>
      <p:sp>
        <p:nvSpPr>
          <p:cNvPr id="14" name="TextBox 13"/>
          <p:cNvSpPr txBox="1"/>
          <p:nvPr/>
        </p:nvSpPr>
        <p:spPr>
          <a:xfrm>
            <a:off x="548640" y="3138424"/>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B)  601 − 800</a:t>
            </a:r>
          </a:p>
        </p:txBody>
      </p:sp>
      <p:sp>
        <p:nvSpPr>
          <p:cNvPr id="15" name="TextBox 14"/>
          <p:cNvSpPr txBox="1"/>
          <p:nvPr/>
        </p:nvSpPr>
        <p:spPr>
          <a:xfrm>
            <a:off x="548640" y="3525266"/>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C)  601 − 199</a:t>
            </a:r>
          </a:p>
        </p:txBody>
      </p:sp>
      <p:sp>
        <p:nvSpPr>
          <p:cNvPr id="16" name="TextBox 15"/>
          <p:cNvSpPr txBox="1"/>
          <p:nvPr/>
        </p:nvSpPr>
        <p:spPr>
          <a:xfrm>
            <a:off x="548640" y="3912108"/>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D)  800 − 199</a:t>
            </a:r>
          </a:p>
        </p:txBody>
      </p:sp>
      <p:sp>
        <p:nvSpPr>
          <p:cNvPr id="17" name="TextBox 16"/>
          <p:cNvSpPr txBox="1"/>
          <p:nvPr/>
        </p:nvSpPr>
        <p:spPr>
          <a:xfrm>
            <a:off x="548640" y="4298950"/>
            <a:ext cx="5257800" cy="70053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The calculations that check it are ________</a:t>
            </a:r>
          </a:p>
        </p:txBody>
      </p:sp>
      <p:sp>
        <p:nvSpPr>
          <p:cNvPr id="18" name="TextBox 17"/>
          <p:cNvSpPr txBox="1"/>
          <p:nvPr/>
        </p:nvSpPr>
        <p:spPr>
          <a:xfrm>
            <a:off x="6309360" y="1737360"/>
            <a:ext cx="5257800" cy="101422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Circle the </a:t>
            </a:r>
            <a:r>
              <a:rPr sz="1900" b="1">
                <a:solidFill>
                  <a:srgbClr val="B4237A"/>
                </a:solidFill>
                <a:latin typeface="Arial"/>
              </a:rPr>
              <a:t>subtractions</a:t>
            </a:r>
            <a:r>
              <a:rPr sz="1900" b="0">
                <a:solidFill>
                  <a:srgbClr val="17213A"/>
                </a:solidFill>
                <a:latin typeface="Arial"/>
              </a:rPr>
              <a:t> that can be used to check the addition </a:t>
            </a:r>
            <a:r>
              <a:rPr sz="1900" b="1">
                <a:solidFill>
                  <a:srgbClr val="B4237A"/>
                </a:solidFill>
                <a:latin typeface="Arial"/>
              </a:rPr>
              <a:t>700 + 513 = 1,213</a:t>
            </a:r>
            <a:r>
              <a:rPr sz="1900" b="0">
                <a:solidFill>
                  <a:srgbClr val="17213A"/>
                </a:solidFill>
                <a:latin typeface="Arial"/>
              </a:rPr>
              <a:t>.</a:t>
            </a:r>
          </a:p>
        </p:txBody>
      </p:sp>
      <p:sp>
        <p:nvSpPr>
          <p:cNvPr id="19" name="TextBox 18"/>
          <p:cNvSpPr txBox="1"/>
          <p:nvPr/>
        </p:nvSpPr>
        <p:spPr>
          <a:xfrm>
            <a:off x="6309360" y="2751582"/>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A)  1,213 − 700</a:t>
            </a:r>
          </a:p>
        </p:txBody>
      </p:sp>
      <p:sp>
        <p:nvSpPr>
          <p:cNvPr id="20" name="TextBox 19"/>
          <p:cNvSpPr txBox="1"/>
          <p:nvPr/>
        </p:nvSpPr>
        <p:spPr>
          <a:xfrm>
            <a:off x="6309360" y="3138424"/>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B)  700 − 513</a:t>
            </a:r>
          </a:p>
        </p:txBody>
      </p:sp>
      <p:sp>
        <p:nvSpPr>
          <p:cNvPr id="21" name="TextBox 20"/>
          <p:cNvSpPr txBox="1"/>
          <p:nvPr/>
        </p:nvSpPr>
        <p:spPr>
          <a:xfrm>
            <a:off x="6309360" y="3525266"/>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C)  1,213 − 513</a:t>
            </a:r>
          </a:p>
        </p:txBody>
      </p:sp>
      <p:sp>
        <p:nvSpPr>
          <p:cNvPr id="22" name="TextBox 21"/>
          <p:cNvSpPr txBox="1"/>
          <p:nvPr/>
        </p:nvSpPr>
        <p:spPr>
          <a:xfrm>
            <a:off x="6309360" y="3912108"/>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D)  700 − 1,213</a:t>
            </a:r>
          </a:p>
        </p:txBody>
      </p:sp>
      <p:sp>
        <p:nvSpPr>
          <p:cNvPr id="23" name="TextBox 22"/>
          <p:cNvSpPr txBox="1"/>
          <p:nvPr/>
        </p:nvSpPr>
        <p:spPr>
          <a:xfrm>
            <a:off x="6309360" y="4298950"/>
            <a:ext cx="5257800" cy="70053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The calculations that check it are ________</a:t>
            </a:r>
          </a:p>
        </p:txBody>
      </p:sp>
      <p:sp>
        <p:nvSpPr>
          <p:cNvPr id="24" name="Rounded Rectangle 23"/>
          <p:cNvSpPr/>
          <p:nvPr/>
        </p:nvSpPr>
        <p:spPr>
          <a:xfrm>
            <a:off x="548640" y="5045201"/>
            <a:ext cx="5257800" cy="65786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600" b="1">
                <a:solidFill>
                  <a:srgbClr val="C00000"/>
                </a:solidFill>
                <a:latin typeface="Arial"/>
              </a:rPr>
              <a:t>A, D</a:t>
            </a:r>
          </a:p>
        </p:txBody>
      </p:sp>
      <p:sp>
        <p:nvSpPr>
          <p:cNvPr id="25" name="Rounded Rectangle 24"/>
          <p:cNvSpPr/>
          <p:nvPr/>
        </p:nvSpPr>
        <p:spPr>
          <a:xfrm>
            <a:off x="6309360" y="5045201"/>
            <a:ext cx="5257800" cy="65786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600" b="1">
                <a:solidFill>
                  <a:srgbClr val="C00000"/>
                </a:solidFill>
                <a:latin typeface="Arial"/>
              </a:rPr>
              <a:t>A, C</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fade">
                                      <p:cBhvr>
                                        <p:cTn id="103" dur="500"/>
                                        <p:tgtEl>
                                          <p:spTgt spid="24"/>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5"/>
                                        </p:tgtEl>
                                        <p:attrNameLst>
                                          <p:attrName>style.visibility</p:attrName>
                                        </p:attrNameLst>
                                      </p:cBhvr>
                                      <p:to>
                                        <p:strVal val="visible"/>
                                      </p:to>
                                    </p:set>
                                    <p:animEffect transition="in" filter="fade">
                                      <p:cBhvr>
                                        <p:cTn id="10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Addition and subtraction · Step 10 · question 2</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60.mp4" descr="Countdown timer, 1: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2 of 8</a:t>
            </a:r>
          </a:p>
        </p:txBody>
      </p:sp>
      <p:sp>
        <p:nvSpPr>
          <p:cNvPr id="12" name="TextBox 11"/>
          <p:cNvSpPr txBox="1"/>
          <p:nvPr/>
        </p:nvSpPr>
        <p:spPr>
          <a:xfrm>
            <a:off x="548640" y="1737360"/>
            <a:ext cx="5257800" cy="70053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Work out each calculation. Then </a:t>
            </a:r>
            <a:r>
              <a:rPr sz="1900" b="1">
                <a:solidFill>
                  <a:srgbClr val="B4237A"/>
                </a:solidFill>
                <a:latin typeface="Arial"/>
              </a:rPr>
              <a:t>check</a:t>
            </a:r>
            <a:r>
              <a:rPr sz="1900" b="0">
                <a:solidFill>
                  <a:srgbClr val="17213A"/>
                </a:solidFill>
                <a:latin typeface="Arial"/>
              </a:rPr>
              <a:t> it with the inverse operation.</a:t>
            </a:r>
          </a:p>
        </p:txBody>
      </p:sp>
      <p:sp>
        <p:nvSpPr>
          <p:cNvPr id="13" name="TextBox 12"/>
          <p:cNvSpPr txBox="1"/>
          <p:nvPr/>
        </p:nvSpPr>
        <p:spPr>
          <a:xfrm>
            <a:off x="548640" y="2437892"/>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a) 652 + 7,727 = ________</a:t>
            </a:r>
          </a:p>
        </p:txBody>
      </p:sp>
      <p:sp>
        <p:nvSpPr>
          <p:cNvPr id="14" name="TextBox 13"/>
          <p:cNvSpPr txBox="1"/>
          <p:nvPr/>
        </p:nvSpPr>
        <p:spPr>
          <a:xfrm>
            <a:off x="548640" y="2824733"/>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Check: your answer − 7,727 = ________</a:t>
            </a:r>
          </a:p>
        </p:txBody>
      </p:sp>
      <p:sp>
        <p:nvSpPr>
          <p:cNvPr id="15" name="TextBox 14"/>
          <p:cNvSpPr txBox="1"/>
          <p:nvPr/>
        </p:nvSpPr>
        <p:spPr>
          <a:xfrm>
            <a:off x="548640" y="3211575"/>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b) 8,323 − 940 = ________</a:t>
            </a:r>
          </a:p>
        </p:txBody>
      </p:sp>
      <p:sp>
        <p:nvSpPr>
          <p:cNvPr id="16" name="TextBox 15"/>
          <p:cNvSpPr txBox="1"/>
          <p:nvPr/>
        </p:nvSpPr>
        <p:spPr>
          <a:xfrm>
            <a:off x="548640" y="3598417"/>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Check: your answer + 940 = ________</a:t>
            </a:r>
          </a:p>
        </p:txBody>
      </p:sp>
      <p:sp>
        <p:nvSpPr>
          <p:cNvPr id="17" name="TextBox 16"/>
          <p:cNvSpPr txBox="1"/>
          <p:nvPr/>
        </p:nvSpPr>
        <p:spPr>
          <a:xfrm>
            <a:off x="6309360" y="1737360"/>
            <a:ext cx="5257800" cy="70053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Work out each calculation. Then </a:t>
            </a:r>
            <a:r>
              <a:rPr sz="1900" b="1">
                <a:solidFill>
                  <a:srgbClr val="B4237A"/>
                </a:solidFill>
                <a:latin typeface="Arial"/>
              </a:rPr>
              <a:t>check</a:t>
            </a:r>
            <a:r>
              <a:rPr sz="1900" b="0">
                <a:solidFill>
                  <a:srgbClr val="17213A"/>
                </a:solidFill>
                <a:latin typeface="Arial"/>
              </a:rPr>
              <a:t> it with the inverse operation.</a:t>
            </a:r>
          </a:p>
        </p:txBody>
      </p:sp>
      <p:sp>
        <p:nvSpPr>
          <p:cNvPr id="18" name="TextBox 17"/>
          <p:cNvSpPr txBox="1"/>
          <p:nvPr/>
        </p:nvSpPr>
        <p:spPr>
          <a:xfrm>
            <a:off x="6309360" y="2437892"/>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a) 464 + 7,374 = ________</a:t>
            </a:r>
          </a:p>
        </p:txBody>
      </p:sp>
      <p:sp>
        <p:nvSpPr>
          <p:cNvPr id="19" name="TextBox 18"/>
          <p:cNvSpPr txBox="1"/>
          <p:nvPr/>
        </p:nvSpPr>
        <p:spPr>
          <a:xfrm>
            <a:off x="6309360" y="2824733"/>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Check: your answer − 7,374 = ________</a:t>
            </a:r>
          </a:p>
        </p:txBody>
      </p:sp>
      <p:sp>
        <p:nvSpPr>
          <p:cNvPr id="20" name="TextBox 19"/>
          <p:cNvSpPr txBox="1"/>
          <p:nvPr/>
        </p:nvSpPr>
        <p:spPr>
          <a:xfrm>
            <a:off x="6309360" y="3211575"/>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b) 5,630 − 355 = ________</a:t>
            </a:r>
          </a:p>
        </p:txBody>
      </p:sp>
      <p:sp>
        <p:nvSpPr>
          <p:cNvPr id="21" name="TextBox 20"/>
          <p:cNvSpPr txBox="1"/>
          <p:nvPr/>
        </p:nvSpPr>
        <p:spPr>
          <a:xfrm>
            <a:off x="6309360" y="3598417"/>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Check: your answer + 355 = ________</a:t>
            </a:r>
          </a:p>
        </p:txBody>
      </p:sp>
      <p:sp>
        <p:nvSpPr>
          <p:cNvPr id="22" name="Rounded Rectangle 21"/>
          <p:cNvSpPr/>
          <p:nvPr/>
        </p:nvSpPr>
        <p:spPr>
          <a:xfrm>
            <a:off x="548640" y="4030980"/>
            <a:ext cx="5257800" cy="154940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000" b="1">
                <a:solidFill>
                  <a:srgbClr val="C00000"/>
                </a:solidFill>
                <a:latin typeface="Arial"/>
              </a:rPr>
              <a:t>a) 8,379</a:t>
            </a:r>
          </a:p>
          <a:p>
            <a:pPr algn="l"/>
            <a:r>
              <a:rPr sz="2000" b="1">
                <a:solidFill>
                  <a:srgbClr val="C00000"/>
                </a:solidFill>
                <a:latin typeface="Arial"/>
              </a:rPr>
              <a:t>652</a:t>
            </a:r>
          </a:p>
          <a:p>
            <a:pPr algn="l"/>
            <a:r>
              <a:rPr sz="2000" b="1">
                <a:solidFill>
                  <a:srgbClr val="C00000"/>
                </a:solidFill>
                <a:latin typeface="Arial"/>
              </a:rPr>
              <a:t>b) 7,383</a:t>
            </a:r>
          </a:p>
          <a:p>
            <a:pPr algn="l"/>
            <a:r>
              <a:rPr sz="2000" b="1">
                <a:solidFill>
                  <a:srgbClr val="C00000"/>
                </a:solidFill>
                <a:latin typeface="Arial"/>
              </a:rPr>
              <a:t>8,323</a:t>
            </a:r>
          </a:p>
        </p:txBody>
      </p:sp>
      <p:sp>
        <p:nvSpPr>
          <p:cNvPr id="23" name="Rounded Rectangle 22"/>
          <p:cNvSpPr/>
          <p:nvPr/>
        </p:nvSpPr>
        <p:spPr>
          <a:xfrm>
            <a:off x="6309360" y="4030980"/>
            <a:ext cx="5257800" cy="154940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000" b="1">
                <a:solidFill>
                  <a:srgbClr val="C00000"/>
                </a:solidFill>
                <a:latin typeface="Arial"/>
              </a:rPr>
              <a:t>a) 7,838</a:t>
            </a:r>
          </a:p>
          <a:p>
            <a:pPr algn="l"/>
            <a:r>
              <a:rPr sz="2000" b="1">
                <a:solidFill>
                  <a:srgbClr val="C00000"/>
                </a:solidFill>
                <a:latin typeface="Arial"/>
              </a:rPr>
              <a:t>464</a:t>
            </a:r>
          </a:p>
          <a:p>
            <a:pPr algn="l"/>
            <a:r>
              <a:rPr sz="2000" b="1">
                <a:solidFill>
                  <a:srgbClr val="C00000"/>
                </a:solidFill>
                <a:latin typeface="Arial"/>
              </a:rPr>
              <a:t>b) 5,275</a:t>
            </a:r>
          </a:p>
          <a:p>
            <a:pPr algn="l"/>
            <a:r>
              <a:rPr sz="2000" b="1">
                <a:solidFill>
                  <a:srgbClr val="C00000"/>
                </a:solidFill>
                <a:latin typeface="Arial"/>
              </a:rPr>
              <a:t>5,630</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fade">
                                      <p:cBhvr>
                                        <p:cTn id="103" dur="500"/>
                                        <p:tgtEl>
                                          <p:spTgt spid="22"/>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3"/>
                                        </p:tgtEl>
                                        <p:attrNameLst>
                                          <p:attrName>style.visibility</p:attrName>
                                        </p:attrNameLst>
                                      </p:cBhvr>
                                      <p:to>
                                        <p:strVal val="visible"/>
                                      </p:to>
                                    </p:set>
                                    <p:animEffect transition="in" filter="fade">
                                      <p:cBhvr>
                                        <p:cTn id="10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Addition and subtraction · Step 10 · question 3</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90.mp4" descr="Countdown timer, 1:3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3 of 8</a:t>
            </a:r>
          </a:p>
        </p:txBody>
      </p:sp>
      <p:sp>
        <p:nvSpPr>
          <p:cNvPr id="12" name="TextBox 11"/>
          <p:cNvSpPr txBox="1"/>
          <p:nvPr/>
        </p:nvSpPr>
        <p:spPr>
          <a:xfrm>
            <a:off x="548640" y="1737360"/>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Complete the </a:t>
            </a:r>
            <a:r>
              <a:rPr sz="1300" b="1">
                <a:solidFill>
                  <a:srgbClr val="B4237A"/>
                </a:solidFill>
                <a:latin typeface="Arial"/>
              </a:rPr>
              <a:t>fact family</a:t>
            </a:r>
            <a:r>
              <a:rPr sz="1300" b="0">
                <a:solidFill>
                  <a:srgbClr val="17213A"/>
                </a:solidFill>
                <a:latin typeface="Arial"/>
              </a:rPr>
              <a:t> for the part-whole model.</a:t>
            </a:r>
          </a:p>
        </p:txBody>
      </p:sp>
      <p:sp>
        <p:nvSpPr>
          <p:cNvPr id="13" name="TextBox 12"/>
          <p:cNvSpPr txBox="1"/>
          <p:nvPr/>
        </p:nvSpPr>
        <p:spPr>
          <a:xfrm>
            <a:off x="548640" y="2025141"/>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a) 3,334 + 2,628 = ________</a:t>
            </a:r>
          </a:p>
        </p:txBody>
      </p:sp>
      <p:sp>
        <p:nvSpPr>
          <p:cNvPr id="14" name="TextBox 13"/>
          <p:cNvSpPr txBox="1"/>
          <p:nvPr/>
        </p:nvSpPr>
        <p:spPr>
          <a:xfrm>
            <a:off x="548640" y="2312923"/>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b) 2,628 + 3,334 = ________</a:t>
            </a:r>
          </a:p>
        </p:txBody>
      </p:sp>
      <p:sp>
        <p:nvSpPr>
          <p:cNvPr id="15" name="TextBox 14"/>
          <p:cNvSpPr txBox="1"/>
          <p:nvPr/>
        </p:nvSpPr>
        <p:spPr>
          <a:xfrm>
            <a:off x="548640" y="2600705"/>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c) 5,962 − 3,334 = ________</a:t>
            </a:r>
          </a:p>
        </p:txBody>
      </p:sp>
      <p:sp>
        <p:nvSpPr>
          <p:cNvPr id="16" name="TextBox 15"/>
          <p:cNvSpPr txBox="1"/>
          <p:nvPr/>
        </p:nvSpPr>
        <p:spPr>
          <a:xfrm>
            <a:off x="548640" y="2888487"/>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d) 5,962 − 2,628 = ________</a:t>
            </a:r>
          </a:p>
        </p:txBody>
      </p:sp>
      <p:sp>
        <p:nvSpPr>
          <p:cNvPr id="17" name="TextBox 16"/>
          <p:cNvSpPr txBox="1"/>
          <p:nvPr/>
        </p:nvSpPr>
        <p:spPr>
          <a:xfrm>
            <a:off x="6309360" y="1737360"/>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Complete the </a:t>
            </a:r>
            <a:r>
              <a:rPr sz="1300" b="1">
                <a:solidFill>
                  <a:srgbClr val="B4237A"/>
                </a:solidFill>
                <a:latin typeface="Arial"/>
              </a:rPr>
              <a:t>fact family</a:t>
            </a:r>
            <a:r>
              <a:rPr sz="1300" b="0">
                <a:solidFill>
                  <a:srgbClr val="17213A"/>
                </a:solidFill>
                <a:latin typeface="Arial"/>
              </a:rPr>
              <a:t> for the part-whole model.</a:t>
            </a:r>
          </a:p>
        </p:txBody>
      </p:sp>
      <p:sp>
        <p:nvSpPr>
          <p:cNvPr id="18" name="TextBox 17"/>
          <p:cNvSpPr txBox="1"/>
          <p:nvPr/>
        </p:nvSpPr>
        <p:spPr>
          <a:xfrm>
            <a:off x="6309360" y="2025141"/>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a) 3,020 + 4,543 = ________</a:t>
            </a:r>
          </a:p>
        </p:txBody>
      </p:sp>
      <p:sp>
        <p:nvSpPr>
          <p:cNvPr id="19" name="TextBox 18"/>
          <p:cNvSpPr txBox="1"/>
          <p:nvPr/>
        </p:nvSpPr>
        <p:spPr>
          <a:xfrm>
            <a:off x="6309360" y="2312923"/>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b) 4,543 + 3,020 = ________</a:t>
            </a:r>
          </a:p>
        </p:txBody>
      </p:sp>
      <p:sp>
        <p:nvSpPr>
          <p:cNvPr id="20" name="TextBox 19"/>
          <p:cNvSpPr txBox="1"/>
          <p:nvPr/>
        </p:nvSpPr>
        <p:spPr>
          <a:xfrm>
            <a:off x="6309360" y="2600705"/>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c) 7,563 − 3,020 = ________</a:t>
            </a:r>
          </a:p>
        </p:txBody>
      </p:sp>
      <p:sp>
        <p:nvSpPr>
          <p:cNvPr id="21" name="TextBox 20"/>
          <p:cNvSpPr txBox="1"/>
          <p:nvPr/>
        </p:nvSpPr>
        <p:spPr>
          <a:xfrm>
            <a:off x="6309360" y="2888487"/>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d) 7,563 − 4,543 = ________</a:t>
            </a:r>
          </a:p>
        </p:txBody>
      </p:sp>
      <p:pic>
        <p:nvPicPr>
          <p:cNvPr id="22" name="Picture 21" descr="A part-whole model. Whole: 5,962. Parts: 3,334 and 2,628"/>
          <p:cNvPicPr>
            <a:picLocks noChangeAspect="1"/>
          </p:cNvPicPr>
          <p:nvPr/>
        </p:nvPicPr>
        <p:blipFill>
          <a:blip r:embed="rId9"/>
          <a:stretch>
            <a:fillRect/>
          </a:stretch>
        </p:blipFill>
        <p:spPr>
          <a:xfrm>
            <a:off x="2500206" y="3231134"/>
            <a:ext cx="1354666" cy="915152"/>
          </a:xfrm>
          <a:prstGeom prst="rect">
            <a:avLst/>
          </a:prstGeom>
          <a:ln w="12700">
            <a:solidFill>
              <a:srgbClr val="D7DCE6"/>
            </a:solidFill>
          </a:ln>
        </p:spPr>
      </p:pic>
      <p:pic>
        <p:nvPicPr>
          <p:cNvPr id="23" name="Picture 22" descr="A part-whole model. Whole: 7,563. Parts: 3,020 and 4,543"/>
          <p:cNvPicPr>
            <a:picLocks noChangeAspect="1"/>
          </p:cNvPicPr>
          <p:nvPr/>
        </p:nvPicPr>
        <p:blipFill>
          <a:blip r:embed="rId10"/>
          <a:stretch>
            <a:fillRect/>
          </a:stretch>
        </p:blipFill>
        <p:spPr>
          <a:xfrm>
            <a:off x="8260926" y="3231134"/>
            <a:ext cx="1354666" cy="915152"/>
          </a:xfrm>
          <a:prstGeom prst="rect">
            <a:avLst/>
          </a:prstGeom>
          <a:ln w="12700">
            <a:solidFill>
              <a:srgbClr val="D7DCE6"/>
            </a:solidFill>
          </a:ln>
        </p:spPr>
      </p:pic>
      <p:sp>
        <p:nvSpPr>
          <p:cNvPr id="24" name="Rounded Rectangle 23"/>
          <p:cNvSpPr/>
          <p:nvPr/>
        </p:nvSpPr>
        <p:spPr>
          <a:xfrm>
            <a:off x="548640" y="4374134"/>
            <a:ext cx="5257800" cy="154940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000" b="1">
                <a:solidFill>
                  <a:srgbClr val="C00000"/>
                </a:solidFill>
                <a:latin typeface="Arial"/>
              </a:rPr>
              <a:t>a) 5,962</a:t>
            </a:r>
          </a:p>
          <a:p>
            <a:pPr algn="l"/>
            <a:r>
              <a:rPr sz="2000" b="1">
                <a:solidFill>
                  <a:srgbClr val="C00000"/>
                </a:solidFill>
                <a:latin typeface="Arial"/>
              </a:rPr>
              <a:t>b) 5,962</a:t>
            </a:r>
          </a:p>
          <a:p>
            <a:pPr algn="l"/>
            <a:r>
              <a:rPr sz="2000" b="1">
                <a:solidFill>
                  <a:srgbClr val="C00000"/>
                </a:solidFill>
                <a:latin typeface="Arial"/>
              </a:rPr>
              <a:t>c) 2,628</a:t>
            </a:r>
          </a:p>
          <a:p>
            <a:pPr algn="l"/>
            <a:r>
              <a:rPr sz="2000" b="1">
                <a:solidFill>
                  <a:srgbClr val="C00000"/>
                </a:solidFill>
                <a:latin typeface="Arial"/>
              </a:rPr>
              <a:t>d) 3,334</a:t>
            </a:r>
          </a:p>
        </p:txBody>
      </p:sp>
      <p:sp>
        <p:nvSpPr>
          <p:cNvPr id="25" name="Rounded Rectangle 24"/>
          <p:cNvSpPr/>
          <p:nvPr/>
        </p:nvSpPr>
        <p:spPr>
          <a:xfrm>
            <a:off x="6309360" y="4374134"/>
            <a:ext cx="5257800" cy="154940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000" b="1">
                <a:solidFill>
                  <a:srgbClr val="C00000"/>
                </a:solidFill>
                <a:latin typeface="Arial"/>
              </a:rPr>
              <a:t>a) 7,563</a:t>
            </a:r>
          </a:p>
          <a:p>
            <a:pPr algn="l"/>
            <a:r>
              <a:rPr sz="2000" b="1">
                <a:solidFill>
                  <a:srgbClr val="C00000"/>
                </a:solidFill>
                <a:latin typeface="Arial"/>
              </a:rPr>
              <a:t>b) 7,563</a:t>
            </a:r>
          </a:p>
          <a:p>
            <a:pPr algn="l"/>
            <a:r>
              <a:rPr sz="2000" b="1">
                <a:solidFill>
                  <a:srgbClr val="C00000"/>
                </a:solidFill>
                <a:latin typeface="Arial"/>
              </a:rPr>
              <a:t>c) 4,543</a:t>
            </a:r>
          </a:p>
          <a:p>
            <a:pPr algn="l"/>
            <a:r>
              <a:rPr sz="2000" b="1">
                <a:solidFill>
                  <a:srgbClr val="C00000"/>
                </a:solidFill>
                <a:latin typeface="Arial"/>
              </a:rPr>
              <a:t>d) 3,020</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fade">
                                      <p:cBhvr>
                                        <p:cTn id="103" dur="500"/>
                                        <p:tgtEl>
                                          <p:spTgt spid="24"/>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5"/>
                                        </p:tgtEl>
                                        <p:attrNameLst>
                                          <p:attrName>style.visibility</p:attrName>
                                        </p:attrNameLst>
                                      </p:cBhvr>
                                      <p:to>
                                        <p:strVal val="visible"/>
                                      </p:to>
                                    </p:set>
                                    <p:animEffect transition="in" filter="fade">
                                      <p:cBhvr>
                                        <p:cTn id="10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Addition and subtraction · Step 10 · question 4</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90.mp4" descr="Countdown timer, 1:3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4 of 8</a:t>
            </a:r>
          </a:p>
        </p:txBody>
      </p:sp>
      <p:sp>
        <p:nvSpPr>
          <p:cNvPr id="12" name="TextBox 11"/>
          <p:cNvSpPr txBox="1"/>
          <p:nvPr/>
        </p:nvSpPr>
        <p:spPr>
          <a:xfrm>
            <a:off x="548640" y="1737360"/>
            <a:ext cx="5257800" cy="79959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Use </a:t>
            </a:r>
            <a:r>
              <a:rPr sz="2200" b="1">
                <a:solidFill>
                  <a:srgbClr val="B4237A"/>
                </a:solidFill>
                <a:latin typeface="Arial"/>
              </a:rPr>
              <a:t>inverse operations</a:t>
            </a:r>
            <a:r>
              <a:rPr sz="2200" b="0">
                <a:solidFill>
                  <a:srgbClr val="17213A"/>
                </a:solidFill>
                <a:latin typeface="Arial"/>
              </a:rPr>
              <a:t> to find the </a:t>
            </a:r>
            <a:r>
              <a:rPr sz="2200" b="1">
                <a:solidFill>
                  <a:srgbClr val="B4237A"/>
                </a:solidFill>
                <a:latin typeface="Arial"/>
              </a:rPr>
              <a:t>missing numbers</a:t>
            </a:r>
            <a:r>
              <a:rPr sz="2200" b="0">
                <a:solidFill>
                  <a:srgbClr val="17213A"/>
                </a:solidFill>
                <a:latin typeface="Arial"/>
              </a:rPr>
              <a:t>.</a:t>
            </a:r>
          </a:p>
        </p:txBody>
      </p:sp>
      <p:sp>
        <p:nvSpPr>
          <p:cNvPr id="13" name="TextBox 12"/>
          <p:cNvSpPr txBox="1"/>
          <p:nvPr/>
        </p:nvSpPr>
        <p:spPr>
          <a:xfrm>
            <a:off x="548640" y="2536952"/>
            <a:ext cx="5257800" cy="43637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a) ________ + 2,235 = 7,088</a:t>
            </a:r>
          </a:p>
        </p:txBody>
      </p:sp>
      <p:sp>
        <p:nvSpPr>
          <p:cNvPr id="14" name="TextBox 13"/>
          <p:cNvSpPr txBox="1"/>
          <p:nvPr/>
        </p:nvSpPr>
        <p:spPr>
          <a:xfrm>
            <a:off x="548640" y="2973324"/>
            <a:ext cx="5257800" cy="43637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b) ________ − 437 = 4,853</a:t>
            </a:r>
          </a:p>
        </p:txBody>
      </p:sp>
      <p:sp>
        <p:nvSpPr>
          <p:cNvPr id="15" name="TextBox 14"/>
          <p:cNvSpPr txBox="1"/>
          <p:nvPr/>
        </p:nvSpPr>
        <p:spPr>
          <a:xfrm>
            <a:off x="548640" y="3409696"/>
            <a:ext cx="5257800" cy="43637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c) 7,088 − ________ = 4,853</a:t>
            </a:r>
          </a:p>
        </p:txBody>
      </p:sp>
      <p:sp>
        <p:nvSpPr>
          <p:cNvPr id="16" name="TextBox 15"/>
          <p:cNvSpPr txBox="1"/>
          <p:nvPr/>
        </p:nvSpPr>
        <p:spPr>
          <a:xfrm>
            <a:off x="6309360" y="1737360"/>
            <a:ext cx="5257800" cy="79959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Use </a:t>
            </a:r>
            <a:r>
              <a:rPr sz="2200" b="1">
                <a:solidFill>
                  <a:srgbClr val="B4237A"/>
                </a:solidFill>
                <a:latin typeface="Arial"/>
              </a:rPr>
              <a:t>inverse operations</a:t>
            </a:r>
            <a:r>
              <a:rPr sz="2200" b="0">
                <a:solidFill>
                  <a:srgbClr val="17213A"/>
                </a:solidFill>
                <a:latin typeface="Arial"/>
              </a:rPr>
              <a:t> to find the </a:t>
            </a:r>
            <a:r>
              <a:rPr sz="2200" b="1">
                <a:solidFill>
                  <a:srgbClr val="B4237A"/>
                </a:solidFill>
                <a:latin typeface="Arial"/>
              </a:rPr>
              <a:t>missing numbers</a:t>
            </a:r>
            <a:r>
              <a:rPr sz="2200" b="0">
                <a:solidFill>
                  <a:srgbClr val="17213A"/>
                </a:solidFill>
                <a:latin typeface="Arial"/>
              </a:rPr>
              <a:t>.</a:t>
            </a:r>
          </a:p>
        </p:txBody>
      </p:sp>
      <p:sp>
        <p:nvSpPr>
          <p:cNvPr id="17" name="TextBox 16"/>
          <p:cNvSpPr txBox="1"/>
          <p:nvPr/>
        </p:nvSpPr>
        <p:spPr>
          <a:xfrm>
            <a:off x="6309360" y="2536952"/>
            <a:ext cx="5257800" cy="43637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a) ________ + 1,176 = 2,462</a:t>
            </a:r>
          </a:p>
        </p:txBody>
      </p:sp>
      <p:sp>
        <p:nvSpPr>
          <p:cNvPr id="18" name="TextBox 17"/>
          <p:cNvSpPr txBox="1"/>
          <p:nvPr/>
        </p:nvSpPr>
        <p:spPr>
          <a:xfrm>
            <a:off x="6309360" y="2973324"/>
            <a:ext cx="5257800" cy="43637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b) ________ − 151 = 1,286</a:t>
            </a:r>
          </a:p>
        </p:txBody>
      </p:sp>
      <p:sp>
        <p:nvSpPr>
          <p:cNvPr id="19" name="TextBox 18"/>
          <p:cNvSpPr txBox="1"/>
          <p:nvPr/>
        </p:nvSpPr>
        <p:spPr>
          <a:xfrm>
            <a:off x="6309360" y="3409696"/>
            <a:ext cx="5257800" cy="43637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c) 2,462 − ________ = 1,286</a:t>
            </a:r>
          </a:p>
        </p:txBody>
      </p:sp>
      <p:sp>
        <p:nvSpPr>
          <p:cNvPr id="20" name="Rounded Rectangle 19"/>
          <p:cNvSpPr/>
          <p:nvPr/>
        </p:nvSpPr>
        <p:spPr>
          <a:xfrm>
            <a:off x="548640" y="3891788"/>
            <a:ext cx="5257800" cy="141732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400" b="1">
                <a:solidFill>
                  <a:srgbClr val="C00000"/>
                </a:solidFill>
                <a:latin typeface="Arial"/>
              </a:rPr>
              <a:t>a) 4,853</a:t>
            </a:r>
          </a:p>
          <a:p>
            <a:pPr algn="l"/>
            <a:r>
              <a:rPr sz="2400" b="1">
                <a:solidFill>
                  <a:srgbClr val="C00000"/>
                </a:solidFill>
                <a:latin typeface="Arial"/>
              </a:rPr>
              <a:t>b) 5,290</a:t>
            </a:r>
          </a:p>
          <a:p>
            <a:pPr algn="l"/>
            <a:r>
              <a:rPr sz="2400" b="1">
                <a:solidFill>
                  <a:srgbClr val="C00000"/>
                </a:solidFill>
                <a:latin typeface="Arial"/>
              </a:rPr>
              <a:t>c) 2,235</a:t>
            </a:r>
          </a:p>
        </p:txBody>
      </p:sp>
      <p:sp>
        <p:nvSpPr>
          <p:cNvPr id="21" name="Rounded Rectangle 20"/>
          <p:cNvSpPr/>
          <p:nvPr/>
        </p:nvSpPr>
        <p:spPr>
          <a:xfrm>
            <a:off x="6309360" y="3891788"/>
            <a:ext cx="5257800" cy="141732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400" b="1">
                <a:solidFill>
                  <a:srgbClr val="C00000"/>
                </a:solidFill>
                <a:latin typeface="Arial"/>
              </a:rPr>
              <a:t>a) 1,286</a:t>
            </a:r>
          </a:p>
          <a:p>
            <a:pPr algn="l"/>
            <a:r>
              <a:rPr sz="2400" b="1">
                <a:solidFill>
                  <a:srgbClr val="C00000"/>
                </a:solidFill>
                <a:latin typeface="Arial"/>
              </a:rPr>
              <a:t>b) 1,437</a:t>
            </a:r>
          </a:p>
          <a:p>
            <a:pPr algn="l"/>
            <a:r>
              <a:rPr sz="2400" b="1">
                <a:solidFill>
                  <a:srgbClr val="C00000"/>
                </a:solidFill>
                <a:latin typeface="Arial"/>
              </a:rPr>
              <a:t>c) 1,176</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0"/>
                                        </p:tgtEl>
                                        <p:attrNameLst>
                                          <p:attrName>style.visibility</p:attrName>
                                        </p:attrNameLst>
                                      </p:cBhvr>
                                      <p:to>
                                        <p:strVal val="visible"/>
                                      </p:to>
                                    </p:set>
                                    <p:animEffect transition="in" filter="fade">
                                      <p:cBhvr>
                                        <p:cTn id="103" dur="500"/>
                                        <p:tgtEl>
                                          <p:spTgt spid="20"/>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1"/>
                                        </p:tgtEl>
                                        <p:attrNameLst>
                                          <p:attrName>style.visibility</p:attrName>
                                        </p:attrNameLst>
                                      </p:cBhvr>
                                      <p:to>
                                        <p:strVal val="visible"/>
                                      </p:to>
                                    </p:set>
                                    <p:animEffect transition="in" filter="fade">
                                      <p:cBhvr>
                                        <p:cTn id="10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Addition and subtraction · Step 10 · question 5</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120.mp4" descr="Countdown timer, 2: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5 of 8</a:t>
            </a:r>
          </a:p>
        </p:txBody>
      </p:sp>
      <p:sp>
        <p:nvSpPr>
          <p:cNvPr id="12" name="Rounded Rectangle 11"/>
          <p:cNvSpPr/>
          <p:nvPr/>
        </p:nvSpPr>
        <p:spPr>
          <a:xfrm>
            <a:off x="1554480" y="1737360"/>
            <a:ext cx="4251960" cy="1131570"/>
          </a:xfrm>
          <a:prstGeom prst="roundRect">
            <a:avLst>
              <a:gd name="adj" fmla="val 30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691640" y="1737360"/>
            <a:ext cx="3977639" cy="1131570"/>
          </a:xfrm>
          <a:prstGeom prst="rect">
            <a:avLst/>
          </a:prstGeom>
          <a:noFill/>
        </p:spPr>
        <p:txBody>
          <a:bodyPr wrap="square" anchor="ctr" lIns="54864" rIns="54864" tIns="27432" bIns="27432">
            <a:spAutoFit/>
          </a:bodyPr>
          <a:lstStyle/>
          <a:p>
            <a:pPr algn="l">
              <a:lnSpc>
                <a:spcPct val="112000"/>
              </a:lnSpc>
            </a:pPr>
            <a:r>
              <a:rPr sz="1800" b="0">
                <a:solidFill>
                  <a:srgbClr val="17213A"/>
                </a:solidFill>
                <a:latin typeface="Arial"/>
              </a:rPr>
              <a:t>“Filip works out 3,319 + 811. Filip checks the calculation using the same addition.”</a:t>
            </a:r>
          </a:p>
        </p:txBody>
      </p:sp>
      <p:pic>
        <p:nvPicPr>
          <p:cNvPr id="14" name="Picture 13" descr="7a7b90e5f56e640_puzzled.png"/>
          <p:cNvPicPr>
            <a:picLocks noChangeAspect="1"/>
          </p:cNvPicPr>
          <p:nvPr/>
        </p:nvPicPr>
        <p:blipFill>
          <a:blip r:embed="rId9"/>
          <a:stretch>
            <a:fillRect/>
          </a:stretch>
        </p:blipFill>
        <p:spPr>
          <a:xfrm>
            <a:off x="548640" y="1659717"/>
            <a:ext cx="877824" cy="964610"/>
          </a:xfrm>
          <a:prstGeom prst="rect">
            <a:avLst/>
          </a:prstGeom>
        </p:spPr>
      </p:pic>
      <p:sp>
        <p:nvSpPr>
          <p:cNvPr id="15" name="TextBox 14"/>
          <p:cNvSpPr txBox="1"/>
          <p:nvPr/>
        </p:nvSpPr>
        <p:spPr>
          <a:xfrm>
            <a:off x="548640" y="3006089"/>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Is this a good idea? Circle yes or no.</a:t>
            </a:r>
          </a:p>
        </p:txBody>
      </p:sp>
      <p:sp>
        <p:nvSpPr>
          <p:cNvPr id="16" name="TextBox 15"/>
          <p:cNvSpPr txBox="1"/>
          <p:nvPr/>
        </p:nvSpPr>
        <p:spPr>
          <a:xfrm>
            <a:off x="548640" y="3392931"/>
            <a:ext cx="5257800" cy="386842"/>
          </a:xfrm>
          <a:prstGeom prst="rect">
            <a:avLst/>
          </a:prstGeom>
          <a:noFill/>
        </p:spPr>
        <p:txBody>
          <a:bodyPr wrap="square" anchor="t" lIns="54864" rIns="54864" tIns="27432" bIns="27432">
            <a:spAutoFit/>
          </a:bodyPr>
          <a:lstStyle/>
          <a:p>
            <a:pPr algn="l">
              <a:lnSpc>
                <a:spcPct val="112000"/>
              </a:lnSpc>
            </a:pPr>
            <a:r>
              <a:rPr sz="1900" b="1">
                <a:solidFill>
                  <a:srgbClr val="B4237A"/>
                </a:solidFill>
                <a:latin typeface="Arial"/>
              </a:rPr>
              <a:t>Explain</a:t>
            </a:r>
            <a:r>
              <a:rPr sz="1900" b="0">
                <a:solidFill>
                  <a:srgbClr val="17213A"/>
                </a:solidFill>
                <a:latin typeface="Arial"/>
              </a:rPr>
              <a:t> why.</a:t>
            </a:r>
          </a:p>
        </p:txBody>
      </p:sp>
      <p:sp>
        <p:nvSpPr>
          <p:cNvPr id="17" name="Rounded Rectangle 16"/>
          <p:cNvSpPr/>
          <p:nvPr/>
        </p:nvSpPr>
        <p:spPr>
          <a:xfrm>
            <a:off x="7315200" y="1737360"/>
            <a:ext cx="4251960" cy="1131570"/>
          </a:xfrm>
          <a:prstGeom prst="roundRect">
            <a:avLst>
              <a:gd name="adj" fmla="val 30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452360" y="1737360"/>
            <a:ext cx="3977639" cy="1131570"/>
          </a:xfrm>
          <a:prstGeom prst="rect">
            <a:avLst/>
          </a:prstGeom>
          <a:noFill/>
        </p:spPr>
        <p:txBody>
          <a:bodyPr wrap="square" anchor="ctr" lIns="54864" rIns="54864" tIns="27432" bIns="27432">
            <a:spAutoFit/>
          </a:bodyPr>
          <a:lstStyle/>
          <a:p>
            <a:pPr algn="l">
              <a:lnSpc>
                <a:spcPct val="112000"/>
              </a:lnSpc>
            </a:pPr>
            <a:r>
              <a:rPr sz="1800" b="0">
                <a:solidFill>
                  <a:srgbClr val="17213A"/>
                </a:solidFill>
                <a:latin typeface="Arial"/>
              </a:rPr>
              <a:t>“Filip works out 5,538 + 382. Filip checks the calculation using the same addition.”</a:t>
            </a:r>
          </a:p>
        </p:txBody>
      </p:sp>
      <p:pic>
        <p:nvPicPr>
          <p:cNvPr id="19" name="Picture 18" descr="7a7b90e5f56e640_puzzled.png"/>
          <p:cNvPicPr>
            <a:picLocks noChangeAspect="1"/>
          </p:cNvPicPr>
          <p:nvPr/>
        </p:nvPicPr>
        <p:blipFill>
          <a:blip r:embed="rId9"/>
          <a:stretch>
            <a:fillRect/>
          </a:stretch>
        </p:blipFill>
        <p:spPr>
          <a:xfrm>
            <a:off x="6309360" y="1659717"/>
            <a:ext cx="877824" cy="964610"/>
          </a:xfrm>
          <a:prstGeom prst="rect">
            <a:avLst/>
          </a:prstGeom>
        </p:spPr>
      </p:pic>
      <p:sp>
        <p:nvSpPr>
          <p:cNvPr id="20" name="TextBox 19"/>
          <p:cNvSpPr txBox="1"/>
          <p:nvPr/>
        </p:nvSpPr>
        <p:spPr>
          <a:xfrm>
            <a:off x="6309360" y="3006089"/>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Is this a good idea? Circle yes or no.</a:t>
            </a:r>
          </a:p>
        </p:txBody>
      </p:sp>
      <p:sp>
        <p:nvSpPr>
          <p:cNvPr id="21" name="TextBox 20"/>
          <p:cNvSpPr txBox="1"/>
          <p:nvPr/>
        </p:nvSpPr>
        <p:spPr>
          <a:xfrm>
            <a:off x="6309360" y="3392931"/>
            <a:ext cx="5257800" cy="386842"/>
          </a:xfrm>
          <a:prstGeom prst="rect">
            <a:avLst/>
          </a:prstGeom>
          <a:noFill/>
        </p:spPr>
        <p:txBody>
          <a:bodyPr wrap="square" anchor="t" lIns="54864" rIns="54864" tIns="27432" bIns="27432">
            <a:spAutoFit/>
          </a:bodyPr>
          <a:lstStyle/>
          <a:p>
            <a:pPr algn="l">
              <a:lnSpc>
                <a:spcPct val="112000"/>
              </a:lnSpc>
            </a:pPr>
            <a:r>
              <a:rPr sz="1900" b="1">
                <a:solidFill>
                  <a:srgbClr val="B4237A"/>
                </a:solidFill>
                <a:latin typeface="Arial"/>
              </a:rPr>
              <a:t>Explain</a:t>
            </a:r>
            <a:r>
              <a:rPr sz="1900" b="0">
                <a:solidFill>
                  <a:srgbClr val="17213A"/>
                </a:solidFill>
                <a:latin typeface="Arial"/>
              </a:rPr>
              <a:t> why.</a:t>
            </a:r>
          </a:p>
        </p:txBody>
      </p:sp>
      <p:sp>
        <p:nvSpPr>
          <p:cNvPr id="22" name="Rounded Rectangle 21"/>
          <p:cNvSpPr/>
          <p:nvPr/>
        </p:nvSpPr>
        <p:spPr>
          <a:xfrm>
            <a:off x="548640" y="3825494"/>
            <a:ext cx="5257800" cy="1879599"/>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000" b="1">
                <a:solidFill>
                  <a:srgbClr val="C00000"/>
                </a:solidFill>
                <a:latin typeface="Arial"/>
              </a:rPr>
              <a:t>No</a:t>
            </a:r>
          </a:p>
          <a:p>
            <a:pPr algn="l"/>
            <a:r>
              <a:rPr sz="2000" b="1">
                <a:solidFill>
                  <a:srgbClr val="C00000"/>
                </a:solidFill>
                <a:latin typeface="Arial"/>
              </a:rPr>
              <a:t>No. Doing the same addition again can repeat the same mistake. Filip should check with a subtraction: 4,130 − 811 should make 3,319.</a:t>
            </a:r>
          </a:p>
        </p:txBody>
      </p:sp>
      <p:sp>
        <p:nvSpPr>
          <p:cNvPr id="23" name="Rounded Rectangle 22"/>
          <p:cNvSpPr/>
          <p:nvPr/>
        </p:nvSpPr>
        <p:spPr>
          <a:xfrm>
            <a:off x="6309360" y="3825494"/>
            <a:ext cx="5257800" cy="1879599"/>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000" b="1">
                <a:solidFill>
                  <a:srgbClr val="C00000"/>
                </a:solidFill>
                <a:latin typeface="Arial"/>
              </a:rPr>
              <a:t>No</a:t>
            </a:r>
          </a:p>
          <a:p>
            <a:pPr algn="l"/>
            <a:r>
              <a:rPr sz="2000" b="1">
                <a:solidFill>
                  <a:srgbClr val="C00000"/>
                </a:solidFill>
                <a:latin typeface="Arial"/>
              </a:rPr>
              <a:t>No. Doing the same addition again can repeat the same mistake. Filip should check with a subtraction: 5,920 − 382 should make 5,538.</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fade">
                                      <p:cBhvr>
                                        <p:cTn id="103" dur="500"/>
                                        <p:tgtEl>
                                          <p:spTgt spid="22"/>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3"/>
                                        </p:tgtEl>
                                        <p:attrNameLst>
                                          <p:attrName>style.visibility</p:attrName>
                                        </p:attrNameLst>
                                      </p:cBhvr>
                                      <p:to>
                                        <p:strVal val="visible"/>
                                      </p:to>
                                    </p:set>
                                    <p:animEffect transition="in" filter="fade">
                                      <p:cBhvr>
                                        <p:cTn id="10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Addition and subtraction · Step 10 · question 6</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150.mp4" descr="Countdown timer, 2:3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6 of 8</a:t>
            </a:r>
          </a:p>
        </p:txBody>
      </p:sp>
      <p:sp>
        <p:nvSpPr>
          <p:cNvPr id="12" name="Rounded Rectangle 11"/>
          <p:cNvSpPr/>
          <p:nvPr/>
        </p:nvSpPr>
        <p:spPr>
          <a:xfrm>
            <a:off x="1554480" y="1737360"/>
            <a:ext cx="4251960" cy="1274445"/>
          </a:xfrm>
          <a:prstGeom prst="roundRect">
            <a:avLst>
              <a:gd name="adj" fmla="val 30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691640" y="1737360"/>
            <a:ext cx="3977639" cy="1274445"/>
          </a:xfrm>
          <a:prstGeom prst="rect">
            <a:avLst/>
          </a:prstGeom>
          <a:noFill/>
        </p:spPr>
        <p:txBody>
          <a:bodyPr wrap="square" anchor="ctr" lIns="54864" rIns="54864" tIns="27432" bIns="27432">
            <a:spAutoFit/>
          </a:bodyPr>
          <a:lstStyle/>
          <a:p>
            <a:pPr algn="l">
              <a:lnSpc>
                <a:spcPct val="112000"/>
              </a:lnSpc>
            </a:pPr>
            <a:r>
              <a:rPr sz="2100" b="0">
                <a:solidFill>
                  <a:srgbClr val="17213A"/>
                </a:solidFill>
                <a:latin typeface="Arial"/>
              </a:rPr>
              <a:t>“To work out 9,800 − 1,997, I take away 2,000. My answer is 7,800.”</a:t>
            </a:r>
          </a:p>
        </p:txBody>
      </p:sp>
      <p:pic>
        <p:nvPicPr>
          <p:cNvPr id="14" name="Picture 13" descr="7a7b90e5f56e640_puzzled.png"/>
          <p:cNvPicPr>
            <a:picLocks noChangeAspect="1"/>
          </p:cNvPicPr>
          <p:nvPr/>
        </p:nvPicPr>
        <p:blipFill>
          <a:blip r:embed="rId9"/>
          <a:stretch>
            <a:fillRect/>
          </a:stretch>
        </p:blipFill>
        <p:spPr>
          <a:xfrm>
            <a:off x="548640" y="1659717"/>
            <a:ext cx="877824" cy="964610"/>
          </a:xfrm>
          <a:prstGeom prst="rect">
            <a:avLst/>
          </a:prstGeom>
        </p:spPr>
      </p:pic>
      <p:sp>
        <p:nvSpPr>
          <p:cNvPr id="15" name="TextBox 14"/>
          <p:cNvSpPr txBox="1"/>
          <p:nvPr/>
        </p:nvSpPr>
        <p:spPr>
          <a:xfrm>
            <a:off x="548640" y="3148964"/>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Check: 7,800 + 1,997 = ________</a:t>
            </a:r>
          </a:p>
        </p:txBody>
      </p:sp>
      <p:sp>
        <p:nvSpPr>
          <p:cNvPr id="16" name="TextBox 15"/>
          <p:cNvSpPr txBox="1"/>
          <p:nvPr/>
        </p:nvSpPr>
        <p:spPr>
          <a:xfrm>
            <a:off x="548640" y="3535806"/>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Is Boba </a:t>
            </a:r>
            <a:r>
              <a:rPr sz="1900" b="1">
                <a:solidFill>
                  <a:srgbClr val="B4237A"/>
                </a:solidFill>
                <a:latin typeface="Arial"/>
              </a:rPr>
              <a:t>correct</a:t>
            </a:r>
            <a:r>
              <a:rPr sz="1900" b="0">
                <a:solidFill>
                  <a:srgbClr val="17213A"/>
                </a:solidFill>
                <a:latin typeface="Arial"/>
              </a:rPr>
              <a:t>? Circle yes or no.</a:t>
            </a:r>
          </a:p>
        </p:txBody>
      </p:sp>
      <p:sp>
        <p:nvSpPr>
          <p:cNvPr id="17" name="TextBox 16"/>
          <p:cNvSpPr txBox="1"/>
          <p:nvPr/>
        </p:nvSpPr>
        <p:spPr>
          <a:xfrm>
            <a:off x="548640" y="3922648"/>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What is the </a:t>
            </a:r>
            <a:r>
              <a:rPr sz="1900" b="1">
                <a:solidFill>
                  <a:srgbClr val="B4237A"/>
                </a:solidFill>
                <a:latin typeface="Arial"/>
              </a:rPr>
              <a:t>correct</a:t>
            </a:r>
            <a:r>
              <a:rPr sz="1900" b="0">
                <a:solidFill>
                  <a:srgbClr val="17213A"/>
                </a:solidFill>
                <a:latin typeface="Arial"/>
              </a:rPr>
              <a:t> answer? ________</a:t>
            </a:r>
          </a:p>
        </p:txBody>
      </p:sp>
      <p:sp>
        <p:nvSpPr>
          <p:cNvPr id="18" name="Rounded Rectangle 17"/>
          <p:cNvSpPr/>
          <p:nvPr/>
        </p:nvSpPr>
        <p:spPr>
          <a:xfrm>
            <a:off x="7315200" y="1737360"/>
            <a:ext cx="4251960" cy="1274445"/>
          </a:xfrm>
          <a:prstGeom prst="roundRect">
            <a:avLst>
              <a:gd name="adj" fmla="val 30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452360" y="1737360"/>
            <a:ext cx="3977639" cy="1274445"/>
          </a:xfrm>
          <a:prstGeom prst="rect">
            <a:avLst/>
          </a:prstGeom>
          <a:noFill/>
        </p:spPr>
        <p:txBody>
          <a:bodyPr wrap="square" anchor="ctr" lIns="54864" rIns="54864" tIns="27432" bIns="27432">
            <a:spAutoFit/>
          </a:bodyPr>
          <a:lstStyle/>
          <a:p>
            <a:pPr algn="l">
              <a:lnSpc>
                <a:spcPct val="112000"/>
              </a:lnSpc>
            </a:pPr>
            <a:r>
              <a:rPr sz="2100" b="0">
                <a:solidFill>
                  <a:srgbClr val="17213A"/>
                </a:solidFill>
                <a:latin typeface="Arial"/>
              </a:rPr>
              <a:t>“To work out 9,900 − 4,998, I take away 5,000. My answer is 4,900.”</a:t>
            </a:r>
          </a:p>
        </p:txBody>
      </p:sp>
      <p:pic>
        <p:nvPicPr>
          <p:cNvPr id="20" name="Picture 19" descr="7a7b90e5f56e640_puzzled.png"/>
          <p:cNvPicPr>
            <a:picLocks noChangeAspect="1"/>
          </p:cNvPicPr>
          <p:nvPr/>
        </p:nvPicPr>
        <p:blipFill>
          <a:blip r:embed="rId9"/>
          <a:stretch>
            <a:fillRect/>
          </a:stretch>
        </p:blipFill>
        <p:spPr>
          <a:xfrm>
            <a:off x="6309360" y="1659717"/>
            <a:ext cx="877824" cy="964610"/>
          </a:xfrm>
          <a:prstGeom prst="rect">
            <a:avLst/>
          </a:prstGeom>
        </p:spPr>
      </p:pic>
      <p:sp>
        <p:nvSpPr>
          <p:cNvPr id="21" name="TextBox 20"/>
          <p:cNvSpPr txBox="1"/>
          <p:nvPr/>
        </p:nvSpPr>
        <p:spPr>
          <a:xfrm>
            <a:off x="6309360" y="3148964"/>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Check: 4,900 + 4,998 = ________</a:t>
            </a:r>
          </a:p>
        </p:txBody>
      </p:sp>
      <p:sp>
        <p:nvSpPr>
          <p:cNvPr id="22" name="TextBox 21"/>
          <p:cNvSpPr txBox="1"/>
          <p:nvPr/>
        </p:nvSpPr>
        <p:spPr>
          <a:xfrm>
            <a:off x="6309360" y="3535806"/>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Is Boba </a:t>
            </a:r>
            <a:r>
              <a:rPr sz="1900" b="1">
                <a:solidFill>
                  <a:srgbClr val="B4237A"/>
                </a:solidFill>
                <a:latin typeface="Arial"/>
              </a:rPr>
              <a:t>correct</a:t>
            </a:r>
            <a:r>
              <a:rPr sz="1900" b="0">
                <a:solidFill>
                  <a:srgbClr val="17213A"/>
                </a:solidFill>
                <a:latin typeface="Arial"/>
              </a:rPr>
              <a:t>? Circle yes or no.</a:t>
            </a:r>
          </a:p>
        </p:txBody>
      </p:sp>
      <p:sp>
        <p:nvSpPr>
          <p:cNvPr id="23" name="TextBox 22"/>
          <p:cNvSpPr txBox="1"/>
          <p:nvPr/>
        </p:nvSpPr>
        <p:spPr>
          <a:xfrm>
            <a:off x="6309360" y="3922648"/>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What is the </a:t>
            </a:r>
            <a:r>
              <a:rPr sz="1900" b="1">
                <a:solidFill>
                  <a:srgbClr val="B4237A"/>
                </a:solidFill>
                <a:latin typeface="Arial"/>
              </a:rPr>
              <a:t>correct</a:t>
            </a:r>
            <a:r>
              <a:rPr sz="1900" b="0">
                <a:solidFill>
                  <a:srgbClr val="17213A"/>
                </a:solidFill>
                <a:latin typeface="Arial"/>
              </a:rPr>
              <a:t> answer? ________</a:t>
            </a:r>
          </a:p>
        </p:txBody>
      </p:sp>
      <p:sp>
        <p:nvSpPr>
          <p:cNvPr id="24" name="Rounded Rectangle 23"/>
          <p:cNvSpPr/>
          <p:nvPr/>
        </p:nvSpPr>
        <p:spPr>
          <a:xfrm>
            <a:off x="548640" y="4355211"/>
            <a:ext cx="5257800" cy="141732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400" b="1">
                <a:solidFill>
                  <a:srgbClr val="C00000"/>
                </a:solidFill>
                <a:latin typeface="Arial"/>
              </a:rPr>
              <a:t>9,797</a:t>
            </a:r>
          </a:p>
          <a:p>
            <a:pPr algn="l"/>
            <a:r>
              <a:rPr sz="2400" b="1">
                <a:solidFill>
                  <a:srgbClr val="C00000"/>
                </a:solidFill>
                <a:latin typeface="Arial"/>
              </a:rPr>
              <a:t>No</a:t>
            </a:r>
          </a:p>
          <a:p>
            <a:pPr algn="l"/>
            <a:r>
              <a:rPr sz="2400" b="1">
                <a:solidFill>
                  <a:srgbClr val="C00000"/>
                </a:solidFill>
                <a:latin typeface="Arial"/>
              </a:rPr>
              <a:t>7,803</a:t>
            </a:r>
          </a:p>
        </p:txBody>
      </p:sp>
      <p:sp>
        <p:nvSpPr>
          <p:cNvPr id="25" name="Rounded Rectangle 24"/>
          <p:cNvSpPr/>
          <p:nvPr/>
        </p:nvSpPr>
        <p:spPr>
          <a:xfrm>
            <a:off x="6309360" y="4355211"/>
            <a:ext cx="5257800" cy="141732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400" b="1">
                <a:solidFill>
                  <a:srgbClr val="C00000"/>
                </a:solidFill>
                <a:latin typeface="Arial"/>
              </a:rPr>
              <a:t>9,898</a:t>
            </a:r>
          </a:p>
          <a:p>
            <a:pPr algn="l"/>
            <a:r>
              <a:rPr sz="2400" b="1">
                <a:solidFill>
                  <a:srgbClr val="C00000"/>
                </a:solidFill>
                <a:latin typeface="Arial"/>
              </a:rPr>
              <a:t>No</a:t>
            </a:r>
          </a:p>
          <a:p>
            <a:pPr algn="l"/>
            <a:r>
              <a:rPr sz="2400" b="1">
                <a:solidFill>
                  <a:srgbClr val="C00000"/>
                </a:solidFill>
                <a:latin typeface="Arial"/>
              </a:rPr>
              <a:t>4,902</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fade">
                                      <p:cBhvr>
                                        <p:cTn id="103" dur="500"/>
                                        <p:tgtEl>
                                          <p:spTgt spid="24"/>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5"/>
                                        </p:tgtEl>
                                        <p:attrNameLst>
                                          <p:attrName>style.visibility</p:attrName>
                                        </p:attrNameLst>
                                      </p:cBhvr>
                                      <p:to>
                                        <p:strVal val="visible"/>
                                      </p:to>
                                    </p:set>
                                    <p:animEffect transition="in" filter="fade">
                                      <p:cBhvr>
                                        <p:cTn id="10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Addition and subtraction · Step 10 · question 7</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180.mp4" descr="Countdown timer, 3: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7 of 8</a:t>
            </a:r>
          </a:p>
        </p:txBody>
      </p:sp>
      <p:sp>
        <p:nvSpPr>
          <p:cNvPr id="12" name="TextBox 11"/>
          <p:cNvSpPr txBox="1"/>
          <p:nvPr/>
        </p:nvSpPr>
        <p:spPr>
          <a:xfrm>
            <a:off x="548640" y="1737360"/>
            <a:ext cx="5257800" cy="136093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Write an </a:t>
            </a:r>
            <a:r>
              <a:rPr sz="2600" b="1">
                <a:solidFill>
                  <a:srgbClr val="B4237A"/>
                </a:solidFill>
                <a:latin typeface="Arial"/>
              </a:rPr>
              <a:t>addition</a:t>
            </a:r>
            <a:r>
              <a:rPr sz="2600" b="0">
                <a:solidFill>
                  <a:srgbClr val="17213A"/>
                </a:solidFill>
                <a:latin typeface="Arial"/>
              </a:rPr>
              <a:t> that you can use to check the subtraction </a:t>
            </a:r>
            <a:r>
              <a:rPr sz="2600" b="1">
                <a:solidFill>
                  <a:srgbClr val="B4237A"/>
                </a:solidFill>
                <a:latin typeface="Arial"/>
              </a:rPr>
              <a:t>7,940 − 3,100</a:t>
            </a:r>
            <a:r>
              <a:rPr sz="2600" b="0">
                <a:solidFill>
                  <a:srgbClr val="17213A"/>
                </a:solidFill>
                <a:latin typeface="Arial"/>
              </a:rPr>
              <a:t>.</a:t>
            </a:r>
          </a:p>
        </p:txBody>
      </p:sp>
      <p:sp>
        <p:nvSpPr>
          <p:cNvPr id="13" name="TextBox 12"/>
          <p:cNvSpPr txBox="1"/>
          <p:nvPr/>
        </p:nvSpPr>
        <p:spPr>
          <a:xfrm>
            <a:off x="6309360" y="1737360"/>
            <a:ext cx="5257800" cy="136093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Write an </a:t>
            </a:r>
            <a:r>
              <a:rPr sz="2600" b="1">
                <a:solidFill>
                  <a:srgbClr val="B4237A"/>
                </a:solidFill>
                <a:latin typeface="Arial"/>
              </a:rPr>
              <a:t>addition</a:t>
            </a:r>
            <a:r>
              <a:rPr sz="2600" b="0">
                <a:solidFill>
                  <a:srgbClr val="17213A"/>
                </a:solidFill>
                <a:latin typeface="Arial"/>
              </a:rPr>
              <a:t> that you can use to check the subtraction </a:t>
            </a:r>
            <a:r>
              <a:rPr sz="2600" b="1">
                <a:solidFill>
                  <a:srgbClr val="B4237A"/>
                </a:solidFill>
                <a:latin typeface="Arial"/>
              </a:rPr>
              <a:t>8,920 − 2,800</a:t>
            </a:r>
            <a:r>
              <a:rPr sz="2600" b="0">
                <a:solidFill>
                  <a:srgbClr val="17213A"/>
                </a:solidFill>
                <a:latin typeface="Arial"/>
              </a:rPr>
              <a:t>.</a:t>
            </a:r>
          </a:p>
        </p:txBody>
      </p:sp>
      <p:sp>
        <p:nvSpPr>
          <p:cNvPr id="14" name="Rounded Rectangle 13"/>
          <p:cNvSpPr/>
          <p:nvPr/>
        </p:nvSpPr>
        <p:spPr>
          <a:xfrm>
            <a:off x="548640" y="3144012"/>
            <a:ext cx="5257800" cy="65786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600" b="1">
                <a:solidFill>
                  <a:srgbClr val="C00000"/>
                </a:solidFill>
                <a:latin typeface="Arial"/>
              </a:rPr>
              <a:t>3,100 + 4,840 = 7,940</a:t>
            </a:r>
          </a:p>
        </p:txBody>
      </p:sp>
      <p:sp>
        <p:nvSpPr>
          <p:cNvPr id="15" name="Rounded Rectangle 14"/>
          <p:cNvSpPr/>
          <p:nvPr/>
        </p:nvSpPr>
        <p:spPr>
          <a:xfrm>
            <a:off x="6309360" y="3144012"/>
            <a:ext cx="5257800" cy="65786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600" b="1">
                <a:solidFill>
                  <a:srgbClr val="C00000"/>
                </a:solidFill>
                <a:latin typeface="Arial"/>
              </a:rPr>
              <a:t>2,800 + 6,120 = 8,920</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14"/>
                                        </p:tgtEl>
                                        <p:attrNameLst>
                                          <p:attrName>style.visibility</p:attrName>
                                        </p:attrNameLst>
                                      </p:cBhvr>
                                      <p:to>
                                        <p:strVal val="visible"/>
                                      </p:to>
                                    </p:set>
                                    <p:animEffect transition="in" filter="fade">
                                      <p:cBhvr>
                                        <p:cTn id="103" dur="500"/>
                                        <p:tgtEl>
                                          <p:spTgt spid="14"/>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15"/>
                                        </p:tgtEl>
                                        <p:attrNameLst>
                                          <p:attrName>style.visibility</p:attrName>
                                        </p:attrNameLst>
                                      </p:cBhvr>
                                      <p:to>
                                        <p:strVal val="visible"/>
                                      </p:to>
                                    </p:set>
                                    <p:animEffect transition="in" filter="fade">
                                      <p:cBhvr>
                                        <p:cTn id="10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Addition and subtraction · Step 10 · question 8</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240.mp4" descr="Countdown timer, 4: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8 of 8</a:t>
            </a:r>
          </a:p>
        </p:txBody>
      </p:sp>
      <p:sp>
        <p:nvSpPr>
          <p:cNvPr id="12" name="Rounded Rectangle 11"/>
          <p:cNvSpPr/>
          <p:nvPr/>
        </p:nvSpPr>
        <p:spPr>
          <a:xfrm>
            <a:off x="1554480" y="1737360"/>
            <a:ext cx="4251960" cy="868680"/>
          </a:xfrm>
          <a:prstGeom prst="roundRect">
            <a:avLst>
              <a:gd name="adj" fmla="val 30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691640" y="1737360"/>
            <a:ext cx="3977639" cy="868680"/>
          </a:xfrm>
          <a:prstGeom prst="rect">
            <a:avLst/>
          </a:prstGeom>
          <a:noFill/>
        </p:spPr>
        <p:txBody>
          <a:bodyPr wrap="square" anchor="ctr" lIns="54864" rIns="54864" tIns="27432" bIns="27432">
            <a:spAutoFit/>
          </a:bodyPr>
          <a:lstStyle/>
          <a:p>
            <a:pPr algn="l">
              <a:lnSpc>
                <a:spcPct val="112000"/>
              </a:lnSpc>
            </a:pPr>
            <a:r>
              <a:rPr sz="2100" b="0">
                <a:solidFill>
                  <a:srgbClr val="17213A"/>
                </a:solidFill>
                <a:latin typeface="Arial"/>
              </a:rPr>
              <a:t>“5,336 − 1,862 = 5,236.”</a:t>
            </a:r>
          </a:p>
        </p:txBody>
      </p:sp>
      <p:pic>
        <p:nvPicPr>
          <p:cNvPr id="14" name="Picture 13" descr="7a7b90e5f56e640_puzzled.png"/>
          <p:cNvPicPr>
            <a:picLocks noChangeAspect="1"/>
          </p:cNvPicPr>
          <p:nvPr/>
        </p:nvPicPr>
        <p:blipFill>
          <a:blip r:embed="rId9"/>
          <a:stretch>
            <a:fillRect/>
          </a:stretch>
        </p:blipFill>
        <p:spPr>
          <a:xfrm>
            <a:off x="548640" y="1659717"/>
            <a:ext cx="877824" cy="964610"/>
          </a:xfrm>
          <a:prstGeom prst="rect">
            <a:avLst/>
          </a:prstGeom>
        </p:spPr>
      </p:pic>
      <p:sp>
        <p:nvSpPr>
          <p:cNvPr id="15" name="TextBox 14"/>
          <p:cNvSpPr txBox="1"/>
          <p:nvPr/>
        </p:nvSpPr>
        <p:spPr>
          <a:xfrm>
            <a:off x="548640" y="2743200"/>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Use an </a:t>
            </a:r>
            <a:r>
              <a:rPr sz="1900" b="1">
                <a:solidFill>
                  <a:srgbClr val="B4237A"/>
                </a:solidFill>
                <a:latin typeface="Arial"/>
              </a:rPr>
              <a:t>addition</a:t>
            </a:r>
            <a:r>
              <a:rPr sz="1900" b="0">
                <a:solidFill>
                  <a:srgbClr val="17213A"/>
                </a:solidFill>
                <a:latin typeface="Arial"/>
              </a:rPr>
              <a:t> to check Boba’s answer.</a:t>
            </a:r>
          </a:p>
        </p:txBody>
      </p:sp>
      <p:sp>
        <p:nvSpPr>
          <p:cNvPr id="16" name="TextBox 15"/>
          <p:cNvSpPr txBox="1"/>
          <p:nvPr/>
        </p:nvSpPr>
        <p:spPr>
          <a:xfrm>
            <a:off x="548640" y="3130042"/>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Check: 5,236 + 1,862 = ________</a:t>
            </a:r>
          </a:p>
        </p:txBody>
      </p:sp>
      <p:sp>
        <p:nvSpPr>
          <p:cNvPr id="17" name="TextBox 16"/>
          <p:cNvSpPr txBox="1"/>
          <p:nvPr/>
        </p:nvSpPr>
        <p:spPr>
          <a:xfrm>
            <a:off x="548640" y="3516884"/>
            <a:ext cx="5257800" cy="70053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Is the subtraction correct? Circle yes or no.</a:t>
            </a:r>
          </a:p>
        </p:txBody>
      </p:sp>
      <p:sp>
        <p:nvSpPr>
          <p:cNvPr id="18" name="TextBox 17"/>
          <p:cNvSpPr txBox="1"/>
          <p:nvPr/>
        </p:nvSpPr>
        <p:spPr>
          <a:xfrm>
            <a:off x="548640" y="4217416"/>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The </a:t>
            </a:r>
            <a:r>
              <a:rPr sz="1900" b="1">
                <a:solidFill>
                  <a:srgbClr val="B4237A"/>
                </a:solidFill>
                <a:latin typeface="Arial"/>
              </a:rPr>
              <a:t>correct</a:t>
            </a:r>
            <a:r>
              <a:rPr sz="1900" b="0">
                <a:solidFill>
                  <a:srgbClr val="17213A"/>
                </a:solidFill>
                <a:latin typeface="Arial"/>
              </a:rPr>
              <a:t> answer is ________</a:t>
            </a:r>
          </a:p>
        </p:txBody>
      </p:sp>
      <p:sp>
        <p:nvSpPr>
          <p:cNvPr id="19" name="Rounded Rectangle 18"/>
          <p:cNvSpPr/>
          <p:nvPr/>
        </p:nvSpPr>
        <p:spPr>
          <a:xfrm>
            <a:off x="7315200" y="1737360"/>
            <a:ext cx="4251960" cy="868680"/>
          </a:xfrm>
          <a:prstGeom prst="roundRect">
            <a:avLst>
              <a:gd name="adj" fmla="val 30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7452360" y="1737360"/>
            <a:ext cx="3977639" cy="868680"/>
          </a:xfrm>
          <a:prstGeom prst="rect">
            <a:avLst/>
          </a:prstGeom>
          <a:noFill/>
        </p:spPr>
        <p:txBody>
          <a:bodyPr wrap="square" anchor="ctr" lIns="54864" rIns="54864" tIns="27432" bIns="27432">
            <a:spAutoFit/>
          </a:bodyPr>
          <a:lstStyle/>
          <a:p>
            <a:pPr algn="l">
              <a:lnSpc>
                <a:spcPct val="112000"/>
              </a:lnSpc>
            </a:pPr>
            <a:r>
              <a:rPr sz="2100" b="0">
                <a:solidFill>
                  <a:srgbClr val="17213A"/>
                </a:solidFill>
                <a:latin typeface="Arial"/>
              </a:rPr>
              <a:t>“6,392 − 1,635 = 7,392.”</a:t>
            </a:r>
          </a:p>
        </p:txBody>
      </p:sp>
      <p:pic>
        <p:nvPicPr>
          <p:cNvPr id="21" name="Picture 20" descr="7a7b90e5f56e640_puzzled.png"/>
          <p:cNvPicPr>
            <a:picLocks noChangeAspect="1"/>
          </p:cNvPicPr>
          <p:nvPr/>
        </p:nvPicPr>
        <p:blipFill>
          <a:blip r:embed="rId9"/>
          <a:stretch>
            <a:fillRect/>
          </a:stretch>
        </p:blipFill>
        <p:spPr>
          <a:xfrm>
            <a:off x="6309360" y="1659717"/>
            <a:ext cx="877824" cy="964610"/>
          </a:xfrm>
          <a:prstGeom prst="rect">
            <a:avLst/>
          </a:prstGeom>
        </p:spPr>
      </p:pic>
      <p:sp>
        <p:nvSpPr>
          <p:cNvPr id="22" name="TextBox 21"/>
          <p:cNvSpPr txBox="1"/>
          <p:nvPr/>
        </p:nvSpPr>
        <p:spPr>
          <a:xfrm>
            <a:off x="6309360" y="2743200"/>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Use an </a:t>
            </a:r>
            <a:r>
              <a:rPr sz="1900" b="1">
                <a:solidFill>
                  <a:srgbClr val="B4237A"/>
                </a:solidFill>
                <a:latin typeface="Arial"/>
              </a:rPr>
              <a:t>addition</a:t>
            </a:r>
            <a:r>
              <a:rPr sz="1900" b="0">
                <a:solidFill>
                  <a:srgbClr val="17213A"/>
                </a:solidFill>
                <a:latin typeface="Arial"/>
              </a:rPr>
              <a:t> to check Boba’s answer.</a:t>
            </a:r>
          </a:p>
        </p:txBody>
      </p:sp>
      <p:sp>
        <p:nvSpPr>
          <p:cNvPr id="23" name="TextBox 22"/>
          <p:cNvSpPr txBox="1"/>
          <p:nvPr/>
        </p:nvSpPr>
        <p:spPr>
          <a:xfrm>
            <a:off x="6309360" y="3130042"/>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Check: 7,392 + 1,635 = ________</a:t>
            </a:r>
          </a:p>
        </p:txBody>
      </p:sp>
      <p:sp>
        <p:nvSpPr>
          <p:cNvPr id="24" name="TextBox 23"/>
          <p:cNvSpPr txBox="1"/>
          <p:nvPr/>
        </p:nvSpPr>
        <p:spPr>
          <a:xfrm>
            <a:off x="6309360" y="3516884"/>
            <a:ext cx="5257800" cy="70053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Is the subtraction correct? Circle yes or no.</a:t>
            </a:r>
          </a:p>
        </p:txBody>
      </p:sp>
      <p:sp>
        <p:nvSpPr>
          <p:cNvPr id="25" name="TextBox 24"/>
          <p:cNvSpPr txBox="1"/>
          <p:nvPr/>
        </p:nvSpPr>
        <p:spPr>
          <a:xfrm>
            <a:off x="6309360" y="4217416"/>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The </a:t>
            </a:r>
            <a:r>
              <a:rPr sz="1900" b="1">
                <a:solidFill>
                  <a:srgbClr val="B4237A"/>
                </a:solidFill>
                <a:latin typeface="Arial"/>
              </a:rPr>
              <a:t>correct</a:t>
            </a:r>
            <a:r>
              <a:rPr sz="1900" b="0">
                <a:solidFill>
                  <a:srgbClr val="17213A"/>
                </a:solidFill>
                <a:latin typeface="Arial"/>
              </a:rPr>
              <a:t> answer is ________</a:t>
            </a:r>
          </a:p>
        </p:txBody>
      </p:sp>
      <p:sp>
        <p:nvSpPr>
          <p:cNvPr id="26" name="Rounded Rectangle 25"/>
          <p:cNvSpPr/>
          <p:nvPr/>
        </p:nvSpPr>
        <p:spPr>
          <a:xfrm>
            <a:off x="548640" y="4649977"/>
            <a:ext cx="5257800" cy="112014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800" b="1">
                <a:solidFill>
                  <a:srgbClr val="C00000"/>
                </a:solidFill>
                <a:latin typeface="Arial"/>
              </a:rPr>
              <a:t>7,098</a:t>
            </a:r>
          </a:p>
          <a:p>
            <a:pPr algn="l"/>
            <a:r>
              <a:rPr sz="1800" b="1">
                <a:solidFill>
                  <a:srgbClr val="C00000"/>
                </a:solidFill>
                <a:latin typeface="Arial"/>
              </a:rPr>
              <a:t>No</a:t>
            </a:r>
          </a:p>
          <a:p>
            <a:pPr algn="l"/>
            <a:r>
              <a:rPr sz="1800" b="1">
                <a:solidFill>
                  <a:srgbClr val="C00000"/>
                </a:solidFill>
                <a:latin typeface="Arial"/>
              </a:rPr>
              <a:t>3,474</a:t>
            </a:r>
          </a:p>
        </p:txBody>
      </p:sp>
      <p:sp>
        <p:nvSpPr>
          <p:cNvPr id="27" name="Rounded Rectangle 26"/>
          <p:cNvSpPr/>
          <p:nvPr/>
        </p:nvSpPr>
        <p:spPr>
          <a:xfrm>
            <a:off x="6309360" y="4649977"/>
            <a:ext cx="5257800" cy="112014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800" b="1">
                <a:solidFill>
                  <a:srgbClr val="C00000"/>
                </a:solidFill>
                <a:latin typeface="Arial"/>
              </a:rPr>
              <a:t>9,027</a:t>
            </a:r>
          </a:p>
          <a:p>
            <a:pPr algn="l"/>
            <a:r>
              <a:rPr sz="1800" b="1">
                <a:solidFill>
                  <a:srgbClr val="C00000"/>
                </a:solidFill>
                <a:latin typeface="Arial"/>
              </a:rPr>
              <a:t>No</a:t>
            </a:r>
          </a:p>
          <a:p>
            <a:pPr algn="l"/>
            <a:r>
              <a:rPr sz="1800" b="1">
                <a:solidFill>
                  <a:srgbClr val="C00000"/>
                </a:solidFill>
                <a:latin typeface="Arial"/>
              </a:rPr>
              <a:t>4,757</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6"/>
                                        </p:tgtEl>
                                        <p:attrNameLst>
                                          <p:attrName>style.visibility</p:attrName>
                                        </p:attrNameLst>
                                      </p:cBhvr>
                                      <p:to>
                                        <p:strVal val="visible"/>
                                      </p:to>
                                    </p:set>
                                    <p:animEffect transition="in" filter="fade">
                                      <p:cBhvr>
                                        <p:cTn id="103" dur="500"/>
                                        <p:tgtEl>
                                          <p:spTgt spid="26"/>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7"/>
                                        </p:tgtEl>
                                        <p:attrNameLst>
                                          <p:attrName>style.visibility</p:attrName>
                                        </p:attrNameLst>
                                      </p:cBhvr>
                                      <p:to>
                                        <p:strVal val="visible"/>
                                      </p:to>
                                    </p:set>
                                    <p:animEffect transition="in" filter="fade">
                                      <p:cBhvr>
                                        <p:cTn id="10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Addition and subtraction · Step 10</a:t>
            </a:r>
          </a:p>
        </p:txBody>
      </p:sp>
      <p:sp>
        <p:nvSpPr>
          <p:cNvPr id="5" name="TextBox 4"/>
          <p:cNvSpPr txBox="1"/>
          <p:nvPr/>
        </p:nvSpPr>
        <p:spPr>
          <a:xfrm>
            <a:off x="640080" y="731520"/>
            <a:ext cx="10972800" cy="731520"/>
          </a:xfrm>
          <a:prstGeom prst="rect">
            <a:avLst/>
          </a:prstGeom>
          <a:noFill/>
        </p:spPr>
        <p:txBody>
          <a:bodyPr wrap="square" anchor="t" lIns="54864" rIns="54864" tIns="27432" bIns="27432">
            <a:spAutoFit/>
          </a:bodyPr>
          <a:lstStyle/>
          <a:p>
            <a:pPr algn="l">
              <a:lnSpc>
                <a:spcPct val="112000"/>
              </a:lnSpc>
            </a:pPr>
            <a:r>
              <a:rPr sz="3800" b="1">
                <a:solidFill>
                  <a:srgbClr val="0F766E"/>
                </a:solidFill>
                <a:latin typeface="Dreaming Outloud Pro"/>
              </a:rPr>
              <a:t>Independent application</a:t>
            </a:r>
          </a:p>
        </p:txBody>
      </p:sp>
      <p:pic>
        <p:nvPicPr>
          <p:cNvPr id="6" name="timer_1200.mp4" descr="Countdown timer, 20:00. Click to start.">
            <a:hlinkClick r:id="" action="ppaction://media"/>
          </p:cNvPr>
          <p:cNvPicPr>
            <a:picLocks noChangeAspect="1"/>
          </p:cNvPicPr>
          <p:nvPr>
            <a:videoFile r:link="rId5"/>
            <p:extLst>
              <p:ext uri="{DAA4B4D4-6D71-4841-9C94-3DE7FCFB9230}">
                <p14:media xmlns:p14="http://schemas.microsoft.com/office/powerpoint/2010/main" r:embed="rId4"/>
              </p:ext>
            </p:extLst>
          </p:nvPr>
        </p:nvPicPr>
        <p:blipFill>
          <a:blip r:embed="rId6"/>
          <a:stretch>
            <a:fillRect/>
          </a:stretch>
        </p:blipFill>
        <p:spPr>
          <a:xfrm>
            <a:off x="731520" y="1691640"/>
            <a:ext cx="4937760" cy="1728216"/>
          </a:xfrm>
          <a:prstGeom prst="rect">
            <a:avLst/>
          </a:prstGeom>
        </p:spPr>
      </p:pic>
      <p:sp>
        <p:nvSpPr>
          <p:cNvPr id="7" name="TextBox 6"/>
          <p:cNvSpPr txBox="1"/>
          <p:nvPr/>
        </p:nvSpPr>
        <p:spPr>
          <a:xfrm>
            <a:off x="731520" y="3520440"/>
            <a:ext cx="5120640" cy="548640"/>
          </a:xfrm>
          <a:prstGeom prst="rect">
            <a:avLst/>
          </a:prstGeom>
          <a:noFill/>
        </p:spPr>
        <p:txBody>
          <a:bodyPr wrap="square" anchor="t" lIns="54864" rIns="54864" tIns="27432" bIns="27432">
            <a:spAutoFit/>
          </a:bodyPr>
          <a:lstStyle/>
          <a:p>
            <a:pPr algn="l">
              <a:lnSpc>
                <a:spcPct val="112000"/>
              </a:lnSpc>
            </a:pPr>
            <a:r>
              <a:rPr sz="2400" b="0">
                <a:solidFill>
                  <a:srgbClr val="17213A"/>
                </a:solidFill>
                <a:latin typeface="Dreaming Outloud Pro"/>
              </a:rPr>
              <a:t>Use the Step 10 worksheet.</a:t>
            </a:r>
          </a:p>
        </p:txBody>
      </p:sp>
      <p:sp>
        <p:nvSpPr>
          <p:cNvPr id="8" name="TextBox 7"/>
          <p:cNvSpPr txBox="1"/>
          <p:nvPr/>
        </p:nvSpPr>
        <p:spPr>
          <a:xfrm>
            <a:off x="731520" y="4069080"/>
            <a:ext cx="5120640" cy="548640"/>
          </a:xfrm>
          <a:prstGeom prst="rect">
            <a:avLst/>
          </a:prstGeom>
          <a:noFill/>
        </p:spPr>
        <p:txBody>
          <a:bodyPr wrap="square" anchor="t" lIns="54864" rIns="54864" tIns="27432" bIns="27432">
            <a:spAutoFit/>
          </a:bodyPr>
          <a:lstStyle/>
          <a:p>
            <a:pPr algn="l">
              <a:lnSpc>
                <a:spcPct val="112000"/>
              </a:lnSpc>
            </a:pPr>
            <a:r>
              <a:rPr sz="2400" b="1">
                <a:solidFill>
                  <a:srgbClr val="B4237A"/>
                </a:solidFill>
                <a:latin typeface="Dreaming Outloud Pro"/>
              </a:rPr>
              <a:t>Finished? Try the challenge.</a:t>
            </a:r>
          </a:p>
        </p:txBody>
      </p:sp>
      <p:sp>
        <p:nvSpPr>
          <p:cNvPr id="9" name="Rounded Rectangle 8"/>
          <p:cNvSpPr/>
          <p:nvPr/>
        </p:nvSpPr>
        <p:spPr>
          <a:xfrm>
            <a:off x="6035040" y="1554480"/>
            <a:ext cx="5577840" cy="2514600"/>
          </a:xfrm>
          <a:prstGeom prst="roundRect">
            <a:avLst>
              <a:gd name="adj" fmla="val 12000"/>
            </a:avLst>
          </a:prstGeom>
          <a:solidFill>
            <a:srgbClr val="FFF2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172200" y="1645920"/>
            <a:ext cx="1920240" cy="502920"/>
          </a:xfrm>
          <a:prstGeom prst="roundRect">
            <a:avLst>
              <a:gd name="adj" fmla="val 35000"/>
            </a:avLst>
          </a:prstGeom>
          <a:solidFill>
            <a:srgbClr val="FFFFFF"/>
          </a:solidFill>
          <a:ln w="38100">
            <a:solidFill>
              <a:srgbClr val="B4237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800" b="1">
                <a:solidFill>
                  <a:srgbClr val="17213A"/>
                </a:solidFill>
                <a:latin typeface="Dreaming Outloud Pro"/>
              </a:rPr>
              <a:t>Challenge</a:t>
            </a:r>
          </a:p>
        </p:txBody>
      </p:sp>
      <p:sp>
        <p:nvSpPr>
          <p:cNvPr id="11" name="TextBox 10"/>
          <p:cNvSpPr txBox="1"/>
          <p:nvPr/>
        </p:nvSpPr>
        <p:spPr>
          <a:xfrm>
            <a:off x="6172200" y="2148840"/>
            <a:ext cx="5303520" cy="1874519"/>
          </a:xfrm>
          <a:prstGeom prst="rect">
            <a:avLst/>
          </a:prstGeom>
          <a:noFill/>
        </p:spPr>
        <p:txBody>
          <a:bodyPr wrap="square" anchor="t" lIns="54864" rIns="54864" tIns="27432" bIns="27432">
            <a:spAutoFit/>
          </a:bodyPr>
          <a:lstStyle/>
          <a:p>
            <a:pPr algn="l">
              <a:lnSpc>
                <a:spcPct val="112000"/>
              </a:lnSpc>
            </a:pPr>
            <a:r>
              <a:rPr sz="2000" b="0">
                <a:solidFill>
                  <a:srgbClr val="17213A"/>
                </a:solidFill>
                <a:latin typeface="Arial"/>
              </a:rPr>
              <a:t>What number did I start with? ________</a:t>
            </a:r>
          </a:p>
          <a:p>
            <a:pPr algn="l">
              <a:lnSpc>
                <a:spcPct val="112000"/>
              </a:lnSpc>
            </a:pPr>
            <a:r>
              <a:rPr sz="2000" b="0">
                <a:solidFill>
                  <a:srgbClr val="17213A"/>
                </a:solidFill>
                <a:latin typeface="Arial"/>
              </a:rPr>
              <a:t>Check your answer by adding.</a:t>
            </a:r>
          </a:p>
        </p:txBody>
      </p:sp>
      <p:sp>
        <p:nvSpPr>
          <p:cNvPr id="12" name="Rounded Rectangle 11"/>
          <p:cNvSpPr/>
          <p:nvPr/>
        </p:nvSpPr>
        <p:spPr>
          <a:xfrm>
            <a:off x="6035040" y="4206240"/>
            <a:ext cx="5577840" cy="61468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000" b="1">
                <a:solidFill>
                  <a:srgbClr val="C00000"/>
                </a:solidFill>
                <a:latin typeface="Arial"/>
              </a:rPr>
              <a:t>5,159</a:t>
            </a:r>
          </a:p>
        </p:txBody>
      </p:sp>
      <p:pic>
        <p:nvPicPr>
          <p:cNvPr id="13" name="Picture 12" descr="01230816a843640_teacher.png"/>
          <p:cNvPicPr>
            <a:picLocks noChangeAspect="1"/>
          </p:cNvPicPr>
          <p:nvPr/>
        </p:nvPicPr>
        <p:blipFill>
          <a:blip r:embed="rId7"/>
          <a:stretch>
            <a:fillRect/>
          </a:stretch>
        </p:blipFill>
        <p:spPr>
          <a:xfrm>
            <a:off x="640080" y="5369548"/>
            <a:ext cx="965606" cy="985531"/>
          </a:xfrm>
          <a:prstGeom prst="rect">
            <a:avLst/>
          </a:prstGeom>
        </p:spPr>
      </p:pic>
      <p:pic>
        <p:nvPicPr>
          <p:cNvPr id="14" name="Picture 13" descr="b9d4aa0cabc8640_cheer.png"/>
          <p:cNvPicPr>
            <a:picLocks noChangeAspect="1"/>
          </p:cNvPicPr>
          <p:nvPr/>
        </p:nvPicPr>
        <p:blipFill>
          <a:blip r:embed="rId8"/>
          <a:stretch>
            <a:fillRect/>
          </a:stretch>
        </p:blipFill>
        <p:spPr>
          <a:xfrm>
            <a:off x="2377440" y="5179763"/>
            <a:ext cx="965606" cy="1175316"/>
          </a:xfrm>
          <a:prstGeom prst="rect">
            <a:avLst/>
          </a:prstGeom>
        </p:spPr>
      </p:pic>
      <p:pic>
        <p:nvPicPr>
          <p:cNvPr id="15" name="Picture 14" descr="511143482526640_idea.png"/>
          <p:cNvPicPr>
            <a:picLocks noChangeAspect="1"/>
          </p:cNvPicPr>
          <p:nvPr/>
        </p:nvPicPr>
        <p:blipFill>
          <a:blip r:embed="rId9"/>
          <a:stretch>
            <a:fillRect/>
          </a:stretch>
        </p:blipFill>
        <p:spPr>
          <a:xfrm>
            <a:off x="4297680" y="5348783"/>
            <a:ext cx="965606" cy="1006296"/>
          </a:xfrm>
          <a:prstGeom prst="rect">
            <a:avLst/>
          </a:prstGeom>
        </p:spPr>
      </p:pic>
      <p:pic>
        <p:nvPicPr>
          <p:cNvPr id="16" name="Picture 15" descr="0d0600613f90640_writing.png"/>
          <p:cNvPicPr>
            <a:picLocks noChangeAspect="1"/>
          </p:cNvPicPr>
          <p:nvPr/>
        </p:nvPicPr>
        <p:blipFill>
          <a:blip r:embed="rId10"/>
          <a:stretch>
            <a:fillRect/>
          </a:stretch>
        </p:blipFill>
        <p:spPr>
          <a:xfrm>
            <a:off x="6400800" y="5365998"/>
            <a:ext cx="965606" cy="989081"/>
          </a:xfrm>
          <a:prstGeom prst="rect">
            <a:avLst/>
          </a:prstGeom>
        </p:spPr>
      </p:pic>
      <p:pic>
        <p:nvPicPr>
          <p:cNvPr id="17" name="Picture 16" descr="d0c21b00b584640_trophy.png"/>
          <p:cNvPicPr>
            <a:picLocks noChangeAspect="1"/>
          </p:cNvPicPr>
          <p:nvPr/>
        </p:nvPicPr>
        <p:blipFill>
          <a:blip r:embed="rId11"/>
          <a:stretch>
            <a:fillRect/>
          </a:stretch>
        </p:blipFill>
        <p:spPr>
          <a:xfrm>
            <a:off x="8321040" y="5348783"/>
            <a:ext cx="965606" cy="1006296"/>
          </a:xfrm>
          <a:prstGeom prst="rect">
            <a:avLst/>
          </a:prstGeom>
        </p:spPr>
      </p:pic>
      <p:pic>
        <p:nvPicPr>
          <p:cNvPr id="18" name="Picture 17" descr="d1a2481504b9640_stopwatch.png"/>
          <p:cNvPicPr>
            <a:picLocks noChangeAspect="1"/>
          </p:cNvPicPr>
          <p:nvPr/>
        </p:nvPicPr>
        <p:blipFill>
          <a:blip r:embed="rId12"/>
          <a:stretch>
            <a:fillRect/>
          </a:stretch>
        </p:blipFill>
        <p:spPr>
          <a:xfrm>
            <a:off x="10058400" y="5348783"/>
            <a:ext cx="965606" cy="1006296"/>
          </a:xfrm>
          <a:prstGeom prst="rect">
            <a:avLst/>
          </a:prstGeom>
        </p:spPr>
      </p:pic>
    </p:spTree>
  </p:cSld>
  <p:clrMapOvr>
    <a:masterClrMapping/>
  </p:clrMapOvr>
  <p:timing>
    <p:tnLst>
      <p:par>
        <p:cTn id="1" dur="indefinite" restart="never" nodeType="tmRoot">
          <p:childTnLst>
            <p:seq concurrent="1" nextAc="seek">
              <p:cTn id="99" dur="indefinite" nodeType="mainSeq">
                <p:childTnLst>
                  <p:par>
                    <p:cTn id="113" fill="hold">
                      <p:stCondLst>
                        <p:cond delay="indefinite"/>
                        <p:cond evt="onBegin" delay="0">
                          <p:tn val="99"/>
                        </p:cond>
                      </p:stCondLst>
                      <p:childTnLst>
                        <p:par>
                          <p:cTn id="114" fill="hold">
                            <p:stCondLst>
                              <p:cond delay="0"/>
                            </p:stCondLst>
                            <p:childTnLst>
                              <p:par>
                                <p:cTn id="101" presetID="0" presetClass="path" presetSubtype="0" repeatCount="indefinite" autoRev="1" fill="hold" nodeType="afterEffect">
                                  <p:stCondLst>
                                    <p:cond delay="0"/>
                                  </p:stCondLst>
                                  <p:childTnLst>
                                    <p:animMotion origin="layout" path="M 0 0 C 0.030 -0.070 0.090 -0.070 0.120 0 E" pathEditMode="relative" ptsTypes="AAAA">
                                      <p:cBhvr>
                                        <p:cTn id="102" dur="900" fill="hold"/>
                                        <p:tgtEl>
                                          <p:spTgt spid="13"/>
                                        </p:tgtEl>
                                        <p:attrNameLst>
                                          <p:attrName>ppt_x</p:attrName>
                                          <p:attrName>ppt_y</p:attrName>
                                        </p:attrNameLst>
                                      </p:cBhvr>
                                    </p:animMotion>
                                  </p:childTnLst>
                                </p:cTn>
                              </p:par>
                              <p:par>
                                <p:cTn id="103" presetID="0" presetClass="path" presetSubtype="0" repeatCount="indefinite" autoRev="1" fill="hold" nodeType="withEffect">
                                  <p:stCondLst>
                                    <p:cond delay="180"/>
                                  </p:stCondLst>
                                  <p:childTnLst>
                                    <p:animMotion origin="layout" path="M 0 0 C 0.035 -0.070 0.105 -0.070 0.140 0 E" pathEditMode="relative" ptsTypes="AAAA">
                                      <p:cBhvr>
                                        <p:cTn id="104" dur="1100" fill="hold"/>
                                        <p:tgtEl>
                                          <p:spTgt spid="14"/>
                                        </p:tgtEl>
                                        <p:attrNameLst>
                                          <p:attrName>ppt_x</p:attrName>
                                          <p:attrName>ppt_y</p:attrName>
                                        </p:attrNameLst>
                                      </p:cBhvr>
                                    </p:animMotion>
                                  </p:childTnLst>
                                </p:cTn>
                              </p:par>
                              <p:par>
                                <p:cTn id="105" presetID="0" presetClass="path" presetSubtype="0" repeatCount="indefinite" autoRev="1" fill="hold" nodeType="withEffect">
                                  <p:stCondLst>
                                    <p:cond delay="360"/>
                                  </p:stCondLst>
                                  <p:childTnLst>
                                    <p:animMotion origin="layout" path="M 0 0 C 0.030 -0.080 0.090 -0.080 0.120 0 E" pathEditMode="relative" ptsTypes="AAAA">
                                      <p:cBhvr>
                                        <p:cTn id="106" dur="1000" fill="hold"/>
                                        <p:tgtEl>
                                          <p:spTgt spid="15"/>
                                        </p:tgtEl>
                                        <p:attrNameLst>
                                          <p:attrName>ppt_x</p:attrName>
                                          <p:attrName>ppt_y</p:attrName>
                                        </p:attrNameLst>
                                      </p:cBhvr>
                                    </p:animMotion>
                                  </p:childTnLst>
                                </p:cTn>
                              </p:par>
                              <p:par>
                                <p:cTn id="107" presetID="0" presetClass="path" presetSubtype="0" repeatCount="indefinite" autoRev="1" fill="hold" nodeType="withEffect">
                                  <p:stCondLst>
                                    <p:cond delay="540"/>
                                  </p:stCondLst>
                                  <p:childTnLst>
                                    <p:animMotion origin="layout" path="M 0 0 C 0.035 -0.070 0.105 -0.070 0.140 0 E" pathEditMode="relative" ptsTypes="AAAA">
                                      <p:cBhvr>
                                        <p:cTn id="108" dur="1200" fill="hold"/>
                                        <p:tgtEl>
                                          <p:spTgt spid="16"/>
                                        </p:tgtEl>
                                        <p:attrNameLst>
                                          <p:attrName>ppt_x</p:attrName>
                                          <p:attrName>ppt_y</p:attrName>
                                        </p:attrNameLst>
                                      </p:cBhvr>
                                    </p:animMotion>
                                  </p:childTnLst>
                                </p:cTn>
                              </p:par>
                              <p:par>
                                <p:cTn id="109" presetID="0" presetClass="path" presetSubtype="0" repeatCount="indefinite" autoRev="1" fill="hold" nodeType="withEffect">
                                  <p:stCondLst>
                                    <p:cond delay="720"/>
                                  </p:stCondLst>
                                  <p:childTnLst>
                                    <p:animMotion origin="layout" path="M 0 0 C 0.025 -0.080 0.075 -0.080 0.100 0 E" pathEditMode="relative" ptsTypes="AAAA">
                                      <p:cBhvr>
                                        <p:cTn id="110" dur="950" fill="hold"/>
                                        <p:tgtEl>
                                          <p:spTgt spid="17"/>
                                        </p:tgtEl>
                                        <p:attrNameLst>
                                          <p:attrName>ppt_x</p:attrName>
                                          <p:attrName>ppt_y</p:attrName>
                                        </p:attrNameLst>
                                      </p:cBhvr>
                                    </p:animMotion>
                                  </p:childTnLst>
                                </p:cTn>
                              </p:par>
                              <p:par>
                                <p:cTn id="111" presetID="0" presetClass="path" presetSubtype="0" repeatCount="indefinite" autoRev="1" fill="hold" nodeType="withEffect">
                                  <p:stCondLst>
                                    <p:cond delay="900"/>
                                  </p:stCondLst>
                                  <p:childTnLst>
                                    <p:animMotion origin="layout" path="M 0 0 C 0.020 -0.070 0.060 -0.070 0.080 0 E" pathEditMode="relative" ptsTypes="AAAA">
                                      <p:cBhvr>
                                        <p:cTn id="112" dur="1050" fill="hold"/>
                                        <p:tgtEl>
                                          <p:spTgt spid="18"/>
                                        </p:tgtEl>
                                        <p:attrNameLst>
                                          <p:attrName>ppt_x</p:attrName>
                                          <p:attrName>ppt_y</p:attrName>
                                        </p:attrNameLst>
                                      </p:cBhvr>
                                    </p:animMotion>
                                  </p:childTnLst>
                                </p:cTn>
                              </p:par>
                            </p:childTnLst>
                          </p:cTn>
                        </p:par>
                      </p:childTnLst>
                    </p:cTn>
                  </p:par>
                  <p:par>
                    <p:cTn id="118" fill="hold">
                      <p:stCondLst>
                        <p:cond delay="indefinite"/>
                      </p:stCondLst>
                      <p:childTnLst>
                        <p:par>
                          <p:cTn id="119" fill="hold">
                            <p:stCondLst>
                              <p:cond delay="0"/>
                            </p:stCondLst>
                            <p:childTnLst>
                              <p:par>
                                <p:cTn id="115" presetID="10" presetClass="entr" presetSubtype="0" fill="hold" nodeType="clickEffect">
                                  <p:stCondLst>
                                    <p:cond delay="0"/>
                                  </p:stCondLst>
                                  <p:childTnLst>
                                    <p:set>
                                      <p:cBhvr>
                                        <p:cTn id="116" dur="1" fill="hold">
                                          <p:stCondLst>
                                            <p:cond delay="0"/>
                                          </p:stCondLst>
                                        </p:cTn>
                                        <p:tgtEl>
                                          <p:spTgt spid="12"/>
                                        </p:tgtEl>
                                        <p:attrNameLst>
                                          <p:attrName>style.visibility</p:attrName>
                                        </p:attrNameLst>
                                      </p:cBhvr>
                                      <p:to>
                                        <p:strVal val="visible"/>
                                      </p:to>
                                    </p:set>
                                    <p:animEffect transition="in" filter="fade">
                                      <p:cBhvr>
                                        <p:cTn id="1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6"/>
                </p:tgtEl>
              </p:cMediaNode>
            </p:vide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