
<file path=[Content_Types].xml><?xml version="1.0" encoding="utf-8"?>
<Types xmlns="http://schemas.openxmlformats.org/package/2006/content-types">
  <Default Extension="bin" ContentType="application/vnd.openxmlformats-officedocument.presentationml.printerSettings"/>
  <Default Extension="jpeg" ContentType="image/jpeg"/>
  <Default Extension="jpg" ContentType="image/jpeg"/>
  <Default Extension="mp4" ContentType="video/mp4"/>
  <Default Extension="png" ContentType="image/png"/>
  <Default Extension="rels" ContentType="application/vnd.openxmlformats-package.relationships+xml"/>
  <Default Extension="xml" ContentType="application/xml"/>
  <Override PartName="/docProps/app.xml" ContentType="application/vnd.openxmlformats-officedocument.extended-properties+xml"/>
  <Override PartName="/docProps/core.xml" ContentType="application/vnd.openxmlformats-package.core-properties+xml"/>
  <Override PartName="/ppt/notesMasters/notesMaster1.xml" ContentType="application/vnd.openxmlformats-officedocument.presentationml.notesMaster+xml"/>
  <Override PartName="/ppt/notesSlides/notesSlide1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ppt/notesSlides/notesSlide15.xml" ContentType="application/vnd.openxmlformats-officedocument.presentationml.notesSlide+xml"/>
  <Override PartName="/ppt/notesSlides/notesSlide16.xml" ContentType="application/vnd.openxmlformats-officedocument.presentationml.notesSlide+xml"/>
  <Override PartName="/ppt/notesSlides/notesSlide17.xml" ContentType="application/vnd.openxmlformats-officedocument.presentationml.notesSlide+xml"/>
  <Override PartName="/ppt/notesSlides/notesSlide18.xml" ContentType="application/vnd.openxmlformats-officedocument.presentationml.notesSlide+xml"/>
  <Override PartName="/ppt/notesSlides/notesSlide19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presProps.xml" ContentType="application/vnd.openxmlformats-officedocument.presentationml.presProps+xml"/>
  <Override PartName="/ppt/presentation.xml" ContentType="application/vnd.openxmlformats-officedocument.presentationml.presentation.main+xml"/>
  <Override PartName="/ppt/slideLayouts/slideLayout1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.xml" ContentType="application/vnd.openxmlformats-officedocument.presentationml.slide+xml"/>
  <Override PartName="/ppt/slides/slide20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tableStyles.xml" ContentType="application/vnd.openxmlformats-officedocument.presentationml.tableStyles+xml"/>
  <Override PartName="/ppt/theme/theme1.xml" ContentType="application/vnd.openxmlformats-officedocument.theme+xml"/>
  <Override PartName="/ppt/theme/theme2.xml" ContentType="application/vnd.openxmlformats-officedocument.theme+xml"/>
  <Override PartName="/ppt/viewProps.xml" ContentType="application/vnd.openxmlformats-officedocument.presentationml.viewProps+xml"/>
</Types>
</file>

<file path=_rels/.rels><?xml version='1.0' encoding='UTF-8' standalone='yes'?>
<Relationships xmlns="http://schemas.openxmlformats.org/package/2006/relationships"><Relationship Id="rId1" Type="http://schemas.openxmlformats.org/officeDocument/2006/relationships/officeDocument" Target="ppt/presentation.xml"/><Relationship Id="rId2" Type="http://schemas.openxmlformats.org/package/2006/relationships/metadata/thumbnail" Target="docProps/thumbnail.jpeg"/><Relationship Id="rId3" Type="http://schemas.openxmlformats.org/package/2006/relationships/metadata/core-properties" Target="docProps/core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56" r:id="rId7"/>
    <p:sldId id="257" r:id="rId8"/>
    <p:sldId id="258" r:id="rId10"/>
    <p:sldId id="259" r:id="rId11"/>
    <p:sldId id="260" r:id="rId12"/>
    <p:sldId id="261" r:id="rId13"/>
    <p:sldId id="262" r:id="rId14"/>
    <p:sldId id="263" r:id="rId15"/>
    <p:sldId id="264" r:id="rId16"/>
    <p:sldId id="265" r:id="rId17"/>
    <p:sldId id="266" r:id="rId18"/>
    <p:sldId id="267" r:id="rId19"/>
    <p:sldId id="268" r:id="rId20"/>
    <p:sldId id="269" r:id="rId21"/>
    <p:sldId id="270" r:id="rId22"/>
    <p:sldId id="271" r:id="rId23"/>
    <p:sldId id="272" r:id="rId24"/>
    <p:sldId id="273" r:id="rId25"/>
    <p:sldId id="274" r:id="rId26"/>
    <p:sldId id="275" r:id="rId27"/>
  </p:sldIdLst>
  <p:sldSz cx="12191695" cy="6858000" type="screen4x3"/>
  <p:notesSz cx="6858000" cy="9144000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20"/>
    <p:restoredTop sz="94660"/>
  </p:normalViewPr>
  <p:slideViewPr>
    <p:cSldViewPr snapToGrid="0" snapToObjects="1">
      <p:cViewPr varScale="1">
        <p:scale>
          <a:sx n="124" d="100"/>
          <a:sy n="124" d="100"/>
        </p:scale>
        <p:origin x="-1512" y="-112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6200" cy="76200"/>
</p:viewPr>
</file>

<file path=ppt/_rels/presentation.xml.rels><?xml version='1.0' encoding='UTF-8' standalone='yes'?>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printerSettings" Target="printerSettings/printerSettings1.bin"/><Relationship Id="rId3" Type="http://schemas.openxmlformats.org/officeDocument/2006/relationships/presProps" Target="presProps.xml"/><Relationship Id="rId4" Type="http://schemas.openxmlformats.org/officeDocument/2006/relationships/viewProps" Target="viewProps.xml"/><Relationship Id="rId5" Type="http://schemas.openxmlformats.org/officeDocument/2006/relationships/theme" Target="theme/theme1.xml"/><Relationship Id="rId6" Type="http://schemas.openxmlformats.org/officeDocument/2006/relationships/tableStyles" Target="tableStyles.xml"/><Relationship Id="rId7" Type="http://schemas.openxmlformats.org/officeDocument/2006/relationships/slide" Target="slides/slide1.xml"/><Relationship Id="rId8" Type="http://schemas.openxmlformats.org/officeDocument/2006/relationships/slide" Target="slides/slide2.xml"/><Relationship Id="rId9" Type="http://schemas.openxmlformats.org/officeDocument/2006/relationships/notesMaster" Target="notesMasters/notesMaster1.xml"/><Relationship Id="rId10" Type="http://schemas.openxmlformats.org/officeDocument/2006/relationships/slide" Target="slides/slide3.xml"/><Relationship Id="rId11" Type="http://schemas.openxmlformats.org/officeDocument/2006/relationships/slide" Target="slides/slide4.xml"/><Relationship Id="rId12" Type="http://schemas.openxmlformats.org/officeDocument/2006/relationships/slide" Target="slides/slide5.xml"/><Relationship Id="rId13" Type="http://schemas.openxmlformats.org/officeDocument/2006/relationships/slide" Target="slides/slide6.xml"/><Relationship Id="rId14" Type="http://schemas.openxmlformats.org/officeDocument/2006/relationships/slide" Target="slides/slide7.xml"/><Relationship Id="rId15" Type="http://schemas.openxmlformats.org/officeDocument/2006/relationships/slide" Target="slides/slide8.xml"/><Relationship Id="rId16" Type="http://schemas.openxmlformats.org/officeDocument/2006/relationships/slide" Target="slides/slide9.xml"/><Relationship Id="rId17" Type="http://schemas.openxmlformats.org/officeDocument/2006/relationships/slide" Target="slides/slide10.xml"/><Relationship Id="rId18" Type="http://schemas.openxmlformats.org/officeDocument/2006/relationships/slide" Target="slides/slide11.xml"/><Relationship Id="rId19" Type="http://schemas.openxmlformats.org/officeDocument/2006/relationships/slide" Target="slides/slide12.xml"/><Relationship Id="rId20" Type="http://schemas.openxmlformats.org/officeDocument/2006/relationships/slide" Target="slides/slide13.xml"/><Relationship Id="rId21" Type="http://schemas.openxmlformats.org/officeDocument/2006/relationships/slide" Target="slides/slide14.xml"/><Relationship Id="rId22" Type="http://schemas.openxmlformats.org/officeDocument/2006/relationships/slide" Target="slides/slide15.xml"/><Relationship Id="rId23" Type="http://schemas.openxmlformats.org/officeDocument/2006/relationships/slide" Target="slides/slide16.xml"/><Relationship Id="rId24" Type="http://schemas.openxmlformats.org/officeDocument/2006/relationships/slide" Target="slides/slide17.xml"/><Relationship Id="rId25" Type="http://schemas.openxmlformats.org/officeDocument/2006/relationships/slide" Target="slides/slide18.xml"/><Relationship Id="rId26" Type="http://schemas.openxmlformats.org/officeDocument/2006/relationships/slide" Target="slides/slide19.xml"/><Relationship Id="rId27" Type="http://schemas.openxmlformats.org/officeDocument/2006/relationships/slide" Target="slides/slide20.xml"/></Relationships>
</file>

<file path=ppt/notesMasters/_rels/notesMaster1.xml.rels><?xml version='1.0' encoding='UTF-8' standalone='yes'?>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p="http://schemas.openxmlformats.org/presentationml/2006/main" xmlns:r="http://schemas.openxmlformats.org/officeDocument/2006/relationships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0F89C1C7-3DCD-1040-A9CF-14679D8B5DDD}" type="datetimeFigureOut">
              <a:rPr lang="en-US" smtClean="0"/>
              <a:t>10/17/16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1143000" y="685800"/>
            <a:ext cx="4572000" cy="34290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BB5E49A5-4136-284D-997B-48E1D791AD67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623252185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'1.0' encoding='UTF-8' standalone='yes'?>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2.xml"/></Relationships>
</file>

<file path=ppt/notesSlides/_rels/notesSlide2.xml.rels><?xml version='1.0' encoding='UTF-8' standalone='yes'?>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3.xml"/></Relationships>
</file>

<file path=ppt/notesSlides/_rels/notesSlide3.xml.rels><?xml version='1.0' encoding='UTF-8' standalone='yes'?>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4.xml"/></Relationships>
</file>

<file path=ppt/notesSlides/_rels/notesSlide4.xml.rels><?xml version='1.0' encoding='UTF-8' standalone='yes'?>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5.xml"/></Relationships>
</file>

<file path=ppt/notesSlides/_rels/notesSlide5.xml.rels><?xml version='1.0' encoding='UTF-8' standalone='yes'?>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6.xml"/></Relationships>
</file>

<file path=ppt/notesSlides/_rels/notesSlide6.xml.rels><?xml version='1.0' encoding='UTF-8' standalone='yes'?>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7.xml"/></Relationships>
</file>

<file path=ppt/notesSlides/_rels/notesSlide7.xml.rels><?xml version='1.0' encoding='UTF-8' standalone='yes'?>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8.xml"/></Relationships>
</file>

<file path=ppt/notesSlides/_rels/notesSlide8.xml.rels><?xml version='1.0' encoding='UTF-8' standalone='yes'?>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9.xml"/></Relationships>
</file>

<file path=ppt/notesSlides/_rels/notesSlide9.xml.rels><?xml version='1.0' encoding='UTF-8' standalone='yes'?>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10.xml"/></Relationships>
</file>

<file path=ppt/notesSlides/_rels/notesSlide10.xml.rels><?xml version='1.0' encoding='UTF-8' standalone='yes'?>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11.xml"/></Relationships>
</file>

<file path=ppt/notesSlides/_rels/notesSlide11.xml.rels><?xml version='1.0' encoding='UTF-8' standalone='yes'?>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12.xml"/></Relationships>
</file>

<file path=ppt/notesSlides/_rels/notesSlide12.xml.rels><?xml version='1.0' encoding='UTF-8' standalone='yes'?>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13.xml"/></Relationships>
</file>

<file path=ppt/notesSlides/_rels/notesSlide13.xml.rels><?xml version='1.0' encoding='UTF-8' standalone='yes'?>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14.xml"/></Relationships>
</file>

<file path=ppt/notesSlides/_rels/notesSlide14.xml.rels><?xml version='1.0' encoding='UTF-8' standalone='yes'?>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15.xml"/></Relationships>
</file>

<file path=ppt/notesSlides/_rels/notesSlide15.xml.rels><?xml version='1.0' encoding='UTF-8' standalone='yes'?>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16.xml"/></Relationships>
</file>

<file path=ppt/notesSlides/_rels/notesSlide16.xml.rels><?xml version='1.0' encoding='UTF-8' standalone='yes'?>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17.xml"/></Relationships>
</file>

<file path=ppt/notesSlides/_rels/notesSlide17.xml.rels><?xml version='1.0' encoding='UTF-8' standalone='yes'?>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18.xml"/></Relationships>
</file>

<file path=ppt/notesSlides/_rels/notesSlide18.xml.rels><?xml version='1.0' encoding='UTF-8' standalone='yes'?>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19.xml"/></Relationships>
</file>

<file path=ppt/notesSlides/_rels/notesSlide19.xml.rels><?xml version='1.0' encoding='UTF-8' standalone='yes'?>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20.xml"/></Relationships>
</file>

<file path=ppt/notesSlides/notesSlide1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/>
          </p:cNvSpPr>
          <p:nvPr>
            <p:ph type="sldImg" idx="2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3" sz="quarter"/>
          </p:nvPr>
        </p:nvSpPr>
        <p:spPr/>
        <p:txBody>
          <a:bodyPr/>
          <a:lstStyle/>
          <a:p>
            <a:r>
              <a:t>Read the objective aloud, then ask pupils what they already know about it.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idx="5" sz="quarter"/>
          </p:nvPr>
        </p:nvSpPr>
        <p:spPr/>
      </p:sp>
    </p:spTree>
  </p:cSld>
  <p:clrMapOvr>
    <a:masterClrMapping/>
  </p:clrMapOvr>
</p:notes>
</file>

<file path=ppt/notesSlides/notesSlide2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/>
          </p:cNvSpPr>
          <p:nvPr>
            <p:ph type="sldImg" idx="2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3" sz="quarter"/>
          </p:nvPr>
        </p:nvSpPr>
        <p:spPr/>
        <p:txBody>
          <a:bodyPr/>
          <a:lstStyle/>
          <a:p>
            <a:r>
              <a:t>Pupils say each word aloud, then use it in a sentence of their own.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idx="5" sz="quarter"/>
          </p:nvPr>
        </p:nvSpPr>
        <p:spPr/>
      </p:sp>
    </p:spTree>
  </p:cSld>
  <p:clrMapOvr>
    <a:masterClrMapping/>
  </p:clrMapOvr>
</p:notes>
</file>

<file path=ppt/notesSlides/notesSlide3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/>
          </p:cNvSpPr>
          <p:nvPr>
            <p:ph type="sldImg" idx="2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3" sz="quarter"/>
          </p:nvPr>
        </p:nvSpPr>
        <p:spPr/>
        <p:txBody>
          <a:bodyPr/>
          <a:lstStyle/>
          <a:p>
            <a:r>
              <a:t>Click the timer (2:00) to start it. Pupils answer on whiteboards. Then click once per question to show each answer.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idx="5" sz="quarter"/>
          </p:nvPr>
        </p:nvSpPr>
        <p:spPr/>
      </p:sp>
    </p:spTree>
  </p:cSld>
  <p:clrMapOvr>
    <a:masterClrMapping/>
  </p:clrMapOvr>
</p:notes>
</file>

<file path=ppt/notesSlides/notesSlide4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/>
          </p:cNvSpPr>
          <p:nvPr>
            <p:ph type="sldImg" idx="2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3" sz="quarter"/>
          </p:nvPr>
        </p:nvSpPr>
        <p:spPr/>
        <p:txBody>
          <a:bodyPr/>
          <a:lstStyle/>
          <a:p>
            <a:r>
              <a:t>Talk through each idea with an example before moving on.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idx="5" sz="quarter"/>
          </p:nvPr>
        </p:nvSpPr>
        <p:spPr/>
      </p:sp>
    </p:spTree>
  </p:cSld>
  <p:clrMapOvr>
    <a:masterClrMapping/>
  </p:clrMapOvr>
</p:notes>
</file>

<file path=ppt/notesSlides/notesSlide5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/>
          </p:cNvSpPr>
          <p:nvPr>
            <p:ph type="sldImg" idx="2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3" sz="quarter"/>
          </p:nvPr>
        </p:nvSpPr>
        <p:spPr/>
        <p:txBody>
          <a:bodyPr/>
          <a:lstStyle/>
          <a:p>
            <a:r>
              <a:t>Ask pupils to say each idea in their own words before showing the example.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idx="5" sz="quarter"/>
          </p:nvPr>
        </p:nvSpPr>
        <p:spPr/>
      </p:sp>
    </p:spTree>
  </p:cSld>
  <p:clrMapOvr>
    <a:masterClrMapping/>
  </p:clrMapOvr>
</p:notes>
</file>

<file path=ppt/notesSlides/notesSlide6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/>
          </p:cNvSpPr>
          <p:nvPr>
            <p:ph type="sldImg" idx="2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3" sz="quarter"/>
          </p:nvPr>
        </p:nvSpPr>
        <p:spPr/>
        <p:txBody>
          <a:bodyPr/>
          <a:lstStyle/>
          <a:p>
            <a:r>
              <a:t>Question 1 of 12. I DO: model it out loud, thinking through each step. YOU DO: click the timer (1:00) to start it and let pupils try the same type of question on their whiteboards. Then click once per answer: the I do answers first, then the You do answers. Ask someone who got it wrong to say which step went wrong.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idx="5" sz="quarter"/>
          </p:nvPr>
        </p:nvSpPr>
        <p:spPr/>
      </p:sp>
    </p:spTree>
  </p:cSld>
  <p:clrMapOvr>
    <a:masterClrMapping/>
  </p:clrMapOvr>
</p:notes>
</file>

<file path=ppt/notesSlides/notesSlide7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/>
          </p:cNvSpPr>
          <p:nvPr>
            <p:ph type="sldImg" idx="2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3" sz="quarter"/>
          </p:nvPr>
        </p:nvSpPr>
        <p:spPr/>
        <p:txBody>
          <a:bodyPr/>
          <a:lstStyle/>
          <a:p>
            <a:r>
              <a:t>Question 2 of 12. I DO: model it out loud, thinking through each step. YOU DO: click the timer (1:00) to start it and let pupils try the same type of question on their whiteboards. Then click once per answer: the I do answers first, then the You do answers. Ask someone who got it wrong to say which step went wrong.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idx="5" sz="quarter"/>
          </p:nvPr>
        </p:nvSpPr>
        <p:spPr/>
      </p:sp>
    </p:spTree>
  </p:cSld>
  <p:clrMapOvr>
    <a:masterClrMapping/>
  </p:clrMapOvr>
</p:notes>
</file>

<file path=ppt/notesSlides/notesSlide8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/>
          </p:cNvSpPr>
          <p:nvPr>
            <p:ph type="sldImg" idx="2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3" sz="quarter"/>
          </p:nvPr>
        </p:nvSpPr>
        <p:spPr/>
        <p:txBody>
          <a:bodyPr/>
          <a:lstStyle/>
          <a:p>
            <a:r>
              <a:t>Question 3 of 12. I DO: model it out loud, thinking through each step. YOU DO: click the timer (1:00) to start it and let pupils try the same type of question on their whiteboards. Then click once per answer: the I do answers first, then the You do answers. Ask someone who got it wrong to say which step went wrong.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idx="5" sz="quarter"/>
          </p:nvPr>
        </p:nvSpPr>
        <p:spPr/>
      </p:sp>
    </p:spTree>
  </p:cSld>
  <p:clrMapOvr>
    <a:masterClrMapping/>
  </p:clrMapOvr>
</p:notes>
</file>

<file path=ppt/notesSlides/notesSlide9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/>
          </p:cNvSpPr>
          <p:nvPr>
            <p:ph type="sldImg" idx="2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3" sz="quarter"/>
          </p:nvPr>
        </p:nvSpPr>
        <p:spPr/>
        <p:txBody>
          <a:bodyPr/>
          <a:lstStyle/>
          <a:p>
            <a:r>
              <a:t>Question 4 of 12. I DO: model it out loud, thinking through each step. YOU DO: click the timer (1:00) to start it and let pupils try the same type of question on their whiteboards. Then click once per answer: the I do answers first, then the You do answers. Ask someone who got it wrong to say which step went wrong.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idx="5" sz="quarter"/>
          </p:nvPr>
        </p:nvSpPr>
        <p:spPr/>
      </p:sp>
    </p:spTree>
  </p:cSld>
  <p:clrMapOvr>
    <a:masterClrMapping/>
  </p:clrMapOvr>
</p:notes>
</file>

<file path=ppt/notesSlides/notesSlide10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/>
          </p:cNvSpPr>
          <p:nvPr>
            <p:ph type="sldImg" idx="2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3" sz="quarter"/>
          </p:nvPr>
        </p:nvSpPr>
        <p:spPr/>
        <p:txBody>
          <a:bodyPr/>
          <a:lstStyle/>
          <a:p>
            <a:r>
              <a:t>Question 5 of 12. I DO: model it out loud, thinking through each step. YOU DO: click the timer (1:00) to start it and let pupils try the same type of question on their whiteboards. Then click once per answer: the I do answers first, then the You do answers. Ask someone who got it wrong to say which step went wrong.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idx="5" sz="quarter"/>
          </p:nvPr>
        </p:nvSpPr>
        <p:spPr/>
      </p:sp>
    </p:spTree>
  </p:cSld>
  <p:clrMapOvr>
    <a:masterClrMapping/>
  </p:clrMapOvr>
</p:notes>
</file>

<file path=ppt/notesSlides/notesSlide11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/>
          </p:cNvSpPr>
          <p:nvPr>
            <p:ph type="sldImg" idx="2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3" sz="quarter"/>
          </p:nvPr>
        </p:nvSpPr>
        <p:spPr/>
        <p:txBody>
          <a:bodyPr/>
          <a:lstStyle/>
          <a:p>
            <a:r>
              <a:t>Question 6 of 12. I DO: model it out loud, thinking through each step. YOU DO: click the timer (1:00) to start it and let pupils try the same type of question on their whiteboards. Then click once per answer: the I do answers first, then the You do answers. Ask someone who got it wrong to say which step went wrong.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idx="5" sz="quarter"/>
          </p:nvPr>
        </p:nvSpPr>
        <p:spPr/>
      </p:sp>
    </p:spTree>
  </p:cSld>
  <p:clrMapOvr>
    <a:masterClrMapping/>
  </p:clrMapOvr>
</p:notes>
</file>

<file path=ppt/notesSlides/notesSlide12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/>
          </p:cNvSpPr>
          <p:nvPr>
            <p:ph type="sldImg" idx="2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3" sz="quarter"/>
          </p:nvPr>
        </p:nvSpPr>
        <p:spPr/>
        <p:txBody>
          <a:bodyPr/>
          <a:lstStyle/>
          <a:p>
            <a:r>
              <a:t>Question 7 of 12. I DO: model it out loud, thinking through each step. YOU DO: click the timer (1:00) to start it and let pupils try the same type of question on their whiteboards. Then click once per answer: the I do answers first, then the You do answers. Ask someone who got it wrong to say which step went wrong.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idx="5" sz="quarter"/>
          </p:nvPr>
        </p:nvSpPr>
        <p:spPr/>
      </p:sp>
    </p:spTree>
  </p:cSld>
  <p:clrMapOvr>
    <a:masterClrMapping/>
  </p:clrMapOvr>
</p:notes>
</file>

<file path=ppt/notesSlides/notesSlide13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/>
          </p:cNvSpPr>
          <p:nvPr>
            <p:ph type="sldImg" idx="2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3" sz="quarter"/>
          </p:nvPr>
        </p:nvSpPr>
        <p:spPr/>
        <p:txBody>
          <a:bodyPr/>
          <a:lstStyle/>
          <a:p>
            <a:r>
              <a:t>Question 8 of 12. I DO: model it out loud, thinking through each step. YOU DO: click the timer (1:00) to start it and let pupils try the same type of question on their whiteboards. Then click once per answer: the I do answers first, then the You do answers. Ask someone who got it wrong to say which step went wrong.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idx="5" sz="quarter"/>
          </p:nvPr>
        </p:nvSpPr>
        <p:spPr/>
      </p:sp>
    </p:spTree>
  </p:cSld>
  <p:clrMapOvr>
    <a:masterClrMapping/>
  </p:clrMapOvr>
</p:notes>
</file>

<file path=ppt/notesSlides/notesSlide14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/>
          </p:cNvSpPr>
          <p:nvPr>
            <p:ph type="sldImg" idx="2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3" sz="quarter"/>
          </p:nvPr>
        </p:nvSpPr>
        <p:spPr/>
        <p:txBody>
          <a:bodyPr/>
          <a:lstStyle/>
          <a:p>
            <a:r>
              <a:t>Question 9 of 12. I DO: model it out loud, thinking through each step. YOU DO: click the timer (1:00) to start it and let pupils try the same type of question on their whiteboards. Then click once per answer: the I do answers first, then the You do answers. Ask someone who got it wrong to say which step went wrong.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idx="5" sz="quarter"/>
          </p:nvPr>
        </p:nvSpPr>
        <p:spPr/>
      </p:sp>
    </p:spTree>
  </p:cSld>
  <p:clrMapOvr>
    <a:masterClrMapping/>
  </p:clrMapOvr>
</p:notes>
</file>

<file path=ppt/notesSlides/notesSlide15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/>
          </p:cNvSpPr>
          <p:nvPr>
            <p:ph type="sldImg" idx="2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3" sz="quarter"/>
          </p:nvPr>
        </p:nvSpPr>
        <p:spPr/>
        <p:txBody>
          <a:bodyPr/>
          <a:lstStyle/>
          <a:p>
            <a:r>
              <a:t>Question 10 of 12. I DO: model it out loud, thinking through each step. YOU DO: click the timer (1:00) to start it and let pupils try the same type of question on their whiteboards. Then click once per answer: the I do answers first, then the You do answers. Ask someone who got it wrong to say which step went wrong.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idx="5" sz="quarter"/>
          </p:nvPr>
        </p:nvSpPr>
        <p:spPr/>
      </p:sp>
    </p:spTree>
  </p:cSld>
  <p:clrMapOvr>
    <a:masterClrMapping/>
  </p:clrMapOvr>
</p:notes>
</file>

<file path=ppt/notesSlides/notesSlide16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/>
          </p:cNvSpPr>
          <p:nvPr>
            <p:ph type="sldImg" idx="2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3" sz="quarter"/>
          </p:nvPr>
        </p:nvSpPr>
        <p:spPr/>
        <p:txBody>
          <a:bodyPr/>
          <a:lstStyle/>
          <a:p>
            <a:r>
              <a:t>Question 11 of 12. I DO: model it out loud, thinking through each step. YOU DO: click the timer (1:00) to start it and let pupils try the same type of question on their whiteboards. Then click once per answer: the I do answers first, then the You do answers. Ask someone who got it wrong to say which step went wrong.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idx="5" sz="quarter"/>
          </p:nvPr>
        </p:nvSpPr>
        <p:spPr/>
      </p:sp>
    </p:spTree>
  </p:cSld>
  <p:clrMapOvr>
    <a:masterClrMapping/>
  </p:clrMapOvr>
</p:notes>
</file>

<file path=ppt/notesSlides/notesSlide17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/>
          </p:cNvSpPr>
          <p:nvPr>
            <p:ph type="sldImg" idx="2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3" sz="quarter"/>
          </p:nvPr>
        </p:nvSpPr>
        <p:spPr/>
        <p:txBody>
          <a:bodyPr/>
          <a:lstStyle/>
          <a:p>
            <a:r>
              <a:t>Question 12 of 12. I DO: model it out loud, thinking through each step. YOU DO: click the timer (1:00) to start it and let pupils try the same type of question on their whiteboards. Then click once per answer: the I do answers first, then the You do answers. Ask someone who got it wrong to say which step went wrong.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idx="5" sz="quarter"/>
          </p:nvPr>
        </p:nvSpPr>
        <p:spPr/>
      </p:sp>
    </p:spTree>
  </p:cSld>
  <p:clrMapOvr>
    <a:masterClrMapping/>
  </p:clrMapOvr>
</p:notes>
</file>

<file path=ppt/notesSlides/notesSlide18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/>
          </p:cNvSpPr>
          <p:nvPr>
            <p:ph type="sldImg" idx="2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3" sz="quarter"/>
          </p:nvPr>
        </p:nvSpPr>
        <p:spPr/>
        <p:txBody>
          <a:bodyPr/>
          <a:lstStyle/>
          <a:p>
            <a:r>
              <a:t>Three things to remember. Ask pupils to give one example of each in their own sentence.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idx="5" sz="quarter"/>
          </p:nvPr>
        </p:nvSpPr>
        <p:spPr/>
      </p:sp>
    </p:spTree>
  </p:cSld>
  <p:clrMapOvr>
    <a:masterClrMapping/>
  </p:clrMapOvr>
</p:notes>
</file>

<file path=ppt/notesSlides/notesSlide19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/>
          </p:cNvSpPr>
          <p:nvPr>
            <p:ph type="sldImg" idx="2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3" sz="quarter"/>
          </p:nvPr>
        </p:nvSpPr>
        <p:spPr/>
        <p:txBody>
          <a:bodyPr/>
          <a:lstStyle/>
          <a:p>
            <a:r>
              <a:t>Pupils write for ten minutes (click the timer to start it). Look for the skill from today's lesson in every sentence.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idx="5" sz="quarter"/>
          </p:nvPr>
        </p:nvSpPr>
        <p:spPr/>
      </p:sp>
    </p:spTree>
  </p:cSld>
  <p:clrMapOvr>
    <a:masterClrMapping/>
  </p:clrMapOvr>
</p:notes>
</file>

<file path=ppt/slideLayouts/_rels/slideLayout1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168075583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614314258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60648375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782244947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90158736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727027711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212999818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840726560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889236939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910927964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612223792"/>
      </p:ext>
    </p:extLst>
  </p:cSld>
  <p:clrMapOvr>
    <a:masterClrMapping/>
  </p:clrMapOvr>
</p:sldLayout>
</file>

<file path=ppt/slideMasters/_rels/slideMaster1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slideLayout" Target="../slideLayouts/slideLayout2.xml"/><Relationship Id="rId3" Type="http://schemas.openxmlformats.org/officeDocument/2006/relationships/slideLayout" Target="../slideLayouts/slideLayout3.xml"/><Relationship Id="rId4" Type="http://schemas.openxmlformats.org/officeDocument/2006/relationships/slideLayout" Target="../slideLayouts/slideLayout4.xml"/><Relationship Id="rId5" Type="http://schemas.openxmlformats.org/officeDocument/2006/relationships/slideLayout" Target="../slideLayouts/slideLayout5.xml"/><Relationship Id="rId6" Type="http://schemas.openxmlformats.org/officeDocument/2006/relationships/slideLayout" Target="../slideLayouts/slideLayout6.xml"/><Relationship Id="rId7" Type="http://schemas.openxmlformats.org/officeDocument/2006/relationships/slideLayout" Target="../slideLayouts/slideLayout7.xml"/><Relationship Id="rId8" Type="http://schemas.openxmlformats.org/officeDocument/2006/relationships/slideLayout" Target="../slideLayouts/slideLayout8.xml"/><Relationship Id="rId9" Type="http://schemas.openxmlformats.org/officeDocument/2006/relationships/slideLayout" Target="../slideLayouts/slideLayout9.xml"/><Relationship Id="rId10" Type="http://schemas.openxmlformats.org/officeDocument/2006/relationships/slideLayout" Target="../slideLayouts/slideLayout10.xml"/><Relationship Id="rId11" Type="http://schemas.openxmlformats.org/officeDocument/2006/relationships/slideLayout" Target="../slideLayouts/slideLayout11.xml"/><Relationship Id="rId12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209977519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4572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457200" rtl="0" eaLnBrk="1" latinLnBrk="0" hangingPunct="1">
        <a:spcBef>
          <a:spcPct val="20000"/>
        </a:spcBef>
        <a:buFont typeface="Arial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457200" rtl="0" eaLnBrk="1" latinLnBrk="0" hangingPunct="1">
        <a:spcBef>
          <a:spcPct val="20000"/>
        </a:spcBef>
        <a:buFont typeface="Arial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457200" rtl="0" eaLnBrk="1" latinLnBrk="0" hangingPunct="1">
        <a:spcBef>
          <a:spcPct val="20000"/>
        </a:spcBef>
        <a:buFont typeface="Arial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457200" rtl="0" eaLnBrk="1" latinLnBrk="0" hangingPunct="1">
        <a:spcBef>
          <a:spcPct val="20000"/>
        </a:spcBef>
        <a:buFont typeface="Arial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457200" rtl="0" eaLnBrk="1" latinLnBrk="0" hangingPunct="1">
        <a:spcBef>
          <a:spcPct val="20000"/>
        </a:spcBef>
        <a:buFont typeface="Arial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.jpg"/><Relationship Id="rId3" Type="http://schemas.openxmlformats.org/officeDocument/2006/relationships/image" Target="../media/image2.png"/><Relationship Id="rId4" Type="http://schemas.openxmlformats.org/officeDocument/2006/relationships/image" Target="../media/image3.png"/><Relationship Id="rId5" Type="http://schemas.openxmlformats.org/officeDocument/2006/relationships/image" Target="../media/image4.png"/><Relationship Id="rId6" Type="http://schemas.openxmlformats.org/officeDocument/2006/relationships/image" Target="../media/image5.png"/><Relationship Id="rId7" Type="http://schemas.openxmlformats.org/officeDocument/2006/relationships/image" Target="../media/image6.png"/><Relationship Id="rId8" Type="http://schemas.openxmlformats.org/officeDocument/2006/relationships/image" Target="../media/image7.png"/><Relationship Id="rId9" Type="http://schemas.openxmlformats.org/officeDocument/2006/relationships/image" Target="../media/image8.png"/></Relationships>
</file>

<file path=ppt/slides/_rels/slide2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.jpg"/><Relationship Id="rId3" Type="http://schemas.openxmlformats.org/officeDocument/2006/relationships/notesSlide" Target="../notesSlides/notesSlide1.xml"/><Relationship Id="rId4" Type="http://schemas.openxmlformats.org/officeDocument/2006/relationships/image" Target="../media/image8.png"/></Relationships>
</file>

<file path=ppt/slides/_rels/slide3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.jpg"/><Relationship Id="rId3" Type="http://schemas.openxmlformats.org/officeDocument/2006/relationships/notesSlide" Target="../notesSlides/notesSlide2.xml"/><Relationship Id="rId4" Type="http://schemas.openxmlformats.org/officeDocument/2006/relationships/image" Target="../media/image8.png"/></Relationships>
</file>

<file path=ppt/slides/_rels/slide4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.jpg"/><Relationship Id="rId3" Type="http://schemas.openxmlformats.org/officeDocument/2006/relationships/notesSlide" Target="../notesSlides/notesSlide3.xml"/><Relationship Id="rId4" Type="http://schemas.microsoft.com/office/2007/relationships/media" Target="../media/media1.mp4"/><Relationship Id="rId5" Type="http://schemas.openxmlformats.org/officeDocument/2006/relationships/video" Target="../media/media1.mp4"/><Relationship Id="rId6" Type="http://schemas.openxmlformats.org/officeDocument/2006/relationships/image" Target="../media/image9.png"/><Relationship Id="rId7" Type="http://schemas.openxmlformats.org/officeDocument/2006/relationships/image" Target="../media/image10.png"/></Relationships>
</file>

<file path=ppt/slides/_rels/slide5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.jpg"/><Relationship Id="rId3" Type="http://schemas.openxmlformats.org/officeDocument/2006/relationships/notesSlide" Target="../notesSlides/notesSlide4.xml"/><Relationship Id="rId4" Type="http://schemas.openxmlformats.org/officeDocument/2006/relationships/image" Target="../media/image11.png"/></Relationships>
</file>

<file path=ppt/slides/_rels/slide6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.jpg"/><Relationship Id="rId3" Type="http://schemas.openxmlformats.org/officeDocument/2006/relationships/notesSlide" Target="../notesSlides/notesSlide5.xml"/></Relationships>
</file>

<file path=ppt/slides/_rels/slide7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.jpg"/><Relationship Id="rId3" Type="http://schemas.openxmlformats.org/officeDocument/2006/relationships/notesSlide" Target="../notesSlides/notesSlide6.xml"/><Relationship Id="rId4" Type="http://schemas.openxmlformats.org/officeDocument/2006/relationships/image" Target="../media/image8.png"/><Relationship Id="rId5" Type="http://schemas.openxmlformats.org/officeDocument/2006/relationships/image" Target="../media/image12.png"/><Relationship Id="rId6" Type="http://schemas.microsoft.com/office/2007/relationships/media" Target="../media/media2.mp4"/><Relationship Id="rId7" Type="http://schemas.openxmlformats.org/officeDocument/2006/relationships/video" Target="../media/media2.mp4"/><Relationship Id="rId8" Type="http://schemas.openxmlformats.org/officeDocument/2006/relationships/image" Target="../media/image13.png"/></Relationships>
</file>

<file path=ppt/slides/_rels/slide8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.jpg"/><Relationship Id="rId3" Type="http://schemas.openxmlformats.org/officeDocument/2006/relationships/notesSlide" Target="../notesSlides/notesSlide7.xml"/><Relationship Id="rId4" Type="http://schemas.openxmlformats.org/officeDocument/2006/relationships/image" Target="../media/image8.png"/><Relationship Id="rId5" Type="http://schemas.openxmlformats.org/officeDocument/2006/relationships/image" Target="../media/image12.png"/><Relationship Id="rId6" Type="http://schemas.microsoft.com/office/2007/relationships/media" Target="../media/media2.mp4"/><Relationship Id="rId7" Type="http://schemas.openxmlformats.org/officeDocument/2006/relationships/video" Target="../media/media2.mp4"/><Relationship Id="rId8" Type="http://schemas.openxmlformats.org/officeDocument/2006/relationships/image" Target="../media/image13.png"/></Relationships>
</file>

<file path=ppt/slides/_rels/slide9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.jpg"/><Relationship Id="rId3" Type="http://schemas.openxmlformats.org/officeDocument/2006/relationships/notesSlide" Target="../notesSlides/notesSlide8.xml"/><Relationship Id="rId4" Type="http://schemas.openxmlformats.org/officeDocument/2006/relationships/image" Target="../media/image8.png"/><Relationship Id="rId5" Type="http://schemas.openxmlformats.org/officeDocument/2006/relationships/image" Target="../media/image12.png"/><Relationship Id="rId6" Type="http://schemas.microsoft.com/office/2007/relationships/media" Target="../media/media2.mp4"/><Relationship Id="rId7" Type="http://schemas.openxmlformats.org/officeDocument/2006/relationships/video" Target="../media/media2.mp4"/><Relationship Id="rId8" Type="http://schemas.openxmlformats.org/officeDocument/2006/relationships/image" Target="../media/image13.png"/></Relationships>
</file>

<file path=ppt/slides/_rels/slide10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.jpg"/><Relationship Id="rId3" Type="http://schemas.openxmlformats.org/officeDocument/2006/relationships/notesSlide" Target="../notesSlides/notesSlide9.xml"/><Relationship Id="rId4" Type="http://schemas.openxmlformats.org/officeDocument/2006/relationships/image" Target="../media/image8.png"/><Relationship Id="rId5" Type="http://schemas.openxmlformats.org/officeDocument/2006/relationships/image" Target="../media/image12.png"/><Relationship Id="rId6" Type="http://schemas.microsoft.com/office/2007/relationships/media" Target="../media/media2.mp4"/><Relationship Id="rId7" Type="http://schemas.openxmlformats.org/officeDocument/2006/relationships/video" Target="../media/media2.mp4"/><Relationship Id="rId8" Type="http://schemas.openxmlformats.org/officeDocument/2006/relationships/image" Target="../media/image13.png"/></Relationships>
</file>

<file path=ppt/slides/_rels/slide11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.jpg"/><Relationship Id="rId3" Type="http://schemas.openxmlformats.org/officeDocument/2006/relationships/notesSlide" Target="../notesSlides/notesSlide10.xml"/><Relationship Id="rId4" Type="http://schemas.openxmlformats.org/officeDocument/2006/relationships/image" Target="../media/image8.png"/><Relationship Id="rId5" Type="http://schemas.openxmlformats.org/officeDocument/2006/relationships/image" Target="../media/image12.png"/><Relationship Id="rId6" Type="http://schemas.microsoft.com/office/2007/relationships/media" Target="../media/media2.mp4"/><Relationship Id="rId7" Type="http://schemas.openxmlformats.org/officeDocument/2006/relationships/video" Target="../media/media2.mp4"/><Relationship Id="rId8" Type="http://schemas.openxmlformats.org/officeDocument/2006/relationships/image" Target="../media/image13.png"/></Relationships>
</file>

<file path=ppt/slides/_rels/slide12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.jpg"/><Relationship Id="rId3" Type="http://schemas.openxmlformats.org/officeDocument/2006/relationships/notesSlide" Target="../notesSlides/notesSlide11.xml"/><Relationship Id="rId4" Type="http://schemas.openxmlformats.org/officeDocument/2006/relationships/image" Target="../media/image8.png"/><Relationship Id="rId5" Type="http://schemas.openxmlformats.org/officeDocument/2006/relationships/image" Target="../media/image12.png"/><Relationship Id="rId6" Type="http://schemas.microsoft.com/office/2007/relationships/media" Target="../media/media2.mp4"/><Relationship Id="rId7" Type="http://schemas.openxmlformats.org/officeDocument/2006/relationships/video" Target="../media/media2.mp4"/><Relationship Id="rId8" Type="http://schemas.openxmlformats.org/officeDocument/2006/relationships/image" Target="../media/image13.png"/></Relationships>
</file>

<file path=ppt/slides/_rels/slide13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.jpg"/><Relationship Id="rId3" Type="http://schemas.openxmlformats.org/officeDocument/2006/relationships/notesSlide" Target="../notesSlides/notesSlide12.xml"/><Relationship Id="rId4" Type="http://schemas.openxmlformats.org/officeDocument/2006/relationships/image" Target="../media/image8.png"/><Relationship Id="rId5" Type="http://schemas.openxmlformats.org/officeDocument/2006/relationships/image" Target="../media/image12.png"/><Relationship Id="rId6" Type="http://schemas.microsoft.com/office/2007/relationships/media" Target="../media/media2.mp4"/><Relationship Id="rId7" Type="http://schemas.openxmlformats.org/officeDocument/2006/relationships/video" Target="../media/media2.mp4"/><Relationship Id="rId8" Type="http://schemas.openxmlformats.org/officeDocument/2006/relationships/image" Target="../media/image13.png"/></Relationships>
</file>

<file path=ppt/slides/_rels/slide14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.jpg"/><Relationship Id="rId3" Type="http://schemas.openxmlformats.org/officeDocument/2006/relationships/notesSlide" Target="../notesSlides/notesSlide13.xml"/><Relationship Id="rId4" Type="http://schemas.openxmlformats.org/officeDocument/2006/relationships/image" Target="../media/image8.png"/><Relationship Id="rId5" Type="http://schemas.openxmlformats.org/officeDocument/2006/relationships/image" Target="../media/image12.png"/><Relationship Id="rId6" Type="http://schemas.microsoft.com/office/2007/relationships/media" Target="../media/media2.mp4"/><Relationship Id="rId7" Type="http://schemas.openxmlformats.org/officeDocument/2006/relationships/video" Target="../media/media2.mp4"/><Relationship Id="rId8" Type="http://schemas.openxmlformats.org/officeDocument/2006/relationships/image" Target="../media/image13.png"/></Relationships>
</file>

<file path=ppt/slides/_rels/slide15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.jpg"/><Relationship Id="rId3" Type="http://schemas.openxmlformats.org/officeDocument/2006/relationships/notesSlide" Target="../notesSlides/notesSlide14.xml"/><Relationship Id="rId4" Type="http://schemas.openxmlformats.org/officeDocument/2006/relationships/image" Target="../media/image8.png"/><Relationship Id="rId5" Type="http://schemas.openxmlformats.org/officeDocument/2006/relationships/image" Target="../media/image12.png"/><Relationship Id="rId6" Type="http://schemas.microsoft.com/office/2007/relationships/media" Target="../media/media2.mp4"/><Relationship Id="rId7" Type="http://schemas.openxmlformats.org/officeDocument/2006/relationships/video" Target="../media/media2.mp4"/><Relationship Id="rId8" Type="http://schemas.openxmlformats.org/officeDocument/2006/relationships/image" Target="../media/image13.png"/></Relationships>
</file>

<file path=ppt/slides/_rels/slide16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.jpg"/><Relationship Id="rId3" Type="http://schemas.openxmlformats.org/officeDocument/2006/relationships/notesSlide" Target="../notesSlides/notesSlide15.xml"/><Relationship Id="rId4" Type="http://schemas.openxmlformats.org/officeDocument/2006/relationships/image" Target="../media/image8.png"/><Relationship Id="rId5" Type="http://schemas.openxmlformats.org/officeDocument/2006/relationships/image" Target="../media/image12.png"/><Relationship Id="rId6" Type="http://schemas.microsoft.com/office/2007/relationships/media" Target="../media/media2.mp4"/><Relationship Id="rId7" Type="http://schemas.openxmlformats.org/officeDocument/2006/relationships/video" Target="../media/media2.mp4"/><Relationship Id="rId8" Type="http://schemas.openxmlformats.org/officeDocument/2006/relationships/image" Target="../media/image13.png"/></Relationships>
</file>

<file path=ppt/slides/_rels/slide17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.jpg"/><Relationship Id="rId3" Type="http://schemas.openxmlformats.org/officeDocument/2006/relationships/notesSlide" Target="../notesSlides/notesSlide16.xml"/><Relationship Id="rId4" Type="http://schemas.openxmlformats.org/officeDocument/2006/relationships/image" Target="../media/image8.png"/><Relationship Id="rId5" Type="http://schemas.openxmlformats.org/officeDocument/2006/relationships/image" Target="../media/image12.png"/><Relationship Id="rId6" Type="http://schemas.microsoft.com/office/2007/relationships/media" Target="../media/media2.mp4"/><Relationship Id="rId7" Type="http://schemas.openxmlformats.org/officeDocument/2006/relationships/video" Target="../media/media2.mp4"/><Relationship Id="rId8" Type="http://schemas.openxmlformats.org/officeDocument/2006/relationships/image" Target="../media/image13.png"/></Relationships>
</file>

<file path=ppt/slides/_rels/slide18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.jpg"/><Relationship Id="rId3" Type="http://schemas.openxmlformats.org/officeDocument/2006/relationships/notesSlide" Target="../notesSlides/notesSlide17.xml"/><Relationship Id="rId4" Type="http://schemas.openxmlformats.org/officeDocument/2006/relationships/image" Target="../media/image8.png"/><Relationship Id="rId5" Type="http://schemas.openxmlformats.org/officeDocument/2006/relationships/image" Target="../media/image12.png"/><Relationship Id="rId6" Type="http://schemas.microsoft.com/office/2007/relationships/media" Target="../media/media2.mp4"/><Relationship Id="rId7" Type="http://schemas.openxmlformats.org/officeDocument/2006/relationships/video" Target="../media/media2.mp4"/><Relationship Id="rId8" Type="http://schemas.openxmlformats.org/officeDocument/2006/relationships/image" Target="../media/image13.png"/></Relationships>
</file>

<file path=ppt/slides/_rels/slide19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.jpg"/><Relationship Id="rId3" Type="http://schemas.openxmlformats.org/officeDocument/2006/relationships/notesSlide" Target="../notesSlides/notesSlide18.xml"/><Relationship Id="rId4" Type="http://schemas.openxmlformats.org/officeDocument/2006/relationships/image" Target="../media/image12.png"/></Relationships>
</file>

<file path=ppt/slides/_rels/slide20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.jpg"/><Relationship Id="rId3" Type="http://schemas.openxmlformats.org/officeDocument/2006/relationships/notesSlide" Target="../notesSlides/notesSlide19.xml"/><Relationship Id="rId4" Type="http://schemas.microsoft.com/office/2007/relationships/media" Target="../media/media3.mp4"/><Relationship Id="rId5" Type="http://schemas.openxmlformats.org/officeDocument/2006/relationships/video" Target="../media/media3.mp4"/><Relationship Id="rId6" Type="http://schemas.openxmlformats.org/officeDocument/2006/relationships/image" Target="../media/image14.png"/><Relationship Id="rId7" Type="http://schemas.openxmlformats.org/officeDocument/2006/relationships/image" Target="../media/image6.png"/></Relationships>
</file>

<file path=ppt/slides/slide1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FBF7EE"/>
        </a:solidFill>
        <a:effectLst/>
      </p:bgPr>
    </p:bg>
    <p:spTree>
      <p:nvGrpSpPr>
        <p:cNvPr id="1" name=""/>
        <p:cNvGrpSpPr/>
        <p:nvPr/>
      </p:nvGrpSpPr>
      <p:grpSpPr/>
      <p:pic>
        <p:nvPicPr>
          <p:cNvPr id="2" name="Picture 1" descr="frame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191695" cy="6858000"/>
          </a:xfrm>
          <a:prstGeom prst="rect">
            <a:avLst/>
          </a:prstGeom>
        </p:spPr>
      </p:pic>
      <p:sp>
        <p:nvSpPr>
          <p:cNvPr id="3" name="TextBox 2"/>
          <p:cNvSpPr txBox="1"/>
          <p:nvPr/>
        </p:nvSpPr>
        <p:spPr>
          <a:xfrm>
            <a:off x="731520" y="868680"/>
            <a:ext cx="10515600" cy="548640"/>
          </a:xfrm>
          <a:prstGeom prst="rect">
            <a:avLst/>
          </a:prstGeom>
          <a:noFill/>
        </p:spPr>
        <p:txBody>
          <a:bodyPr wrap="square" anchor="t" lIns="73152" rIns="73152">
            <a:spAutoFit/>
          </a:bodyPr>
          <a:lstStyle/>
          <a:p>
            <a:pPr algn="l">
              <a:lnSpc>
                <a:spcPct val="115000"/>
              </a:lnSpc>
            </a:pPr>
            <a:r>
              <a:rPr sz="2400" b="1" u="none">
                <a:solidFill>
                  <a:srgbClr val="0F766E"/>
                </a:solidFill>
                <a:latin typeface="Dreaming Outloud Pro"/>
              </a:rPr>
              <a:t>Year 6 · Summer · Consolidation: revising the tested content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731520" y="1371600"/>
            <a:ext cx="10515600" cy="1371600"/>
          </a:xfrm>
          <a:prstGeom prst="rect">
            <a:avLst/>
          </a:prstGeom>
          <a:noFill/>
        </p:spPr>
        <p:txBody>
          <a:bodyPr wrap="square" anchor="t" lIns="73152" rIns="73152">
            <a:spAutoFit/>
          </a:bodyPr>
          <a:lstStyle/>
          <a:p>
            <a:pPr algn="l">
              <a:lnSpc>
                <a:spcPct val="100000"/>
              </a:lnSpc>
            </a:pPr>
            <a:r>
              <a:rPr sz="4800" b="1" u="none">
                <a:solidFill>
                  <a:srgbClr val="17213A"/>
                </a:solidFill>
                <a:latin typeface="Dreaming Outloud Pro"/>
              </a:rPr>
              <a:t>Revision: parenthesis, dashes and hyphens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731520" y="2880360"/>
            <a:ext cx="8229600" cy="822960"/>
          </a:xfrm>
          <a:prstGeom prst="rect">
            <a:avLst/>
          </a:prstGeom>
          <a:noFill/>
        </p:spPr>
        <p:txBody>
          <a:bodyPr wrap="square" anchor="t" lIns="73152" rIns="73152">
            <a:spAutoFit/>
          </a:bodyPr>
          <a:lstStyle/>
          <a:p>
            <a:pPr algn="l">
              <a:lnSpc>
                <a:spcPct val="115000"/>
              </a:lnSpc>
            </a:pPr>
            <a:r>
              <a:rPr sz="2200" b="0" u="none">
                <a:solidFill>
                  <a:srgbClr val="6B7280"/>
                </a:solidFill>
                <a:latin typeface="Dreaming Outloud Pro"/>
              </a:rPr>
              <a:t>I do, you do, with a timer. The questions get harder as we go.</a:t>
            </a:r>
          </a:p>
        </p:txBody>
      </p:sp>
      <p:pic>
        <p:nvPicPr>
          <p:cNvPr id="6" name="Picture 5" descr="desk.png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020927" y="4983480"/>
            <a:ext cx="1737360" cy="1285646"/>
          </a:xfrm>
          <a:prstGeom prst="rect">
            <a:avLst/>
          </a:prstGeom>
        </p:spPr>
      </p:pic>
      <p:pic>
        <p:nvPicPr>
          <p:cNvPr id="7" name="Picture 6" descr="idea.png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1478127" y="4358670"/>
            <a:ext cx="846277" cy="881938"/>
          </a:xfrm>
          <a:prstGeom prst="rect">
            <a:avLst/>
          </a:prstGeom>
        </p:spPr>
      </p:pic>
      <p:pic>
        <p:nvPicPr>
          <p:cNvPr id="8" name="Picture 7" descr="desk_front.png"/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1020927" y="5105616"/>
            <a:ext cx="1737360" cy="430691"/>
          </a:xfrm>
          <a:prstGeom prst="rect">
            <a:avLst/>
          </a:prstGeom>
        </p:spPr>
      </p:pic>
      <p:pic>
        <p:nvPicPr>
          <p:cNvPr id="9" name="Picture 8" descr="desk.png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124047" y="4983480"/>
            <a:ext cx="1737360" cy="1285646"/>
          </a:xfrm>
          <a:prstGeom prst="rect">
            <a:avLst/>
          </a:prstGeom>
        </p:spPr>
      </p:pic>
      <p:pic>
        <p:nvPicPr>
          <p:cNvPr id="10" name="Picture 9" descr="stopwatch.png"/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3581247" y="4358670"/>
            <a:ext cx="846277" cy="881938"/>
          </a:xfrm>
          <a:prstGeom prst="rect">
            <a:avLst/>
          </a:prstGeom>
        </p:spPr>
      </p:pic>
      <p:pic>
        <p:nvPicPr>
          <p:cNvPr id="11" name="Picture 10" descr="desk_front.png"/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3124047" y="5105616"/>
            <a:ext cx="1737360" cy="430691"/>
          </a:xfrm>
          <a:prstGeom prst="rect">
            <a:avLst/>
          </a:prstGeom>
        </p:spPr>
      </p:pic>
      <p:pic>
        <p:nvPicPr>
          <p:cNvPr id="12" name="Picture 11" descr="desk.png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5227167" y="4983480"/>
            <a:ext cx="1737360" cy="1285646"/>
          </a:xfrm>
          <a:prstGeom prst="rect">
            <a:avLst/>
          </a:prstGeom>
        </p:spPr>
      </p:pic>
      <p:pic>
        <p:nvPicPr>
          <p:cNvPr id="13" name="Picture 12" descr="writing.png"/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5684367" y="4373758"/>
            <a:ext cx="846277" cy="866851"/>
          </a:xfrm>
          <a:prstGeom prst="rect">
            <a:avLst/>
          </a:prstGeom>
        </p:spPr>
      </p:pic>
      <p:pic>
        <p:nvPicPr>
          <p:cNvPr id="14" name="Picture 13" descr="desk_front.png"/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5227167" y="5105616"/>
            <a:ext cx="1737360" cy="430691"/>
          </a:xfrm>
          <a:prstGeom prst="rect">
            <a:avLst/>
          </a:prstGeom>
        </p:spPr>
      </p:pic>
      <p:pic>
        <p:nvPicPr>
          <p:cNvPr id="15" name="Picture 14" descr="desk.png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7330287" y="4983480"/>
            <a:ext cx="1737360" cy="1285646"/>
          </a:xfrm>
          <a:prstGeom prst="rect">
            <a:avLst/>
          </a:prstGeom>
        </p:spPr>
      </p:pic>
      <p:pic>
        <p:nvPicPr>
          <p:cNvPr id="16" name="Picture 15" descr="student.png"/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7787487" y="4360042"/>
            <a:ext cx="846277" cy="880567"/>
          </a:xfrm>
          <a:prstGeom prst="rect">
            <a:avLst/>
          </a:prstGeom>
        </p:spPr>
      </p:pic>
      <p:pic>
        <p:nvPicPr>
          <p:cNvPr id="17" name="Picture 16" descr="desk_front.png"/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7330287" y="5105616"/>
            <a:ext cx="1737360" cy="430691"/>
          </a:xfrm>
          <a:prstGeom prst="rect">
            <a:avLst/>
          </a:prstGeom>
        </p:spPr>
      </p:pic>
      <p:pic>
        <p:nvPicPr>
          <p:cNvPr id="18" name="Picture 17" descr="desk.png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9433407" y="4983480"/>
            <a:ext cx="1737360" cy="1285646"/>
          </a:xfrm>
          <a:prstGeom prst="rect">
            <a:avLst/>
          </a:prstGeom>
        </p:spPr>
      </p:pic>
      <p:pic>
        <p:nvPicPr>
          <p:cNvPr id="19" name="Picture 18" descr="teacher.png"/>
          <p:cNvPicPr>
            <a:picLocks noChangeAspect="1"/>
          </p:cNvPicPr>
          <p:nvPr/>
        </p:nvPicPr>
        <p:blipFill>
          <a:blip r:embed="rId9"/>
          <a:stretch>
            <a:fillRect/>
          </a:stretch>
        </p:blipFill>
        <p:spPr>
          <a:xfrm>
            <a:off x="9890607" y="4358670"/>
            <a:ext cx="864108" cy="881938"/>
          </a:xfrm>
          <a:prstGeom prst="rect">
            <a:avLst/>
          </a:prstGeom>
        </p:spPr>
      </p:pic>
      <p:pic>
        <p:nvPicPr>
          <p:cNvPr id="20" name="Picture 19" descr="desk_front.png"/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9433407" y="5105616"/>
            <a:ext cx="1737360" cy="430691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99" dur="indefinite" nodeType="mainSeq">
                <p:childTnLst>
                  <p:par>
                    <p:cTn id="111" fill="hold">
                      <p:stCondLst>
                        <p:cond delay="indefinite"/>
                        <p:cond evt="onBegin" delay="0">
                          <p:tn val="99"/>
                        </p:cond>
                      </p:stCondLst>
                      <p:childTnLst>
                        <p:par>
                          <p:cTn id="112" fill="hold">
                            <p:stCondLst>
                              <p:cond delay="0"/>
                            </p:stCondLst>
                            <p:childTnLst>
                              <p:par>
                                <p:cTn id="101" presetID="0" presetClass="path" presetSubtype="0" accel="50000" decel="50000" repeatCount="indefinite" autoRev="1" fill="hold" nodeType="after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0 0 L 0 -0.014 E" pathEditMode="relative" rAng="0" ptsTypes="AA">
                                      <p:cBhvr>
                                        <p:cTn id="102" dur="15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</p:animMotion>
                                  </p:childTnLst>
                                </p:cTn>
                              </p:par>
                              <p:par>
                                <p:cTn id="103" presetID="0" presetClass="path" presetSubtype="0" accel="50000" decel="50000" repeatCount="indefinite" autoRev="1" fill="hold" nodeType="withEffect">
                                  <p:stCondLst>
                                    <p:cond delay="170"/>
                                  </p:stCondLst>
                                  <p:childTnLst>
                                    <p:animMotion origin="layout" path="M 0 0 L 0 -0.014 E" pathEditMode="relative" rAng="0" ptsTypes="AA">
                                      <p:cBhvr>
                                        <p:cTn id="104" dur="18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</p:animMotion>
                                  </p:childTnLst>
                                </p:cTn>
                              </p:par>
                              <p:par>
                                <p:cTn id="105" presetID="0" presetClass="path" presetSubtype="0" accel="50000" decel="50000" repeatCount="indefinite" autoRev="1" fill="hold" nodeType="withEffect">
                                  <p:stCondLst>
                                    <p:cond delay="340"/>
                                  </p:stCondLst>
                                  <p:childTnLst>
                                    <p:animMotion origin="layout" path="M 0 0 L 0 -0.014 E" pathEditMode="relative" rAng="0" ptsTypes="AA">
                                      <p:cBhvr>
                                        <p:cTn id="106" dur="210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</p:animMotion>
                                  </p:childTnLst>
                                </p:cTn>
                              </p:par>
                              <p:par>
                                <p:cTn id="107" presetID="0" presetClass="path" presetSubtype="0" accel="50000" decel="50000" repeatCount="indefinite" autoRev="1" fill="hold" nodeType="withEffect">
                                  <p:stCondLst>
                                    <p:cond delay="510"/>
                                  </p:stCondLst>
                                  <p:childTnLst>
                                    <p:animMotion origin="layout" path="M 0 0 L 0 -0.014 E" pathEditMode="relative" rAng="0" ptsTypes="AA">
                                      <p:cBhvr>
                                        <p:cTn id="108" dur="2400" fill="hold"/>
                                        <p:tgtEl>
                                          <p:spTgt spid="16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</p:animMotion>
                                  </p:childTnLst>
                                </p:cTn>
                              </p:par>
                              <p:par>
                                <p:cTn id="109" presetID="0" presetClass="path" presetSubtype="0" accel="50000" decel="50000" repeatCount="indefinite" autoRev="1" fill="hold" nodeType="withEffect">
                                  <p:stCondLst>
                                    <p:cond delay="680"/>
                                  </p:stCondLst>
                                  <p:childTnLst>
                                    <p:animMotion origin="layout" path="M 0 0 L 0 -0.014 E" pathEditMode="relative" rAng="0" ptsTypes="AA">
                                      <p:cBhvr>
                                        <p:cTn id="110" dur="1500" fill="hold"/>
                                        <p:tgtEl>
                                          <p:spTgt spid="19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</p:animMotion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2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FBF7EE"/>
        </a:solidFill>
        <a:effectLst/>
      </p:bgPr>
    </p:bg>
    <p:spTree>
      <p:nvGrpSpPr>
        <p:cNvPr id="1" name=""/>
        <p:cNvGrpSpPr/>
        <p:nvPr/>
      </p:nvGrpSpPr>
      <p:grpSpPr/>
      <p:pic>
        <p:nvPicPr>
          <p:cNvPr id="2" name="Picture 1" descr="frame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191695" cy="6858000"/>
          </a:xfrm>
          <a:prstGeom prst="rect">
            <a:avLst/>
          </a:prstGeom>
        </p:spPr>
      </p:pic>
      <p:sp>
        <p:nvSpPr>
          <p:cNvPr id="3" name="Rounded Rectangle 2"/>
          <p:cNvSpPr/>
          <p:nvPr/>
        </p:nvSpPr>
        <p:spPr>
          <a:xfrm>
            <a:off x="310896" y="384048"/>
            <a:ext cx="11569903" cy="6089904"/>
          </a:xfrm>
          <a:prstGeom prst="roundRect">
            <a:avLst>
              <a:gd name="adj" fmla="val 3000"/>
            </a:avLst>
          </a:prstGeom>
          <a:solidFill>
            <a:srgbClr val="FFF8EA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4" name="TextBox 3"/>
          <p:cNvSpPr txBox="1"/>
          <p:nvPr/>
        </p:nvSpPr>
        <p:spPr>
          <a:xfrm>
            <a:off x="502920" y="411480"/>
            <a:ext cx="8229600" cy="320040"/>
          </a:xfrm>
          <a:prstGeom prst="rect">
            <a:avLst/>
          </a:prstGeom>
          <a:noFill/>
        </p:spPr>
        <p:txBody>
          <a:bodyPr wrap="square" anchor="ctr" lIns="73152" rIns="73152">
            <a:spAutoFit/>
          </a:bodyPr>
          <a:lstStyle/>
          <a:p>
            <a:pPr algn="l">
              <a:lnSpc>
                <a:spcPct val="115000"/>
              </a:lnSpc>
            </a:pPr>
            <a:r>
              <a:rPr sz="1200" b="1" u="none">
                <a:solidFill>
                  <a:srgbClr val="0F766E"/>
                </a:solidFill>
                <a:latin typeface="Dreaming Outloud Pro"/>
              </a:rPr>
              <a:t>Year 6 · SPaG · Consolidation: revising the tested content · Revision: parenthesis, dashes and hyphens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8412480" y="411480"/>
            <a:ext cx="3291840" cy="320040"/>
          </a:xfrm>
          <a:prstGeom prst="rect">
            <a:avLst/>
          </a:prstGeom>
          <a:noFill/>
        </p:spPr>
        <p:txBody>
          <a:bodyPr wrap="square" anchor="ctr" lIns="73152" rIns="73152">
            <a:spAutoFit/>
          </a:bodyPr>
          <a:lstStyle/>
          <a:p>
            <a:pPr algn="r">
              <a:lnSpc>
                <a:spcPct val="115000"/>
              </a:lnSpc>
            </a:pPr>
            <a:r>
              <a:rPr sz="1200" b="1" u="none">
                <a:solidFill>
                  <a:srgbClr val="B4237A"/>
                </a:solidFill>
                <a:latin typeface="Dreaming Outloud Pro"/>
              </a:rPr>
              <a:t>Learning objective</a:t>
            </a:r>
          </a:p>
        </p:txBody>
      </p:sp>
      <p:sp>
        <p:nvSpPr>
          <p:cNvPr id="6" name="TextBox 5"/>
          <p:cNvSpPr txBox="1"/>
          <p:nvPr/>
        </p:nvSpPr>
        <p:spPr>
          <a:xfrm>
            <a:off x="640080" y="822960"/>
            <a:ext cx="10972800" cy="548640"/>
          </a:xfrm>
          <a:prstGeom prst="rect">
            <a:avLst/>
          </a:prstGeom>
          <a:noFill/>
        </p:spPr>
        <p:txBody>
          <a:bodyPr wrap="square" anchor="t" lIns="73152" rIns="73152">
            <a:spAutoFit/>
          </a:bodyPr>
          <a:lstStyle/>
          <a:p>
            <a:pPr algn="l">
              <a:lnSpc>
                <a:spcPct val="115000"/>
              </a:lnSpc>
            </a:pPr>
            <a:r>
              <a:rPr sz="2400" b="1" u="none">
                <a:solidFill>
                  <a:srgbClr val="0F766E"/>
                </a:solidFill>
                <a:latin typeface="Dreaming Outloud Pro"/>
              </a:rPr>
              <a:t>Learning objective</a:t>
            </a:r>
          </a:p>
        </p:txBody>
      </p:sp>
      <p:sp>
        <p:nvSpPr>
          <p:cNvPr id="7" name="TextBox 6"/>
          <p:cNvSpPr txBox="1"/>
          <p:nvPr/>
        </p:nvSpPr>
        <p:spPr>
          <a:xfrm>
            <a:off x="640080" y="1325880"/>
            <a:ext cx="10789920" cy="1463040"/>
          </a:xfrm>
          <a:prstGeom prst="rect">
            <a:avLst/>
          </a:prstGeom>
          <a:noFill/>
        </p:spPr>
        <p:txBody>
          <a:bodyPr wrap="square" anchor="t" lIns="73152" rIns="73152">
            <a:spAutoFit/>
          </a:bodyPr>
          <a:lstStyle/>
          <a:p>
            <a:pPr algn="l">
              <a:lnSpc>
                <a:spcPct val="115000"/>
              </a:lnSpc>
            </a:pPr>
            <a:r>
              <a:rPr sz="2800" b="0" u="none">
                <a:solidFill>
                  <a:srgbClr val="17213A"/>
                </a:solidFill>
                <a:latin typeface="Dreaming Outloud Pro"/>
              </a:rPr>
              <a:t>To revise: parenthesis: commas, brackets and dashes; single dashes and pairs of dashes; hyphens to avoid confusion; using hyphens.</a:t>
            </a:r>
          </a:p>
        </p:txBody>
      </p:sp>
      <p:sp>
        <p:nvSpPr>
          <p:cNvPr id="8" name="TextBox 7"/>
          <p:cNvSpPr txBox="1"/>
          <p:nvPr/>
        </p:nvSpPr>
        <p:spPr>
          <a:xfrm>
            <a:off x="640080" y="3017520"/>
            <a:ext cx="10972800" cy="548640"/>
          </a:xfrm>
          <a:prstGeom prst="rect">
            <a:avLst/>
          </a:prstGeom>
          <a:noFill/>
        </p:spPr>
        <p:txBody>
          <a:bodyPr wrap="square" anchor="t" lIns="73152" rIns="73152">
            <a:spAutoFit/>
          </a:bodyPr>
          <a:lstStyle/>
          <a:p>
            <a:pPr algn="l">
              <a:lnSpc>
                <a:spcPct val="115000"/>
              </a:lnSpc>
            </a:pPr>
            <a:r>
              <a:rPr sz="2400" b="1" u="none">
                <a:solidFill>
                  <a:srgbClr val="0F766E"/>
                </a:solidFill>
                <a:latin typeface="Dreaming Outloud Pro"/>
              </a:rPr>
              <a:t>Success criteria</a:t>
            </a:r>
          </a:p>
        </p:txBody>
      </p:sp>
      <p:sp>
        <p:nvSpPr>
          <p:cNvPr id="9" name="TextBox 8"/>
          <p:cNvSpPr txBox="1"/>
          <p:nvPr/>
        </p:nvSpPr>
        <p:spPr>
          <a:xfrm>
            <a:off x="640080" y="3520440"/>
            <a:ext cx="8046720" cy="2743200"/>
          </a:xfrm>
          <a:prstGeom prst="rect">
            <a:avLst/>
          </a:prstGeom>
          <a:noFill/>
        </p:spPr>
        <p:txBody>
          <a:bodyPr wrap="square" anchor="t" lIns="73152" rIns="73152">
            <a:spAutoFit/>
          </a:bodyPr>
          <a:lstStyle/>
          <a:p>
            <a:pPr algn="l">
              <a:lnSpc>
                <a:spcPct val="125000"/>
              </a:lnSpc>
            </a:pPr>
            <a:r>
              <a:rPr sz="2200" b="0" u="none">
                <a:solidFill>
                  <a:srgbClr val="17213A"/>
                </a:solidFill>
                <a:latin typeface="Dreaming Outloud Pro"/>
              </a:rPr>
              <a:t>☐  I can remember what I have learned and use it.</a:t>
            </a:r>
          </a:p>
          <a:p>
            <a:pPr algn="l">
              <a:lnSpc>
                <a:spcPct val="125000"/>
              </a:lnSpc>
            </a:pPr>
            <a:r>
              <a:rPr sz="2200" b="0" u="none">
                <a:solidFill>
                  <a:srgbClr val="17213A"/>
                </a:solidFill>
                <a:latin typeface="Dreaming Outloud Pro"/>
              </a:rPr>
              <a:t>☐  I can answer questions on it, from easy to hard.</a:t>
            </a:r>
          </a:p>
          <a:p>
            <a:pPr algn="l">
              <a:lnSpc>
                <a:spcPct val="125000"/>
              </a:lnSpc>
            </a:pPr>
            <a:r>
              <a:rPr sz="2200" b="0" u="none">
                <a:solidFill>
                  <a:srgbClr val="17213A"/>
                </a:solidFill>
                <a:latin typeface="Dreaming Outloud Pro"/>
              </a:rPr>
              <a:t>☐  I can use it in my own writing.</a:t>
            </a:r>
          </a:p>
        </p:txBody>
      </p:sp>
      <p:pic>
        <p:nvPicPr>
          <p:cNvPr id="10" name="Picture 9" descr="teacher.png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9326880" y="4460595"/>
            <a:ext cx="1632204" cy="1665884"/>
          </a:xfrm>
          <a:prstGeom prst="rect">
            <a:avLst/>
          </a:prstGeom>
        </p:spPr>
      </p:pic>
    </p:spTree>
  </p:cSld>
  <p:clrMapOvr>
    <a:masterClrMapping/>
  </p:clrMapOvr>
</p:sld>
</file>

<file path=ppt/slides/slide3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FBF7EE"/>
        </a:solidFill>
        <a:effectLst/>
      </p:bgPr>
    </p:bg>
    <p:spTree>
      <p:nvGrpSpPr>
        <p:cNvPr id="1" name=""/>
        <p:cNvGrpSpPr/>
        <p:nvPr/>
      </p:nvGrpSpPr>
      <p:grpSpPr/>
      <p:pic>
        <p:nvPicPr>
          <p:cNvPr id="2" name="Picture 1" descr="frame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191695" cy="6858000"/>
          </a:xfrm>
          <a:prstGeom prst="rect">
            <a:avLst/>
          </a:prstGeom>
        </p:spPr>
      </p:pic>
      <p:sp>
        <p:nvSpPr>
          <p:cNvPr id="3" name="Rounded Rectangle 2"/>
          <p:cNvSpPr/>
          <p:nvPr/>
        </p:nvSpPr>
        <p:spPr>
          <a:xfrm>
            <a:off x="310896" y="384048"/>
            <a:ext cx="11569903" cy="6089904"/>
          </a:xfrm>
          <a:prstGeom prst="roundRect">
            <a:avLst>
              <a:gd name="adj" fmla="val 3000"/>
            </a:avLst>
          </a:prstGeom>
          <a:solidFill>
            <a:srgbClr val="FFF8EA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4" name="TextBox 3"/>
          <p:cNvSpPr txBox="1"/>
          <p:nvPr/>
        </p:nvSpPr>
        <p:spPr>
          <a:xfrm>
            <a:off x="502920" y="411480"/>
            <a:ext cx="8229600" cy="320040"/>
          </a:xfrm>
          <a:prstGeom prst="rect">
            <a:avLst/>
          </a:prstGeom>
          <a:noFill/>
        </p:spPr>
        <p:txBody>
          <a:bodyPr wrap="square" anchor="ctr" lIns="73152" rIns="73152">
            <a:spAutoFit/>
          </a:bodyPr>
          <a:lstStyle/>
          <a:p>
            <a:pPr algn="l">
              <a:lnSpc>
                <a:spcPct val="115000"/>
              </a:lnSpc>
            </a:pPr>
            <a:r>
              <a:rPr sz="1200" b="1" u="none">
                <a:solidFill>
                  <a:srgbClr val="0F766E"/>
                </a:solidFill>
                <a:latin typeface="Dreaming Outloud Pro"/>
              </a:rPr>
              <a:t>Year 6 · SPaG · Consolidation: revising the tested content · Revision: parenthesis, dashes and hyphens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8412480" y="411480"/>
            <a:ext cx="3291840" cy="320040"/>
          </a:xfrm>
          <a:prstGeom prst="rect">
            <a:avLst/>
          </a:prstGeom>
          <a:noFill/>
        </p:spPr>
        <p:txBody>
          <a:bodyPr wrap="square" anchor="ctr" lIns="73152" rIns="73152">
            <a:spAutoFit/>
          </a:bodyPr>
          <a:lstStyle/>
          <a:p>
            <a:pPr algn="r">
              <a:lnSpc>
                <a:spcPct val="115000"/>
              </a:lnSpc>
            </a:pPr>
            <a:r>
              <a:rPr sz="1200" b="1" u="none">
                <a:solidFill>
                  <a:srgbClr val="B4237A"/>
                </a:solidFill>
                <a:latin typeface="Dreaming Outloud Pro"/>
              </a:rPr>
              <a:t>Key words</a:t>
            </a:r>
          </a:p>
        </p:txBody>
      </p:sp>
      <p:sp>
        <p:nvSpPr>
          <p:cNvPr id="6" name="TextBox 5"/>
          <p:cNvSpPr txBox="1"/>
          <p:nvPr/>
        </p:nvSpPr>
        <p:spPr>
          <a:xfrm>
            <a:off x="640080" y="822960"/>
            <a:ext cx="10972800" cy="548640"/>
          </a:xfrm>
          <a:prstGeom prst="rect">
            <a:avLst/>
          </a:prstGeom>
          <a:noFill/>
        </p:spPr>
        <p:txBody>
          <a:bodyPr wrap="square" anchor="t" lIns="73152" rIns="73152">
            <a:spAutoFit/>
          </a:bodyPr>
          <a:lstStyle/>
          <a:p>
            <a:pPr algn="l">
              <a:lnSpc>
                <a:spcPct val="115000"/>
              </a:lnSpc>
            </a:pPr>
            <a:r>
              <a:rPr sz="3200" b="1" u="none">
                <a:solidFill>
                  <a:srgbClr val="0F766E"/>
                </a:solidFill>
                <a:latin typeface="Dreaming Outloud Pro"/>
              </a:rPr>
              <a:t>Key words</a:t>
            </a:r>
          </a:p>
        </p:txBody>
      </p:sp>
      <p:sp>
        <p:nvSpPr>
          <p:cNvPr id="7" name="Rounded Rectangle 6"/>
          <p:cNvSpPr/>
          <p:nvPr/>
        </p:nvSpPr>
        <p:spPr>
          <a:xfrm>
            <a:off x="640080" y="1554480"/>
            <a:ext cx="3200400" cy="618744"/>
          </a:xfrm>
          <a:prstGeom prst="roundRect">
            <a:avLst>
              <a:gd name="adj" fmla="val 12000"/>
            </a:avLst>
          </a:prstGeom>
          <a:solidFill>
            <a:srgbClr val="E3F0FA"/>
          </a:solidFill>
          <a:ln w="25400">
            <a:solidFill>
              <a:srgbClr val="0F766E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8" name="TextBox 7"/>
          <p:cNvSpPr txBox="1"/>
          <p:nvPr/>
        </p:nvSpPr>
        <p:spPr>
          <a:xfrm>
            <a:off x="731520" y="1554480"/>
            <a:ext cx="3017520" cy="618744"/>
          </a:xfrm>
          <a:prstGeom prst="rect">
            <a:avLst/>
          </a:prstGeom>
          <a:noFill/>
        </p:spPr>
        <p:txBody>
          <a:bodyPr wrap="square" anchor="ctr" lIns="73152" rIns="73152">
            <a:spAutoFit/>
          </a:bodyPr>
          <a:lstStyle/>
          <a:p>
            <a:pPr algn="l">
              <a:lnSpc>
                <a:spcPct val="115000"/>
              </a:lnSpc>
            </a:pPr>
            <a:r>
              <a:rPr sz="2200" b="1" u="none">
                <a:solidFill>
                  <a:srgbClr val="B4237A"/>
                </a:solidFill>
                <a:latin typeface="Dreaming Outloud Pro"/>
              </a:rPr>
              <a:t>parenthesis</a:t>
            </a:r>
          </a:p>
        </p:txBody>
      </p:sp>
      <p:sp>
        <p:nvSpPr>
          <p:cNvPr id="9" name="TextBox 8"/>
          <p:cNvSpPr txBox="1"/>
          <p:nvPr/>
        </p:nvSpPr>
        <p:spPr>
          <a:xfrm>
            <a:off x="4023360" y="1554480"/>
            <a:ext cx="6035040" cy="618744"/>
          </a:xfrm>
          <a:prstGeom prst="rect">
            <a:avLst/>
          </a:prstGeom>
          <a:noFill/>
        </p:spPr>
        <p:txBody>
          <a:bodyPr wrap="square" anchor="ctr" lIns="73152" rIns="73152">
            <a:spAutoFit/>
          </a:bodyPr>
          <a:lstStyle/>
          <a:p>
            <a:pPr algn="l">
              <a:lnSpc>
                <a:spcPct val="115000"/>
              </a:lnSpc>
            </a:pPr>
            <a:r>
              <a:rPr sz="2000" b="0" u="none">
                <a:solidFill>
                  <a:srgbClr val="17213A"/>
                </a:solidFill>
                <a:latin typeface="Dreaming Outloud Pro"/>
              </a:rPr>
              <a:t>extra information inside a sentence</a:t>
            </a:r>
          </a:p>
        </p:txBody>
      </p:sp>
      <p:sp>
        <p:nvSpPr>
          <p:cNvPr id="10" name="Rounded Rectangle 9"/>
          <p:cNvSpPr/>
          <p:nvPr/>
        </p:nvSpPr>
        <p:spPr>
          <a:xfrm>
            <a:off x="640080" y="2301240"/>
            <a:ext cx="3200400" cy="618744"/>
          </a:xfrm>
          <a:prstGeom prst="roundRect">
            <a:avLst>
              <a:gd name="adj" fmla="val 12000"/>
            </a:avLst>
          </a:prstGeom>
          <a:solidFill>
            <a:srgbClr val="E3F0FA"/>
          </a:solidFill>
          <a:ln w="25400">
            <a:solidFill>
              <a:srgbClr val="0F766E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1" name="TextBox 10"/>
          <p:cNvSpPr txBox="1"/>
          <p:nvPr/>
        </p:nvSpPr>
        <p:spPr>
          <a:xfrm>
            <a:off x="731520" y="2301240"/>
            <a:ext cx="3017520" cy="618744"/>
          </a:xfrm>
          <a:prstGeom prst="rect">
            <a:avLst/>
          </a:prstGeom>
          <a:noFill/>
        </p:spPr>
        <p:txBody>
          <a:bodyPr wrap="square" anchor="ctr" lIns="73152" rIns="73152">
            <a:spAutoFit/>
          </a:bodyPr>
          <a:lstStyle/>
          <a:p>
            <a:pPr algn="l">
              <a:lnSpc>
                <a:spcPct val="115000"/>
              </a:lnSpc>
            </a:pPr>
            <a:r>
              <a:rPr sz="2200" b="1" u="none">
                <a:solidFill>
                  <a:srgbClr val="B4237A"/>
                </a:solidFill>
                <a:latin typeface="Dreaming Outloud Pro"/>
              </a:rPr>
              <a:t>brackets</a:t>
            </a:r>
          </a:p>
        </p:txBody>
      </p:sp>
      <p:sp>
        <p:nvSpPr>
          <p:cNvPr id="12" name="TextBox 11"/>
          <p:cNvSpPr txBox="1"/>
          <p:nvPr/>
        </p:nvSpPr>
        <p:spPr>
          <a:xfrm>
            <a:off x="4023360" y="2301240"/>
            <a:ext cx="6035040" cy="618744"/>
          </a:xfrm>
          <a:prstGeom prst="rect">
            <a:avLst/>
          </a:prstGeom>
          <a:noFill/>
        </p:spPr>
        <p:txBody>
          <a:bodyPr wrap="square" anchor="ctr" lIns="73152" rIns="73152">
            <a:spAutoFit/>
          </a:bodyPr>
          <a:lstStyle/>
          <a:p>
            <a:pPr algn="l">
              <a:lnSpc>
                <a:spcPct val="115000"/>
              </a:lnSpc>
            </a:pPr>
            <a:r>
              <a:rPr sz="2000" b="0" u="none">
                <a:solidFill>
                  <a:srgbClr val="17213A"/>
                </a:solidFill>
                <a:latin typeface="Dreaming Outloud Pro"/>
              </a:rPr>
              <a:t>curved marks ( ) that enclose a parenthesis</a:t>
            </a:r>
          </a:p>
        </p:txBody>
      </p:sp>
      <p:sp>
        <p:nvSpPr>
          <p:cNvPr id="13" name="Rounded Rectangle 12"/>
          <p:cNvSpPr/>
          <p:nvPr/>
        </p:nvSpPr>
        <p:spPr>
          <a:xfrm>
            <a:off x="640080" y="3048000"/>
            <a:ext cx="3200400" cy="618744"/>
          </a:xfrm>
          <a:prstGeom prst="roundRect">
            <a:avLst>
              <a:gd name="adj" fmla="val 12000"/>
            </a:avLst>
          </a:prstGeom>
          <a:solidFill>
            <a:srgbClr val="E3F0FA"/>
          </a:solidFill>
          <a:ln w="25400">
            <a:solidFill>
              <a:srgbClr val="0F766E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4" name="TextBox 13"/>
          <p:cNvSpPr txBox="1"/>
          <p:nvPr/>
        </p:nvSpPr>
        <p:spPr>
          <a:xfrm>
            <a:off x="731520" y="3048000"/>
            <a:ext cx="3017520" cy="618744"/>
          </a:xfrm>
          <a:prstGeom prst="rect">
            <a:avLst/>
          </a:prstGeom>
          <a:noFill/>
        </p:spPr>
        <p:txBody>
          <a:bodyPr wrap="square" anchor="ctr" lIns="73152" rIns="73152">
            <a:spAutoFit/>
          </a:bodyPr>
          <a:lstStyle/>
          <a:p>
            <a:pPr algn="l">
              <a:lnSpc>
                <a:spcPct val="115000"/>
              </a:lnSpc>
            </a:pPr>
            <a:r>
              <a:rPr sz="2200" b="1" u="none">
                <a:solidFill>
                  <a:srgbClr val="B4237A"/>
                </a:solidFill>
                <a:latin typeface="Dreaming Outloud Pro"/>
              </a:rPr>
              <a:t>dash</a:t>
            </a:r>
          </a:p>
        </p:txBody>
      </p:sp>
      <p:sp>
        <p:nvSpPr>
          <p:cNvPr id="15" name="TextBox 14"/>
          <p:cNvSpPr txBox="1"/>
          <p:nvPr/>
        </p:nvSpPr>
        <p:spPr>
          <a:xfrm>
            <a:off x="4023360" y="3048000"/>
            <a:ext cx="6035040" cy="618744"/>
          </a:xfrm>
          <a:prstGeom prst="rect">
            <a:avLst/>
          </a:prstGeom>
          <a:noFill/>
        </p:spPr>
        <p:txBody>
          <a:bodyPr wrap="square" anchor="ctr" lIns="73152" rIns="73152">
            <a:spAutoFit/>
          </a:bodyPr>
          <a:lstStyle/>
          <a:p>
            <a:pPr algn="l">
              <a:lnSpc>
                <a:spcPct val="115000"/>
              </a:lnSpc>
            </a:pPr>
            <a:r>
              <a:rPr sz="2000" b="0" u="none">
                <a:solidFill>
                  <a:srgbClr val="17213A"/>
                </a:solidFill>
                <a:latin typeface="Dreaming Outloud Pro"/>
              </a:rPr>
              <a:t>a long line – that can mark a parenthesis</a:t>
            </a:r>
          </a:p>
        </p:txBody>
      </p:sp>
      <p:sp>
        <p:nvSpPr>
          <p:cNvPr id="16" name="Rounded Rectangle 15"/>
          <p:cNvSpPr/>
          <p:nvPr/>
        </p:nvSpPr>
        <p:spPr>
          <a:xfrm>
            <a:off x="640080" y="3794760"/>
            <a:ext cx="3200400" cy="618744"/>
          </a:xfrm>
          <a:prstGeom prst="roundRect">
            <a:avLst>
              <a:gd name="adj" fmla="val 12000"/>
            </a:avLst>
          </a:prstGeom>
          <a:solidFill>
            <a:srgbClr val="E3F0FA"/>
          </a:solidFill>
          <a:ln w="25400">
            <a:solidFill>
              <a:srgbClr val="0F766E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7" name="TextBox 16"/>
          <p:cNvSpPr txBox="1"/>
          <p:nvPr/>
        </p:nvSpPr>
        <p:spPr>
          <a:xfrm>
            <a:off x="731520" y="3794760"/>
            <a:ext cx="3017520" cy="618744"/>
          </a:xfrm>
          <a:prstGeom prst="rect">
            <a:avLst/>
          </a:prstGeom>
          <a:noFill/>
        </p:spPr>
        <p:txBody>
          <a:bodyPr wrap="square" anchor="ctr" lIns="73152" rIns="73152">
            <a:spAutoFit/>
          </a:bodyPr>
          <a:lstStyle/>
          <a:p>
            <a:pPr algn="l">
              <a:lnSpc>
                <a:spcPct val="115000"/>
              </a:lnSpc>
            </a:pPr>
            <a:r>
              <a:rPr sz="2200" b="1" u="none">
                <a:solidFill>
                  <a:srgbClr val="B4237A"/>
                </a:solidFill>
                <a:latin typeface="Dreaming Outloud Pro"/>
              </a:rPr>
              <a:t>pair</a:t>
            </a:r>
          </a:p>
        </p:txBody>
      </p:sp>
      <p:sp>
        <p:nvSpPr>
          <p:cNvPr id="18" name="TextBox 17"/>
          <p:cNvSpPr txBox="1"/>
          <p:nvPr/>
        </p:nvSpPr>
        <p:spPr>
          <a:xfrm>
            <a:off x="4023360" y="3794760"/>
            <a:ext cx="6035040" cy="618744"/>
          </a:xfrm>
          <a:prstGeom prst="rect">
            <a:avLst/>
          </a:prstGeom>
          <a:noFill/>
        </p:spPr>
        <p:txBody>
          <a:bodyPr wrap="square" anchor="ctr" lIns="73152" rIns="73152">
            <a:spAutoFit/>
          </a:bodyPr>
          <a:lstStyle/>
          <a:p>
            <a:pPr algn="l">
              <a:lnSpc>
                <a:spcPct val="115000"/>
              </a:lnSpc>
            </a:pPr>
            <a:r>
              <a:rPr sz="2000" b="0" u="none">
                <a:solidFill>
                  <a:srgbClr val="17213A"/>
                </a:solidFill>
                <a:latin typeface="Dreaming Outloud Pro"/>
              </a:rPr>
              <a:t>two marks: one before and one after</a:t>
            </a:r>
          </a:p>
        </p:txBody>
      </p:sp>
      <p:sp>
        <p:nvSpPr>
          <p:cNvPr id="19" name="Rounded Rectangle 18"/>
          <p:cNvSpPr/>
          <p:nvPr/>
        </p:nvSpPr>
        <p:spPr>
          <a:xfrm>
            <a:off x="640080" y="4541520"/>
            <a:ext cx="3200400" cy="618744"/>
          </a:xfrm>
          <a:prstGeom prst="roundRect">
            <a:avLst>
              <a:gd name="adj" fmla="val 12000"/>
            </a:avLst>
          </a:prstGeom>
          <a:solidFill>
            <a:srgbClr val="E3F0FA"/>
          </a:solidFill>
          <a:ln w="25400">
            <a:solidFill>
              <a:srgbClr val="0F766E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20" name="TextBox 19"/>
          <p:cNvSpPr txBox="1"/>
          <p:nvPr/>
        </p:nvSpPr>
        <p:spPr>
          <a:xfrm>
            <a:off x="731520" y="4541520"/>
            <a:ext cx="3017520" cy="618744"/>
          </a:xfrm>
          <a:prstGeom prst="rect">
            <a:avLst/>
          </a:prstGeom>
          <a:noFill/>
        </p:spPr>
        <p:txBody>
          <a:bodyPr wrap="square" anchor="ctr" lIns="73152" rIns="73152">
            <a:spAutoFit/>
          </a:bodyPr>
          <a:lstStyle/>
          <a:p>
            <a:pPr algn="l">
              <a:lnSpc>
                <a:spcPct val="115000"/>
              </a:lnSpc>
            </a:pPr>
            <a:r>
              <a:rPr sz="2200" b="1" u="none">
                <a:solidFill>
                  <a:srgbClr val="B4237A"/>
                </a:solidFill>
                <a:latin typeface="Dreaming Outloud Pro"/>
              </a:rPr>
              <a:t>hyphen</a:t>
            </a:r>
          </a:p>
        </p:txBody>
      </p:sp>
      <p:sp>
        <p:nvSpPr>
          <p:cNvPr id="21" name="TextBox 20"/>
          <p:cNvSpPr txBox="1"/>
          <p:nvPr/>
        </p:nvSpPr>
        <p:spPr>
          <a:xfrm>
            <a:off x="4023360" y="4541520"/>
            <a:ext cx="6035040" cy="618744"/>
          </a:xfrm>
          <a:prstGeom prst="rect">
            <a:avLst/>
          </a:prstGeom>
          <a:noFill/>
        </p:spPr>
        <p:txBody>
          <a:bodyPr wrap="square" anchor="ctr" lIns="73152" rIns="73152">
            <a:spAutoFit/>
          </a:bodyPr>
          <a:lstStyle/>
          <a:p>
            <a:pPr algn="l">
              <a:lnSpc>
                <a:spcPct val="115000"/>
              </a:lnSpc>
            </a:pPr>
            <a:r>
              <a:rPr sz="2000" b="0" u="none">
                <a:solidFill>
                  <a:srgbClr val="17213A"/>
                </a:solidFill>
                <a:latin typeface="Dreaming Outloud Pro"/>
              </a:rPr>
              <a:t>a short line that joins words</a:t>
            </a:r>
          </a:p>
        </p:txBody>
      </p:sp>
      <p:sp>
        <p:nvSpPr>
          <p:cNvPr id="22" name="Rounded Rectangle 21"/>
          <p:cNvSpPr/>
          <p:nvPr/>
        </p:nvSpPr>
        <p:spPr>
          <a:xfrm>
            <a:off x="640080" y="5288280"/>
            <a:ext cx="3200400" cy="618744"/>
          </a:xfrm>
          <a:prstGeom prst="roundRect">
            <a:avLst>
              <a:gd name="adj" fmla="val 12000"/>
            </a:avLst>
          </a:prstGeom>
          <a:solidFill>
            <a:srgbClr val="E3F0FA"/>
          </a:solidFill>
          <a:ln w="25400">
            <a:solidFill>
              <a:srgbClr val="0F766E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23" name="TextBox 22"/>
          <p:cNvSpPr txBox="1"/>
          <p:nvPr/>
        </p:nvSpPr>
        <p:spPr>
          <a:xfrm>
            <a:off x="731520" y="5288280"/>
            <a:ext cx="3017520" cy="618744"/>
          </a:xfrm>
          <a:prstGeom prst="rect">
            <a:avLst/>
          </a:prstGeom>
          <a:noFill/>
        </p:spPr>
        <p:txBody>
          <a:bodyPr wrap="square" anchor="ctr" lIns="73152" rIns="73152">
            <a:spAutoFit/>
          </a:bodyPr>
          <a:lstStyle/>
          <a:p>
            <a:pPr algn="l">
              <a:lnSpc>
                <a:spcPct val="115000"/>
              </a:lnSpc>
            </a:pPr>
            <a:r>
              <a:rPr sz="2200" b="1" u="none">
                <a:solidFill>
                  <a:srgbClr val="B4237A"/>
                </a:solidFill>
                <a:latin typeface="Dreaming Outloud Pro"/>
              </a:rPr>
              <a:t>afterthought</a:t>
            </a:r>
          </a:p>
        </p:txBody>
      </p:sp>
      <p:sp>
        <p:nvSpPr>
          <p:cNvPr id="24" name="TextBox 23"/>
          <p:cNvSpPr txBox="1"/>
          <p:nvPr/>
        </p:nvSpPr>
        <p:spPr>
          <a:xfrm>
            <a:off x="4023360" y="5288280"/>
            <a:ext cx="6035040" cy="618744"/>
          </a:xfrm>
          <a:prstGeom prst="rect">
            <a:avLst/>
          </a:prstGeom>
          <a:noFill/>
        </p:spPr>
        <p:txBody>
          <a:bodyPr wrap="square" anchor="ctr" lIns="73152" rIns="73152">
            <a:spAutoFit/>
          </a:bodyPr>
          <a:lstStyle/>
          <a:p>
            <a:pPr algn="l">
              <a:lnSpc>
                <a:spcPct val="115000"/>
              </a:lnSpc>
            </a:pPr>
            <a:r>
              <a:rPr sz="2000" b="0" u="none">
                <a:solidFill>
                  <a:srgbClr val="17213A"/>
                </a:solidFill>
                <a:latin typeface="Dreaming Outloud Pro"/>
              </a:rPr>
              <a:t>something added at the end</a:t>
            </a:r>
          </a:p>
        </p:txBody>
      </p:sp>
      <p:pic>
        <p:nvPicPr>
          <p:cNvPr id="25" name="Picture 24" descr="teacher.png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10058400" y="802995"/>
            <a:ext cx="1632204" cy="1665884"/>
          </a:xfrm>
          <a:prstGeom prst="rect">
            <a:avLst/>
          </a:prstGeom>
        </p:spPr>
      </p:pic>
    </p:spTree>
  </p:cSld>
  <p:clrMapOvr>
    <a:masterClrMapping/>
  </p:clrMapOvr>
</p:sld>
</file>

<file path=ppt/slides/slide4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FBF7EE"/>
        </a:solidFill>
        <a:effectLst/>
      </p:bgPr>
    </p:bg>
    <p:spTree>
      <p:nvGrpSpPr>
        <p:cNvPr id="1" name=""/>
        <p:cNvGrpSpPr/>
        <p:nvPr/>
      </p:nvGrpSpPr>
      <p:grpSpPr/>
      <p:pic>
        <p:nvPicPr>
          <p:cNvPr id="2" name="Picture 1" descr="frame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191695" cy="6858000"/>
          </a:xfrm>
          <a:prstGeom prst="rect">
            <a:avLst/>
          </a:prstGeom>
        </p:spPr>
      </p:pic>
      <p:sp>
        <p:nvSpPr>
          <p:cNvPr id="3" name="Rounded Rectangle 2"/>
          <p:cNvSpPr/>
          <p:nvPr/>
        </p:nvSpPr>
        <p:spPr>
          <a:xfrm>
            <a:off x="310896" y="384048"/>
            <a:ext cx="11569903" cy="6089904"/>
          </a:xfrm>
          <a:prstGeom prst="roundRect">
            <a:avLst>
              <a:gd name="adj" fmla="val 3000"/>
            </a:avLst>
          </a:prstGeom>
          <a:solidFill>
            <a:srgbClr val="FFF8EA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4" name="TextBox 3"/>
          <p:cNvSpPr txBox="1"/>
          <p:nvPr/>
        </p:nvSpPr>
        <p:spPr>
          <a:xfrm>
            <a:off x="502920" y="411480"/>
            <a:ext cx="8229600" cy="320040"/>
          </a:xfrm>
          <a:prstGeom prst="rect">
            <a:avLst/>
          </a:prstGeom>
          <a:noFill/>
        </p:spPr>
        <p:txBody>
          <a:bodyPr wrap="square" anchor="ctr" lIns="73152" rIns="73152">
            <a:spAutoFit/>
          </a:bodyPr>
          <a:lstStyle/>
          <a:p>
            <a:pPr algn="l">
              <a:lnSpc>
                <a:spcPct val="115000"/>
              </a:lnSpc>
            </a:pPr>
            <a:r>
              <a:rPr sz="1200" b="1" u="none">
                <a:solidFill>
                  <a:srgbClr val="0F766E"/>
                </a:solidFill>
                <a:latin typeface="Dreaming Outloud Pro"/>
              </a:rPr>
              <a:t>Year 6 · SPaG · Consolidation: revising the tested content · Revision: parenthesis, dashes and hyphens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8412480" y="411480"/>
            <a:ext cx="3291840" cy="320040"/>
          </a:xfrm>
          <a:prstGeom prst="rect">
            <a:avLst/>
          </a:prstGeom>
          <a:noFill/>
        </p:spPr>
        <p:txBody>
          <a:bodyPr wrap="square" anchor="ctr" lIns="73152" rIns="73152">
            <a:spAutoFit/>
          </a:bodyPr>
          <a:lstStyle/>
          <a:p>
            <a:pPr algn="r">
              <a:lnSpc>
                <a:spcPct val="115000"/>
              </a:lnSpc>
            </a:pPr>
            <a:r>
              <a:rPr sz="1200" b="1" u="none">
                <a:solidFill>
                  <a:srgbClr val="B4237A"/>
                </a:solidFill>
                <a:latin typeface="Dreaming Outloud Pro"/>
              </a:rPr>
              <a:t>Starter</a:t>
            </a:r>
          </a:p>
        </p:txBody>
      </p:sp>
      <p:sp>
        <p:nvSpPr>
          <p:cNvPr id="6" name="Rounded Rectangle 5"/>
          <p:cNvSpPr/>
          <p:nvPr/>
        </p:nvSpPr>
        <p:spPr>
          <a:xfrm>
            <a:off x="548640" y="777240"/>
            <a:ext cx="8686800" cy="868680"/>
          </a:xfrm>
          <a:prstGeom prst="roundRect">
            <a:avLst>
              <a:gd name="adj" fmla="val 15000"/>
            </a:avLst>
          </a:prstGeom>
          <a:solidFill>
            <a:srgbClr val="FFF2B3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7" name="TextBox 6"/>
          <p:cNvSpPr txBox="1"/>
          <p:nvPr/>
        </p:nvSpPr>
        <p:spPr>
          <a:xfrm>
            <a:off x="685800" y="777240"/>
            <a:ext cx="8412480" cy="868680"/>
          </a:xfrm>
          <a:prstGeom prst="rect">
            <a:avLst/>
          </a:prstGeom>
          <a:noFill/>
        </p:spPr>
        <p:txBody>
          <a:bodyPr wrap="square" anchor="ctr" lIns="73152" rIns="73152">
            <a:spAutoFit/>
          </a:bodyPr>
          <a:lstStyle/>
          <a:p>
            <a:pPr algn="l">
              <a:lnSpc>
                <a:spcPct val="115000"/>
              </a:lnSpc>
            </a:pPr>
            <a:r>
              <a:rPr sz="2400" b="1" u="none">
                <a:solidFill>
                  <a:srgbClr val="17213A"/>
                </a:solidFill>
                <a:latin typeface="Arial"/>
              </a:rPr>
              <a:t>Starter:</a:t>
            </a:r>
            <a:r>
              <a:rPr sz="2400" b="0" u="none">
                <a:solidFill>
                  <a:srgbClr val="17213A"/>
                </a:solidFill>
                <a:latin typeface="Arial"/>
              </a:rPr>
              <a:t> a quick look back at </a:t>
            </a:r>
            <a:r>
              <a:rPr sz="2400" b="1" u="none">
                <a:solidFill>
                  <a:srgbClr val="17213A"/>
                </a:solidFill>
                <a:latin typeface="Arial"/>
              </a:rPr>
              <a:t>Revision: prefixes, suffixes and word families</a:t>
            </a:r>
            <a:r>
              <a:rPr sz="2400" b="0" u="none">
                <a:solidFill>
                  <a:srgbClr val="17213A"/>
                </a:solidFill>
                <a:latin typeface="Arial"/>
              </a:rPr>
              <a:t>.</a:t>
            </a:r>
          </a:p>
        </p:txBody>
      </p:sp>
      <p:pic>
        <p:nvPicPr>
          <p:cNvPr id="8" name="timer_120.mp4" descr="Countdown timer, 2:00. Click to start.">
            <a:hlinkClick r:id="" action="ppaction://media"/>
          </p:cNvPr>
          <p:cNvPicPr>
            <a:picLocks noChangeAspect="1"/>
          </p:cNvPicPr>
          <p:nvPr>
            <a:videoFile r:link="rId5"/>
            <p:extLst>
              <p:ext uri="{DAA4B4D4-6D71-4841-9C94-3DE7FCFB9230}">
                <p14:media xmlns:p14="http://schemas.microsoft.com/office/powerpoint/2010/main" r:embed="rId4"/>
              </p:ext>
            </p:extLst>
          </p:nvPr>
        </p:nvPicPr>
        <p:blipFill>
          <a:blip r:embed="rId6"/>
          <a:stretch>
            <a:fillRect/>
          </a:stretch>
        </p:blipFill>
        <p:spPr>
          <a:xfrm>
            <a:off x="9509760" y="822960"/>
            <a:ext cx="2011680" cy="704088"/>
          </a:xfrm>
          <a:prstGeom prst="rect">
            <a:avLst/>
          </a:prstGeom>
        </p:spPr>
      </p:pic>
      <p:sp>
        <p:nvSpPr>
          <p:cNvPr id="9" name="TextBox 8"/>
          <p:cNvSpPr txBox="1"/>
          <p:nvPr/>
        </p:nvSpPr>
        <p:spPr>
          <a:xfrm>
            <a:off x="731520" y="1828800"/>
            <a:ext cx="10607040" cy="877824"/>
          </a:xfrm>
          <a:prstGeom prst="rect">
            <a:avLst/>
          </a:prstGeom>
          <a:noFill/>
        </p:spPr>
        <p:txBody>
          <a:bodyPr wrap="square" anchor="t" lIns="73152" rIns="73152">
            <a:spAutoFit/>
          </a:bodyPr>
          <a:lstStyle/>
          <a:p>
            <a:pPr algn="l">
              <a:lnSpc>
                <a:spcPct val="105000"/>
              </a:lnSpc>
            </a:pPr>
            <a:r>
              <a:rPr sz="1600" b="0" u="none">
                <a:solidFill>
                  <a:srgbClr val="17213A"/>
                </a:solidFill>
                <a:latin typeface="Arial"/>
              </a:rPr>
              <a:t>1.  Tick the two words that belong to the word family of care.</a:t>
            </a:r>
          </a:p>
          <a:p>
            <a:pPr algn="l">
              <a:lnSpc>
                <a:spcPct val="105000"/>
              </a:lnSpc>
            </a:pPr>
            <a:r>
              <a:rPr sz="1600" b="0" u="none">
                <a:solidFill>
                  <a:srgbClr val="17213A"/>
                </a:solidFill>
                <a:latin typeface="Arial"/>
              </a:rPr>
              <a:t>○ carry   ○ careful   ○ aquarium   ○ scare   ○ carer</a:t>
            </a:r>
          </a:p>
        </p:txBody>
      </p:sp>
      <p:sp>
        <p:nvSpPr>
          <p:cNvPr id="10" name="TextBox 9"/>
          <p:cNvSpPr txBox="1"/>
          <p:nvPr/>
        </p:nvSpPr>
        <p:spPr>
          <a:xfrm>
            <a:off x="8229600" y="1920240"/>
            <a:ext cx="3383280" cy="694944"/>
          </a:xfrm>
          <a:prstGeom prst="rect">
            <a:avLst/>
          </a:prstGeom>
          <a:noFill/>
        </p:spPr>
        <p:txBody>
          <a:bodyPr wrap="square" anchor="t" lIns="73152" rIns="73152">
            <a:spAutoFit/>
          </a:bodyPr>
          <a:lstStyle/>
          <a:p>
            <a:pPr algn="l">
              <a:lnSpc>
                <a:spcPct val="115000"/>
              </a:lnSpc>
            </a:pPr>
            <a:r>
              <a:rPr sz="1600" b="1" u="none">
                <a:solidFill>
                  <a:srgbClr val="D11A2A"/>
                </a:solidFill>
                <a:latin typeface="Arial"/>
              </a:rPr>
              <a:t>✔  careful; carer</a:t>
            </a:r>
          </a:p>
        </p:txBody>
      </p:sp>
      <p:sp>
        <p:nvSpPr>
          <p:cNvPr id="11" name="TextBox 10"/>
          <p:cNvSpPr txBox="1"/>
          <p:nvPr/>
        </p:nvSpPr>
        <p:spPr>
          <a:xfrm>
            <a:off x="731520" y="2706624"/>
            <a:ext cx="10607040" cy="877824"/>
          </a:xfrm>
          <a:prstGeom prst="rect">
            <a:avLst/>
          </a:prstGeom>
          <a:noFill/>
        </p:spPr>
        <p:txBody>
          <a:bodyPr wrap="square" anchor="t" lIns="73152" rIns="73152">
            <a:spAutoFit/>
          </a:bodyPr>
          <a:lstStyle/>
          <a:p>
            <a:pPr algn="l">
              <a:lnSpc>
                <a:spcPct val="105000"/>
              </a:lnSpc>
            </a:pPr>
            <a:r>
              <a:rPr sz="1600" b="0" u="none">
                <a:solidFill>
                  <a:srgbClr val="17213A"/>
                </a:solidFill>
                <a:latin typeface="Arial"/>
              </a:rPr>
              <a:t>2.  Tick the two words that have a similar meaning to big.</a:t>
            </a:r>
          </a:p>
          <a:p>
            <a:pPr algn="l">
              <a:lnSpc>
                <a:spcPct val="105000"/>
              </a:lnSpc>
            </a:pPr>
            <a:r>
              <a:rPr sz="1600" b="0" u="none">
                <a:solidFill>
                  <a:srgbClr val="17213A"/>
                </a:solidFill>
                <a:latin typeface="Arial"/>
              </a:rPr>
              <a:t>○ brave   ○ sweltering   ○ enormous   ○ rich   ○ vast</a:t>
            </a:r>
          </a:p>
        </p:txBody>
      </p:sp>
      <p:sp>
        <p:nvSpPr>
          <p:cNvPr id="12" name="TextBox 11"/>
          <p:cNvSpPr txBox="1"/>
          <p:nvPr/>
        </p:nvSpPr>
        <p:spPr>
          <a:xfrm>
            <a:off x="8229600" y="2798064"/>
            <a:ext cx="3383280" cy="694944"/>
          </a:xfrm>
          <a:prstGeom prst="rect">
            <a:avLst/>
          </a:prstGeom>
          <a:noFill/>
        </p:spPr>
        <p:txBody>
          <a:bodyPr wrap="square" anchor="t" lIns="73152" rIns="73152">
            <a:spAutoFit/>
          </a:bodyPr>
          <a:lstStyle/>
          <a:p>
            <a:pPr algn="l">
              <a:lnSpc>
                <a:spcPct val="115000"/>
              </a:lnSpc>
            </a:pPr>
            <a:r>
              <a:rPr sz="1600" b="1" u="none">
                <a:solidFill>
                  <a:srgbClr val="D11A2A"/>
                </a:solidFill>
                <a:latin typeface="Arial"/>
              </a:rPr>
              <a:t>✔  enormous; vast</a:t>
            </a:r>
          </a:p>
        </p:txBody>
      </p:sp>
      <p:sp>
        <p:nvSpPr>
          <p:cNvPr id="13" name="TextBox 12"/>
          <p:cNvSpPr txBox="1"/>
          <p:nvPr/>
        </p:nvSpPr>
        <p:spPr>
          <a:xfrm>
            <a:off x="731520" y="3584448"/>
            <a:ext cx="10607040" cy="877824"/>
          </a:xfrm>
          <a:prstGeom prst="rect">
            <a:avLst/>
          </a:prstGeom>
          <a:noFill/>
        </p:spPr>
        <p:txBody>
          <a:bodyPr wrap="square" anchor="t" lIns="73152" rIns="73152">
            <a:spAutoFit/>
          </a:bodyPr>
          <a:lstStyle/>
          <a:p>
            <a:pPr algn="l">
              <a:lnSpc>
                <a:spcPct val="105000"/>
              </a:lnSpc>
            </a:pPr>
            <a:r>
              <a:rPr sz="1600" b="0" u="none">
                <a:solidFill>
                  <a:srgbClr val="17213A"/>
                </a:solidFill>
                <a:latin typeface="Arial"/>
              </a:rPr>
              <a:t>3.  Three of these words are in the same word family as port. Which word is the odd one out?</a:t>
            </a:r>
          </a:p>
          <a:p>
            <a:pPr algn="l">
              <a:lnSpc>
                <a:spcPct val="105000"/>
              </a:lnSpc>
            </a:pPr>
            <a:r>
              <a:rPr sz="1600" b="0" u="none">
                <a:solidFill>
                  <a:srgbClr val="17213A"/>
                </a:solidFill>
                <a:latin typeface="Arial"/>
              </a:rPr>
              <a:t>○ post   ○ portable   ○ porter   ○ airport</a:t>
            </a:r>
          </a:p>
        </p:txBody>
      </p:sp>
      <p:sp>
        <p:nvSpPr>
          <p:cNvPr id="14" name="TextBox 13"/>
          <p:cNvSpPr txBox="1"/>
          <p:nvPr/>
        </p:nvSpPr>
        <p:spPr>
          <a:xfrm>
            <a:off x="8229600" y="3675887"/>
            <a:ext cx="3383280" cy="694944"/>
          </a:xfrm>
          <a:prstGeom prst="rect">
            <a:avLst/>
          </a:prstGeom>
          <a:noFill/>
        </p:spPr>
        <p:txBody>
          <a:bodyPr wrap="square" anchor="t" lIns="73152" rIns="73152">
            <a:spAutoFit/>
          </a:bodyPr>
          <a:lstStyle/>
          <a:p>
            <a:pPr algn="l">
              <a:lnSpc>
                <a:spcPct val="115000"/>
              </a:lnSpc>
            </a:pPr>
            <a:r>
              <a:rPr sz="1600" b="1" u="none">
                <a:solidFill>
                  <a:srgbClr val="D11A2A"/>
                </a:solidFill>
                <a:latin typeface="Arial"/>
              </a:rPr>
              <a:t>✔  post</a:t>
            </a:r>
          </a:p>
        </p:txBody>
      </p:sp>
      <p:sp>
        <p:nvSpPr>
          <p:cNvPr id="15" name="TextBox 14"/>
          <p:cNvSpPr txBox="1"/>
          <p:nvPr/>
        </p:nvSpPr>
        <p:spPr>
          <a:xfrm>
            <a:off x="731520" y="4462272"/>
            <a:ext cx="10607040" cy="877824"/>
          </a:xfrm>
          <a:prstGeom prst="rect">
            <a:avLst/>
          </a:prstGeom>
          <a:noFill/>
        </p:spPr>
        <p:txBody>
          <a:bodyPr wrap="square" anchor="t" lIns="73152" rIns="73152">
            <a:spAutoFit/>
          </a:bodyPr>
          <a:lstStyle/>
          <a:p>
            <a:pPr algn="l">
              <a:lnSpc>
                <a:spcPct val="105000"/>
              </a:lnSpc>
            </a:pPr>
            <a:r>
              <a:rPr sz="1600" b="0" u="none">
                <a:solidFill>
                  <a:srgbClr val="17213A"/>
                </a:solidFill>
                <a:latin typeface="Arial"/>
              </a:rPr>
              <a:t>4.  Which word means able to be enjoyed?</a:t>
            </a:r>
          </a:p>
          <a:p>
            <a:pPr algn="l">
              <a:lnSpc>
                <a:spcPct val="105000"/>
              </a:lnSpc>
            </a:pPr>
            <a:r>
              <a:rPr sz="1600" b="0" u="none">
                <a:solidFill>
                  <a:srgbClr val="17213A"/>
                </a:solidFill>
                <a:latin typeface="Arial"/>
              </a:rPr>
              <a:t>○ enjoyful   ○ enjoyless   ○ enjoyable   ○ enjoyment</a:t>
            </a:r>
          </a:p>
        </p:txBody>
      </p:sp>
      <p:sp>
        <p:nvSpPr>
          <p:cNvPr id="16" name="TextBox 15"/>
          <p:cNvSpPr txBox="1"/>
          <p:nvPr/>
        </p:nvSpPr>
        <p:spPr>
          <a:xfrm>
            <a:off x="8229600" y="4553712"/>
            <a:ext cx="3383280" cy="694944"/>
          </a:xfrm>
          <a:prstGeom prst="rect">
            <a:avLst/>
          </a:prstGeom>
          <a:noFill/>
        </p:spPr>
        <p:txBody>
          <a:bodyPr wrap="square" anchor="t" lIns="73152" rIns="73152">
            <a:spAutoFit/>
          </a:bodyPr>
          <a:lstStyle/>
          <a:p>
            <a:pPr algn="l">
              <a:lnSpc>
                <a:spcPct val="115000"/>
              </a:lnSpc>
            </a:pPr>
            <a:r>
              <a:rPr sz="1600" b="1" u="none">
                <a:solidFill>
                  <a:srgbClr val="D11A2A"/>
                </a:solidFill>
                <a:latin typeface="Arial"/>
              </a:rPr>
              <a:t>✔  enjoyable</a:t>
            </a:r>
          </a:p>
        </p:txBody>
      </p:sp>
      <p:sp>
        <p:nvSpPr>
          <p:cNvPr id="17" name="TextBox 16"/>
          <p:cNvSpPr txBox="1"/>
          <p:nvPr/>
        </p:nvSpPr>
        <p:spPr>
          <a:xfrm>
            <a:off x="731520" y="5340096"/>
            <a:ext cx="10607040" cy="877824"/>
          </a:xfrm>
          <a:prstGeom prst="rect">
            <a:avLst/>
          </a:prstGeom>
          <a:noFill/>
        </p:spPr>
        <p:txBody>
          <a:bodyPr wrap="square" anchor="t" lIns="73152" rIns="73152">
            <a:spAutoFit/>
          </a:bodyPr>
          <a:lstStyle/>
          <a:p>
            <a:pPr algn="l">
              <a:lnSpc>
                <a:spcPct val="105000"/>
              </a:lnSpc>
            </a:pPr>
            <a:r>
              <a:rPr sz="1600" b="0" u="none">
                <a:solidFill>
                  <a:srgbClr val="17213A"/>
                </a:solidFill>
                <a:latin typeface="Arial"/>
              </a:rPr>
              <a:t>5.  Which root word belongs to the word family of graphic?</a:t>
            </a:r>
          </a:p>
          <a:p>
            <a:pPr algn="l">
              <a:lnSpc>
                <a:spcPct val="105000"/>
              </a:lnSpc>
            </a:pPr>
            <a:r>
              <a:rPr sz="1600" b="0" u="none">
                <a:solidFill>
                  <a:srgbClr val="17213A"/>
                </a:solidFill>
                <a:latin typeface="Arial"/>
              </a:rPr>
              <a:t>○ graph   ○ port   ○ aqua   ○ graft</a:t>
            </a:r>
          </a:p>
        </p:txBody>
      </p:sp>
      <p:sp>
        <p:nvSpPr>
          <p:cNvPr id="18" name="TextBox 17"/>
          <p:cNvSpPr txBox="1"/>
          <p:nvPr/>
        </p:nvSpPr>
        <p:spPr>
          <a:xfrm>
            <a:off x="8229600" y="5431536"/>
            <a:ext cx="3383280" cy="694944"/>
          </a:xfrm>
          <a:prstGeom prst="rect">
            <a:avLst/>
          </a:prstGeom>
          <a:noFill/>
        </p:spPr>
        <p:txBody>
          <a:bodyPr wrap="square" anchor="t" lIns="73152" rIns="73152">
            <a:spAutoFit/>
          </a:bodyPr>
          <a:lstStyle/>
          <a:p>
            <a:pPr algn="l">
              <a:lnSpc>
                <a:spcPct val="115000"/>
              </a:lnSpc>
            </a:pPr>
            <a:r>
              <a:rPr sz="1600" b="1" u="none">
                <a:solidFill>
                  <a:srgbClr val="D11A2A"/>
                </a:solidFill>
                <a:latin typeface="Arial"/>
              </a:rPr>
              <a:t>✔  graph</a:t>
            </a:r>
          </a:p>
        </p:txBody>
      </p:sp>
      <p:pic>
        <p:nvPicPr>
          <p:cNvPr id="19" name="Picture 18" descr="thinking.png"/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10424160" y="5379415"/>
            <a:ext cx="846277" cy="929944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99" dur="indefinite" nodeType="mainSeq">
                <p:childTnLst>
                  <p:par>
                    <p:cTn id="104" fill="hold">
                      <p:stCondLst>
                        <p:cond delay="indefinite"/>
                      </p:stCondLst>
                      <p:childTnLst>
                        <p:par>
                          <p:cTn id="105" fill="hold">
                            <p:stCondLst>
                              <p:cond delay="0"/>
                            </p:stCondLst>
                            <p:childTnLst>
                              <p:par>
                                <p:cTn id="101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3" dur="5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9" fill="hold">
                      <p:stCondLst>
                        <p:cond delay="indefinite"/>
                      </p:stCondLst>
                      <p:childTnLst>
                        <p:par>
                          <p:cTn id="110" fill="hold">
                            <p:stCondLst>
                              <p:cond delay="0"/>
                            </p:stCondLst>
                            <p:childTnLst>
                              <p:par>
                                <p:cTn id="106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8" dur="5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4" fill="hold">
                      <p:stCondLst>
                        <p:cond delay="indefinite"/>
                      </p:stCondLst>
                      <p:childTnLst>
                        <p:par>
                          <p:cTn id="115" fill="hold">
                            <p:stCondLst>
                              <p:cond delay="0"/>
                            </p:stCondLst>
                            <p:childTnLst>
                              <p:par>
                                <p:cTn id="111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13" dur="500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9" fill="hold">
                      <p:stCondLst>
                        <p:cond delay="indefinite"/>
                      </p:stCondLst>
                      <p:childTnLst>
                        <p:par>
                          <p:cTn id="120" fill="hold">
                            <p:stCondLst>
                              <p:cond delay="0"/>
                            </p:stCondLst>
                            <p:childTnLst>
                              <p:par>
                                <p:cTn id="116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18" dur="500"/>
                                        <p:tgtEl>
                                          <p:spTgt spid="1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24" fill="hold">
                      <p:stCondLst>
                        <p:cond delay="indefinite"/>
                      </p:stCondLst>
                      <p:childTnLst>
                        <p:par>
                          <p:cTn id="125" fill="hold">
                            <p:stCondLst>
                              <p:cond delay="0"/>
                            </p:stCondLst>
                            <p:childTnLst>
                              <p:par>
                                <p:cTn id="121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3" dur="500"/>
                                        <p:tgtEl>
                                          <p:spTgt spid="1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video>
              <p:cMediaNode vol="80000">
                <p:cTn id="2" fill="hold" display="0">
                  <p:stCondLst>
                    <p:cond delay="indefinite"/>
                  </p:stCondLst>
                </p:cTn>
                <p:tgtEl>
                  <p:spTgt spid="8"/>
                </p:tgtEl>
              </p:cMediaNode>
            </p:video>
          </p:childTnLst>
        </p:cTn>
      </p:par>
    </p:tnLst>
  </p:timing>
</p:sld>
</file>

<file path=ppt/slides/slide5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FBF7EE"/>
        </a:solidFill>
        <a:effectLst/>
      </p:bgPr>
    </p:bg>
    <p:spTree>
      <p:nvGrpSpPr>
        <p:cNvPr id="1" name=""/>
        <p:cNvGrpSpPr/>
        <p:nvPr/>
      </p:nvGrpSpPr>
      <p:grpSpPr/>
      <p:pic>
        <p:nvPicPr>
          <p:cNvPr id="2" name="Picture 1" descr="frame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191695" cy="6858000"/>
          </a:xfrm>
          <a:prstGeom prst="rect">
            <a:avLst/>
          </a:prstGeom>
        </p:spPr>
      </p:pic>
      <p:sp>
        <p:nvSpPr>
          <p:cNvPr id="3" name="Rounded Rectangle 2"/>
          <p:cNvSpPr/>
          <p:nvPr/>
        </p:nvSpPr>
        <p:spPr>
          <a:xfrm>
            <a:off x="310896" y="384048"/>
            <a:ext cx="11569903" cy="6089904"/>
          </a:xfrm>
          <a:prstGeom prst="roundRect">
            <a:avLst>
              <a:gd name="adj" fmla="val 3000"/>
            </a:avLst>
          </a:prstGeom>
          <a:solidFill>
            <a:srgbClr val="FFF8EA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4" name="TextBox 3"/>
          <p:cNvSpPr txBox="1"/>
          <p:nvPr/>
        </p:nvSpPr>
        <p:spPr>
          <a:xfrm>
            <a:off x="502920" y="411480"/>
            <a:ext cx="8229600" cy="320040"/>
          </a:xfrm>
          <a:prstGeom prst="rect">
            <a:avLst/>
          </a:prstGeom>
          <a:noFill/>
        </p:spPr>
        <p:txBody>
          <a:bodyPr wrap="square" anchor="ctr" lIns="73152" rIns="73152">
            <a:spAutoFit/>
          </a:bodyPr>
          <a:lstStyle/>
          <a:p>
            <a:pPr algn="l">
              <a:lnSpc>
                <a:spcPct val="115000"/>
              </a:lnSpc>
            </a:pPr>
            <a:r>
              <a:rPr sz="1200" b="1" u="none">
                <a:solidFill>
                  <a:srgbClr val="0F766E"/>
                </a:solidFill>
                <a:latin typeface="Dreaming Outloud Pro"/>
              </a:rPr>
              <a:t>Year 6 · SPaG · Consolidation: revising the tested content · Revision: parenthesis, dashes and hyphens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8412480" y="411480"/>
            <a:ext cx="3291840" cy="320040"/>
          </a:xfrm>
          <a:prstGeom prst="rect">
            <a:avLst/>
          </a:prstGeom>
          <a:noFill/>
        </p:spPr>
        <p:txBody>
          <a:bodyPr wrap="square" anchor="ctr" lIns="73152" rIns="73152">
            <a:spAutoFit/>
          </a:bodyPr>
          <a:lstStyle/>
          <a:p>
            <a:pPr algn="r">
              <a:lnSpc>
                <a:spcPct val="115000"/>
              </a:lnSpc>
            </a:pPr>
            <a:r>
              <a:rPr sz="1200" b="1" u="none">
                <a:solidFill>
                  <a:srgbClr val="B4237A"/>
                </a:solidFill>
                <a:latin typeface="Dreaming Outloud Pro"/>
              </a:rPr>
              <a:t>Teach</a:t>
            </a:r>
          </a:p>
        </p:txBody>
      </p:sp>
      <p:sp>
        <p:nvSpPr>
          <p:cNvPr id="6" name="TextBox 5"/>
          <p:cNvSpPr txBox="1"/>
          <p:nvPr/>
        </p:nvSpPr>
        <p:spPr>
          <a:xfrm>
            <a:off x="640080" y="731520"/>
            <a:ext cx="10972800" cy="640080"/>
          </a:xfrm>
          <a:prstGeom prst="rect">
            <a:avLst/>
          </a:prstGeom>
          <a:noFill/>
        </p:spPr>
        <p:txBody>
          <a:bodyPr wrap="square" anchor="t" lIns="73152" rIns="73152">
            <a:spAutoFit/>
          </a:bodyPr>
          <a:lstStyle/>
          <a:p>
            <a:pPr algn="l">
              <a:lnSpc>
                <a:spcPct val="115000"/>
              </a:lnSpc>
            </a:pPr>
            <a:r>
              <a:rPr sz="3600" b="1" u="none">
                <a:solidFill>
                  <a:srgbClr val="0F766E"/>
                </a:solidFill>
                <a:latin typeface="Dreaming Outloud Pro"/>
              </a:rPr>
              <a:t>What this sheet revises</a:t>
            </a:r>
          </a:p>
        </p:txBody>
      </p:sp>
      <p:sp>
        <p:nvSpPr>
          <p:cNvPr id="7" name="TextBox 6"/>
          <p:cNvSpPr txBox="1"/>
          <p:nvPr/>
        </p:nvSpPr>
        <p:spPr>
          <a:xfrm>
            <a:off x="640080" y="1417320"/>
            <a:ext cx="10972800" cy="883920"/>
          </a:xfrm>
          <a:prstGeom prst="rect">
            <a:avLst/>
          </a:prstGeom>
          <a:noFill/>
        </p:spPr>
        <p:txBody>
          <a:bodyPr wrap="square" anchor="t" lIns="73152" rIns="73152">
            <a:spAutoFit/>
          </a:bodyPr>
          <a:lstStyle/>
          <a:p>
            <a:pPr algn="l">
              <a:lnSpc>
                <a:spcPct val="115000"/>
              </a:lnSpc>
            </a:pPr>
            <a:r>
              <a:rPr sz="2400" b="0" u="none">
                <a:solidFill>
                  <a:srgbClr val="17213A"/>
                </a:solidFill>
                <a:latin typeface="Dreaming Outloud Pro"/>
              </a:rPr>
              <a:t>Each question comes from one of the lessons below. If a question is tricky, look back at that lesson’s sheet and slides.</a:t>
            </a:r>
          </a:p>
        </p:txBody>
      </p:sp>
      <p:pic>
        <p:nvPicPr>
          <p:cNvPr id="8" name="Picture 7" descr="detective.png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10058400" y="5518861"/>
            <a:ext cx="846277" cy="881938"/>
          </a:xfrm>
          <a:prstGeom prst="rect">
            <a:avLst/>
          </a:prstGeom>
        </p:spPr>
      </p:pic>
    </p:spTree>
  </p:cSld>
  <p:clrMapOvr>
    <a:masterClrMapping/>
  </p:clrMapOvr>
</p:sld>
</file>

<file path=ppt/slides/slide6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FBF7EE"/>
        </a:solidFill>
        <a:effectLst/>
      </p:bgPr>
    </p:bg>
    <p:spTree>
      <p:nvGrpSpPr>
        <p:cNvPr id="1" name=""/>
        <p:cNvGrpSpPr/>
        <p:nvPr/>
      </p:nvGrpSpPr>
      <p:grpSpPr/>
      <p:pic>
        <p:nvPicPr>
          <p:cNvPr id="2" name="Picture 1" descr="frame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191695" cy="6858000"/>
          </a:xfrm>
          <a:prstGeom prst="rect">
            <a:avLst/>
          </a:prstGeom>
        </p:spPr>
      </p:pic>
      <p:sp>
        <p:nvSpPr>
          <p:cNvPr id="3" name="Rounded Rectangle 2"/>
          <p:cNvSpPr/>
          <p:nvPr/>
        </p:nvSpPr>
        <p:spPr>
          <a:xfrm>
            <a:off x="310896" y="384048"/>
            <a:ext cx="11569903" cy="6089904"/>
          </a:xfrm>
          <a:prstGeom prst="roundRect">
            <a:avLst>
              <a:gd name="adj" fmla="val 3000"/>
            </a:avLst>
          </a:prstGeom>
          <a:solidFill>
            <a:srgbClr val="FFF8EA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4" name="TextBox 3"/>
          <p:cNvSpPr txBox="1"/>
          <p:nvPr/>
        </p:nvSpPr>
        <p:spPr>
          <a:xfrm>
            <a:off x="502920" y="411480"/>
            <a:ext cx="8229600" cy="320040"/>
          </a:xfrm>
          <a:prstGeom prst="rect">
            <a:avLst/>
          </a:prstGeom>
          <a:noFill/>
        </p:spPr>
        <p:txBody>
          <a:bodyPr wrap="square" anchor="ctr" lIns="73152" rIns="73152">
            <a:spAutoFit/>
          </a:bodyPr>
          <a:lstStyle/>
          <a:p>
            <a:pPr algn="l">
              <a:lnSpc>
                <a:spcPct val="115000"/>
              </a:lnSpc>
            </a:pPr>
            <a:r>
              <a:rPr sz="1200" b="1" u="none">
                <a:solidFill>
                  <a:srgbClr val="0F766E"/>
                </a:solidFill>
                <a:latin typeface="Dreaming Outloud Pro"/>
              </a:rPr>
              <a:t>Year 6 · SPaG · Consolidation: revising the tested content · Revision: parenthesis, dashes and hyphens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8412480" y="411480"/>
            <a:ext cx="3291840" cy="320040"/>
          </a:xfrm>
          <a:prstGeom prst="rect">
            <a:avLst/>
          </a:prstGeom>
          <a:noFill/>
        </p:spPr>
        <p:txBody>
          <a:bodyPr wrap="square" anchor="ctr" lIns="73152" rIns="73152">
            <a:spAutoFit/>
          </a:bodyPr>
          <a:lstStyle/>
          <a:p>
            <a:pPr algn="r">
              <a:lnSpc>
                <a:spcPct val="115000"/>
              </a:lnSpc>
            </a:pPr>
            <a:r>
              <a:rPr sz="1200" b="1" u="none">
                <a:solidFill>
                  <a:srgbClr val="B4237A"/>
                </a:solidFill>
                <a:latin typeface="Dreaming Outloud Pro"/>
              </a:rPr>
              <a:t>Key ideas</a:t>
            </a:r>
          </a:p>
        </p:txBody>
      </p:sp>
      <p:sp>
        <p:nvSpPr>
          <p:cNvPr id="6" name="TextBox 5"/>
          <p:cNvSpPr txBox="1"/>
          <p:nvPr/>
        </p:nvSpPr>
        <p:spPr>
          <a:xfrm>
            <a:off x="640080" y="731520"/>
            <a:ext cx="10972800" cy="640080"/>
          </a:xfrm>
          <a:prstGeom prst="rect">
            <a:avLst/>
          </a:prstGeom>
          <a:noFill/>
        </p:spPr>
        <p:txBody>
          <a:bodyPr wrap="square" anchor="t" lIns="73152" rIns="73152">
            <a:spAutoFit/>
          </a:bodyPr>
          <a:lstStyle/>
          <a:p>
            <a:pPr algn="l">
              <a:lnSpc>
                <a:spcPct val="115000"/>
              </a:lnSpc>
            </a:pPr>
            <a:r>
              <a:rPr sz="3600" b="1" u="none">
                <a:solidFill>
                  <a:srgbClr val="0F766E"/>
                </a:solidFill>
                <a:latin typeface="Dreaming Outloud Pro"/>
              </a:rPr>
              <a:t>Key ideas</a:t>
            </a:r>
          </a:p>
        </p:txBody>
      </p:sp>
      <p:sp>
        <p:nvSpPr>
          <p:cNvPr id="7" name="Rounded Rectangle 6"/>
          <p:cNvSpPr/>
          <p:nvPr/>
        </p:nvSpPr>
        <p:spPr>
          <a:xfrm>
            <a:off x="548640" y="1508760"/>
            <a:ext cx="5394960" cy="1051560"/>
          </a:xfrm>
          <a:prstGeom prst="roundRect">
            <a:avLst>
              <a:gd name="adj" fmla="val 12000"/>
            </a:avLst>
          </a:prstGeom>
          <a:solidFill>
            <a:srgbClr val="FFFFFF"/>
          </a:solidFill>
          <a:ln w="31750">
            <a:solidFill>
              <a:srgbClr val="0F766E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8" name="TextBox 7"/>
          <p:cNvSpPr txBox="1"/>
          <p:nvPr/>
        </p:nvSpPr>
        <p:spPr>
          <a:xfrm>
            <a:off x="658368" y="1536192"/>
            <a:ext cx="1737360" cy="996695"/>
          </a:xfrm>
          <a:prstGeom prst="rect">
            <a:avLst/>
          </a:prstGeom>
          <a:noFill/>
        </p:spPr>
        <p:txBody>
          <a:bodyPr wrap="square" anchor="ctr" lIns="73152" rIns="73152">
            <a:spAutoFit/>
          </a:bodyPr>
          <a:lstStyle/>
          <a:p>
            <a:pPr algn="l">
              <a:lnSpc>
                <a:spcPct val="115000"/>
              </a:lnSpc>
            </a:pPr>
            <a:r>
              <a:rPr sz="1900" b="1" u="none">
                <a:solidFill>
                  <a:srgbClr val="B4237A"/>
                </a:solidFill>
                <a:latin typeface="Dreaming Outloud Pro"/>
              </a:rPr>
              <a:t>Parenthesis: commas, brackets and dashes</a:t>
            </a:r>
          </a:p>
        </p:txBody>
      </p:sp>
      <p:sp>
        <p:nvSpPr>
          <p:cNvPr id="9" name="TextBox 8"/>
          <p:cNvSpPr txBox="1"/>
          <p:nvPr/>
        </p:nvSpPr>
        <p:spPr>
          <a:xfrm>
            <a:off x="2377440" y="1536192"/>
            <a:ext cx="3474720" cy="996695"/>
          </a:xfrm>
          <a:prstGeom prst="rect">
            <a:avLst/>
          </a:prstGeom>
          <a:noFill/>
        </p:spPr>
        <p:txBody>
          <a:bodyPr wrap="square" anchor="ctr" lIns="73152" rIns="73152">
            <a:spAutoFit/>
          </a:bodyPr>
          <a:lstStyle/>
          <a:p>
            <a:pPr algn="l">
              <a:lnSpc>
                <a:spcPct val="115000"/>
              </a:lnSpc>
            </a:pPr>
            <a:r>
              <a:rPr sz="1700" b="0" u="none">
                <a:solidFill>
                  <a:srgbClr val="17213A"/>
                </a:solidFill>
                <a:latin typeface="Arial"/>
              </a:rPr>
              <a:t>Adding extra information to a sentence with a pair of commas, brackets or dashes.</a:t>
            </a:r>
          </a:p>
        </p:txBody>
      </p:sp>
      <p:sp>
        <p:nvSpPr>
          <p:cNvPr id="10" name="Rounded Rectangle 9"/>
          <p:cNvSpPr/>
          <p:nvPr/>
        </p:nvSpPr>
        <p:spPr>
          <a:xfrm>
            <a:off x="6126479" y="1508760"/>
            <a:ext cx="5394960" cy="1051560"/>
          </a:xfrm>
          <a:prstGeom prst="roundRect">
            <a:avLst>
              <a:gd name="adj" fmla="val 12000"/>
            </a:avLst>
          </a:prstGeom>
          <a:solidFill>
            <a:srgbClr val="FFFFFF"/>
          </a:solidFill>
          <a:ln w="31750">
            <a:solidFill>
              <a:srgbClr val="0F766E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1" name="TextBox 10"/>
          <p:cNvSpPr txBox="1"/>
          <p:nvPr/>
        </p:nvSpPr>
        <p:spPr>
          <a:xfrm>
            <a:off x="6236207" y="1536192"/>
            <a:ext cx="1737360" cy="996695"/>
          </a:xfrm>
          <a:prstGeom prst="rect">
            <a:avLst/>
          </a:prstGeom>
          <a:noFill/>
        </p:spPr>
        <p:txBody>
          <a:bodyPr wrap="square" anchor="ctr" lIns="73152" rIns="73152">
            <a:spAutoFit/>
          </a:bodyPr>
          <a:lstStyle/>
          <a:p>
            <a:pPr algn="l">
              <a:lnSpc>
                <a:spcPct val="115000"/>
              </a:lnSpc>
            </a:pPr>
            <a:r>
              <a:rPr sz="1900" b="1" u="none">
                <a:solidFill>
                  <a:srgbClr val="B4237A"/>
                </a:solidFill>
                <a:latin typeface="Dreaming Outloud Pro"/>
              </a:rPr>
              <a:t>Single dashes and pairs of dashes</a:t>
            </a:r>
          </a:p>
        </p:txBody>
      </p:sp>
      <p:sp>
        <p:nvSpPr>
          <p:cNvPr id="12" name="TextBox 11"/>
          <p:cNvSpPr txBox="1"/>
          <p:nvPr/>
        </p:nvSpPr>
        <p:spPr>
          <a:xfrm>
            <a:off x="7955279" y="1536192"/>
            <a:ext cx="3474720" cy="996695"/>
          </a:xfrm>
          <a:prstGeom prst="rect">
            <a:avLst/>
          </a:prstGeom>
          <a:noFill/>
        </p:spPr>
        <p:txBody>
          <a:bodyPr wrap="square" anchor="ctr" lIns="73152" rIns="73152">
            <a:spAutoFit/>
          </a:bodyPr>
          <a:lstStyle/>
          <a:p>
            <a:pPr algn="l">
              <a:lnSpc>
                <a:spcPct val="115000"/>
              </a:lnSpc>
            </a:pPr>
            <a:r>
              <a:rPr sz="1700" b="0" u="none">
                <a:solidFill>
                  <a:srgbClr val="17213A"/>
                </a:solidFill>
                <a:latin typeface="Arial"/>
              </a:rPr>
              <a:t>A dash for an extra comment at the end, and a pair of dashes for a parenthesis.</a:t>
            </a:r>
          </a:p>
        </p:txBody>
      </p:sp>
      <p:sp>
        <p:nvSpPr>
          <p:cNvPr id="13" name="Rounded Rectangle 12"/>
          <p:cNvSpPr/>
          <p:nvPr/>
        </p:nvSpPr>
        <p:spPr>
          <a:xfrm>
            <a:off x="548640" y="2670048"/>
            <a:ext cx="5394960" cy="1051560"/>
          </a:xfrm>
          <a:prstGeom prst="roundRect">
            <a:avLst>
              <a:gd name="adj" fmla="val 12000"/>
            </a:avLst>
          </a:prstGeom>
          <a:solidFill>
            <a:srgbClr val="FFFFFF"/>
          </a:solidFill>
          <a:ln w="31750">
            <a:solidFill>
              <a:srgbClr val="0F766E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4" name="TextBox 13"/>
          <p:cNvSpPr txBox="1"/>
          <p:nvPr/>
        </p:nvSpPr>
        <p:spPr>
          <a:xfrm>
            <a:off x="658368" y="2697479"/>
            <a:ext cx="1737360" cy="996695"/>
          </a:xfrm>
          <a:prstGeom prst="rect">
            <a:avLst/>
          </a:prstGeom>
          <a:noFill/>
        </p:spPr>
        <p:txBody>
          <a:bodyPr wrap="square" anchor="ctr" lIns="73152" rIns="73152">
            <a:spAutoFit/>
          </a:bodyPr>
          <a:lstStyle/>
          <a:p>
            <a:pPr algn="l">
              <a:lnSpc>
                <a:spcPct val="115000"/>
              </a:lnSpc>
            </a:pPr>
            <a:r>
              <a:rPr sz="1900" b="1" u="none">
                <a:solidFill>
                  <a:srgbClr val="B4237A"/>
                </a:solidFill>
                <a:latin typeface="Dreaming Outloud Pro"/>
              </a:rPr>
              <a:t>Hyphens to avoid confusion</a:t>
            </a:r>
          </a:p>
        </p:txBody>
      </p:sp>
      <p:sp>
        <p:nvSpPr>
          <p:cNvPr id="15" name="TextBox 14"/>
          <p:cNvSpPr txBox="1"/>
          <p:nvPr/>
        </p:nvSpPr>
        <p:spPr>
          <a:xfrm>
            <a:off x="2377440" y="2697479"/>
            <a:ext cx="3474720" cy="996695"/>
          </a:xfrm>
          <a:prstGeom prst="rect">
            <a:avLst/>
          </a:prstGeom>
          <a:noFill/>
        </p:spPr>
        <p:txBody>
          <a:bodyPr wrap="square" anchor="ctr" lIns="73152" rIns="73152">
            <a:spAutoFit/>
          </a:bodyPr>
          <a:lstStyle/>
          <a:p>
            <a:pPr algn="l">
              <a:lnSpc>
                <a:spcPct val="115000"/>
              </a:lnSpc>
            </a:pPr>
            <a:r>
              <a:rPr sz="1700" b="0" u="none">
                <a:solidFill>
                  <a:srgbClr val="17213A"/>
                </a:solidFill>
                <a:latin typeface="Arial"/>
              </a:rPr>
              <a:t>How a hyphen can change meaning: re-cover and recover, man-eating shark and man eating shark.</a:t>
            </a:r>
          </a:p>
        </p:txBody>
      </p:sp>
      <p:sp>
        <p:nvSpPr>
          <p:cNvPr id="16" name="Rounded Rectangle 15"/>
          <p:cNvSpPr/>
          <p:nvPr/>
        </p:nvSpPr>
        <p:spPr>
          <a:xfrm>
            <a:off x="6126479" y="2670048"/>
            <a:ext cx="5394960" cy="1051560"/>
          </a:xfrm>
          <a:prstGeom prst="roundRect">
            <a:avLst>
              <a:gd name="adj" fmla="val 12000"/>
            </a:avLst>
          </a:prstGeom>
          <a:solidFill>
            <a:srgbClr val="FFFFFF"/>
          </a:solidFill>
          <a:ln w="31750">
            <a:solidFill>
              <a:srgbClr val="0F766E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7" name="TextBox 16"/>
          <p:cNvSpPr txBox="1"/>
          <p:nvPr/>
        </p:nvSpPr>
        <p:spPr>
          <a:xfrm>
            <a:off x="6236207" y="2697479"/>
            <a:ext cx="1737360" cy="996695"/>
          </a:xfrm>
          <a:prstGeom prst="rect">
            <a:avLst/>
          </a:prstGeom>
          <a:noFill/>
        </p:spPr>
        <p:txBody>
          <a:bodyPr wrap="square" anchor="ctr" lIns="73152" rIns="73152">
            <a:spAutoFit/>
          </a:bodyPr>
          <a:lstStyle/>
          <a:p>
            <a:pPr algn="l">
              <a:lnSpc>
                <a:spcPct val="115000"/>
              </a:lnSpc>
            </a:pPr>
            <a:r>
              <a:rPr sz="1900" b="1" u="none">
                <a:solidFill>
                  <a:srgbClr val="B4237A"/>
                </a:solidFill>
                <a:latin typeface="Dreaming Outloud Pro"/>
              </a:rPr>
              <a:t>Using hyphens</a:t>
            </a:r>
          </a:p>
        </p:txBody>
      </p:sp>
      <p:sp>
        <p:nvSpPr>
          <p:cNvPr id="18" name="TextBox 17"/>
          <p:cNvSpPr txBox="1"/>
          <p:nvPr/>
        </p:nvSpPr>
        <p:spPr>
          <a:xfrm>
            <a:off x="7955279" y="2697479"/>
            <a:ext cx="3474720" cy="996695"/>
          </a:xfrm>
          <a:prstGeom prst="rect">
            <a:avLst/>
          </a:prstGeom>
          <a:noFill/>
        </p:spPr>
        <p:txBody>
          <a:bodyPr wrap="square" anchor="ctr" lIns="73152" rIns="73152">
            <a:spAutoFit/>
          </a:bodyPr>
          <a:lstStyle/>
          <a:p>
            <a:pPr algn="l">
              <a:lnSpc>
                <a:spcPct val="115000"/>
              </a:lnSpc>
            </a:pPr>
            <a:r>
              <a:rPr sz="1700" b="0" u="none">
                <a:solidFill>
                  <a:srgbClr val="17213A"/>
                </a:solidFill>
                <a:latin typeface="Arial"/>
              </a:rPr>
              <a:t>Hyphens in compound adjectives, numbers and some prefixes.</a:t>
            </a:r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FBF7EE"/>
        </a:solidFill>
        <a:effectLst/>
      </p:bgPr>
    </p:bg>
    <p:spTree>
      <p:nvGrpSpPr>
        <p:cNvPr id="1" name=""/>
        <p:cNvGrpSpPr/>
        <p:nvPr/>
      </p:nvGrpSpPr>
      <p:grpSpPr/>
      <p:pic>
        <p:nvPicPr>
          <p:cNvPr id="2" name="Picture 1" descr="frame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191695" cy="6858000"/>
          </a:xfrm>
          <a:prstGeom prst="rect">
            <a:avLst/>
          </a:prstGeom>
        </p:spPr>
      </p:pic>
      <p:sp>
        <p:nvSpPr>
          <p:cNvPr id="3" name="Rounded Rectangle 2"/>
          <p:cNvSpPr/>
          <p:nvPr/>
        </p:nvSpPr>
        <p:spPr>
          <a:xfrm>
            <a:off x="310896" y="384048"/>
            <a:ext cx="11569903" cy="6089904"/>
          </a:xfrm>
          <a:prstGeom prst="roundRect">
            <a:avLst>
              <a:gd name="adj" fmla="val 3000"/>
            </a:avLst>
          </a:prstGeom>
          <a:solidFill>
            <a:srgbClr val="FFF8EA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4" name="TextBox 3"/>
          <p:cNvSpPr txBox="1"/>
          <p:nvPr/>
        </p:nvSpPr>
        <p:spPr>
          <a:xfrm>
            <a:off x="502920" y="411480"/>
            <a:ext cx="8229600" cy="320040"/>
          </a:xfrm>
          <a:prstGeom prst="rect">
            <a:avLst/>
          </a:prstGeom>
          <a:noFill/>
        </p:spPr>
        <p:txBody>
          <a:bodyPr wrap="square" anchor="ctr" lIns="73152" rIns="73152">
            <a:spAutoFit/>
          </a:bodyPr>
          <a:lstStyle/>
          <a:p>
            <a:pPr algn="l">
              <a:lnSpc>
                <a:spcPct val="115000"/>
              </a:lnSpc>
            </a:pPr>
            <a:r>
              <a:rPr sz="1200" b="1" u="none">
                <a:solidFill>
                  <a:srgbClr val="0F766E"/>
                </a:solidFill>
                <a:latin typeface="Dreaming Outloud Pro"/>
              </a:rPr>
              <a:t>Year 6 · SPaG · Consolidation: revising the tested content · Revision: parenthesis, dashes and hyphens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8412480" y="411480"/>
            <a:ext cx="3291840" cy="320040"/>
          </a:xfrm>
          <a:prstGeom prst="rect">
            <a:avLst/>
          </a:prstGeom>
          <a:noFill/>
        </p:spPr>
        <p:txBody>
          <a:bodyPr wrap="square" anchor="ctr" lIns="73152" rIns="73152">
            <a:spAutoFit/>
          </a:bodyPr>
          <a:lstStyle/>
          <a:p>
            <a:pPr algn="r">
              <a:lnSpc>
                <a:spcPct val="115000"/>
              </a:lnSpc>
            </a:pPr>
            <a:r>
              <a:rPr sz="1200" b="1" u="none">
                <a:solidFill>
                  <a:srgbClr val="B4237A"/>
                </a:solidFill>
                <a:latin typeface="Dreaming Outloud Pro"/>
              </a:rPr>
              <a:t>Varied fluency 1</a:t>
            </a:r>
          </a:p>
        </p:txBody>
      </p:sp>
      <p:sp>
        <p:nvSpPr>
          <p:cNvPr id="6" name="Rectangle 5"/>
          <p:cNvSpPr/>
          <p:nvPr/>
        </p:nvSpPr>
        <p:spPr>
          <a:xfrm>
            <a:off x="6016752" y="822960"/>
            <a:ext cx="45720" cy="5440680"/>
          </a:xfrm>
          <a:prstGeom prst="rect">
            <a:avLst/>
          </a:prstGeom>
          <a:solidFill>
            <a:srgbClr val="17213A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pic>
        <p:nvPicPr>
          <p:cNvPr id="7" name="Picture 6" descr="teacher.png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548640" y="690829"/>
            <a:ext cx="864108" cy="881938"/>
          </a:xfrm>
          <a:prstGeom prst="rect">
            <a:avLst/>
          </a:prstGeom>
        </p:spPr>
      </p:pic>
      <p:sp>
        <p:nvSpPr>
          <p:cNvPr id="8" name="Rounded Rectangular Callout 7"/>
          <p:cNvSpPr/>
          <p:nvPr/>
        </p:nvSpPr>
        <p:spPr>
          <a:xfrm>
            <a:off x="1463040" y="822960"/>
            <a:ext cx="1737360" cy="640080"/>
          </a:xfrm>
          <a:prstGeom prst="wedgeRoundRectCallout">
            <a:avLst>
              <a:gd name="adj1" fmla="val -71000"/>
              <a:gd name="adj2" fmla="val 31000"/>
              <a:gd name="adj3" fmla="val 16667"/>
            </a:avLst>
          </a:prstGeom>
          <a:solidFill>
            <a:srgbClr val="FFFFFF"/>
          </a:solidFill>
          <a:ln w="38100">
            <a:solidFill>
              <a:srgbClr val="17213A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sz="2600" b="1">
                <a:solidFill>
                  <a:srgbClr val="17213A"/>
                </a:solidFill>
                <a:latin typeface="Dreaming Outloud Pro"/>
              </a:rPr>
              <a:t>I do</a:t>
            </a:r>
          </a:p>
        </p:txBody>
      </p:sp>
      <p:pic>
        <p:nvPicPr>
          <p:cNvPr id="9" name="Picture 8" descr="cheer.png"/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6263640" y="542696"/>
            <a:ext cx="846277" cy="1030071"/>
          </a:xfrm>
          <a:prstGeom prst="rect">
            <a:avLst/>
          </a:prstGeom>
        </p:spPr>
      </p:pic>
      <p:sp>
        <p:nvSpPr>
          <p:cNvPr id="10" name="Rounded Rectangular Callout 9"/>
          <p:cNvSpPr/>
          <p:nvPr/>
        </p:nvSpPr>
        <p:spPr>
          <a:xfrm>
            <a:off x="7178040" y="822960"/>
            <a:ext cx="1737360" cy="640080"/>
          </a:xfrm>
          <a:prstGeom prst="wedgeRoundRectCallout">
            <a:avLst>
              <a:gd name="adj1" fmla="val -71000"/>
              <a:gd name="adj2" fmla="val 31000"/>
              <a:gd name="adj3" fmla="val 16667"/>
            </a:avLst>
          </a:prstGeom>
          <a:solidFill>
            <a:srgbClr val="FFFFFF"/>
          </a:solidFill>
          <a:ln w="38100">
            <a:solidFill>
              <a:srgbClr val="17213A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sz="2600" b="1">
                <a:solidFill>
                  <a:srgbClr val="17213A"/>
                </a:solidFill>
                <a:latin typeface="Dreaming Outloud Pro"/>
              </a:rPr>
              <a:t>You do</a:t>
            </a:r>
          </a:p>
        </p:txBody>
      </p:sp>
      <p:pic>
        <p:nvPicPr>
          <p:cNvPr id="11" name="timer_60.mp4" descr="Countdown timer, 1:00. Click to start.">
            <a:hlinkClick r:id="" action="ppaction://media"/>
          </p:cNvPr>
          <p:cNvPicPr>
            <a:picLocks noChangeAspect="1"/>
          </p:cNvPicPr>
          <p:nvPr>
            <a:videoFile r:link="rId7"/>
            <p:extLst>
              <p:ext uri="{DAA4B4D4-6D71-4841-9C94-3DE7FCFB9230}">
                <p14:media xmlns:p14="http://schemas.microsoft.com/office/powerpoint/2010/main" r:embed="rId6"/>
              </p:ext>
            </p:extLst>
          </p:nvPr>
        </p:nvPicPr>
        <p:blipFill>
          <a:blip r:embed="rId8"/>
          <a:stretch>
            <a:fillRect/>
          </a:stretch>
        </p:blipFill>
        <p:spPr>
          <a:xfrm>
            <a:off x="9601200" y="749808"/>
            <a:ext cx="2011680" cy="704088"/>
          </a:xfrm>
          <a:prstGeom prst="rect">
            <a:avLst/>
          </a:prstGeom>
        </p:spPr>
      </p:pic>
      <p:sp>
        <p:nvSpPr>
          <p:cNvPr id="12" name="TextBox 11"/>
          <p:cNvSpPr txBox="1"/>
          <p:nvPr/>
        </p:nvSpPr>
        <p:spPr>
          <a:xfrm>
            <a:off x="4572000" y="6327648"/>
            <a:ext cx="3017520" cy="274320"/>
          </a:xfrm>
          <a:prstGeom prst="rect">
            <a:avLst/>
          </a:prstGeom>
          <a:noFill/>
        </p:spPr>
        <p:txBody>
          <a:bodyPr wrap="square" anchor="t" lIns="73152" rIns="73152">
            <a:spAutoFit/>
          </a:bodyPr>
          <a:lstStyle/>
          <a:p>
            <a:pPr algn="ctr">
              <a:lnSpc>
                <a:spcPct val="115000"/>
              </a:lnSpc>
            </a:pPr>
            <a:r>
              <a:rPr sz="1100" b="0" u="none">
                <a:solidFill>
                  <a:srgbClr val="6B7280"/>
                </a:solidFill>
                <a:latin typeface="Dreaming Outloud Pro"/>
              </a:rPr>
              <a:t>1 of 12</a:t>
            </a:r>
          </a:p>
        </p:txBody>
      </p:sp>
      <p:sp>
        <p:nvSpPr>
          <p:cNvPr id="13" name="Rounded Rectangle 12"/>
          <p:cNvSpPr/>
          <p:nvPr/>
        </p:nvSpPr>
        <p:spPr>
          <a:xfrm>
            <a:off x="548640" y="1600200"/>
            <a:ext cx="5257800" cy="868680"/>
          </a:xfrm>
          <a:prstGeom prst="roundRect">
            <a:avLst>
              <a:gd name="adj" fmla="val 15000"/>
            </a:avLst>
          </a:prstGeom>
          <a:solidFill>
            <a:srgbClr val="FFF2B3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4" name="TextBox 13"/>
          <p:cNvSpPr txBox="1"/>
          <p:nvPr/>
        </p:nvSpPr>
        <p:spPr>
          <a:xfrm>
            <a:off x="658368" y="1600200"/>
            <a:ext cx="5038344" cy="868680"/>
          </a:xfrm>
          <a:prstGeom prst="rect">
            <a:avLst/>
          </a:prstGeom>
          <a:noFill/>
        </p:spPr>
        <p:txBody>
          <a:bodyPr wrap="square" anchor="ctr" lIns="73152" rIns="73152">
            <a:spAutoFit/>
          </a:bodyPr>
          <a:lstStyle/>
          <a:p>
            <a:pPr algn="l">
              <a:lnSpc>
                <a:spcPct val="115000"/>
              </a:lnSpc>
            </a:pPr>
            <a:r>
              <a:rPr sz="2000" b="0" u="none">
                <a:solidFill>
                  <a:srgbClr val="17213A"/>
                </a:solidFill>
                <a:latin typeface="Arial"/>
              </a:rPr>
              <a:t>Use a pair of </a:t>
            </a:r>
            <a:r>
              <a:rPr sz="2000" b="1" u="none">
                <a:solidFill>
                  <a:srgbClr val="17213A"/>
                </a:solidFill>
                <a:latin typeface="Arial"/>
              </a:rPr>
              <a:t>commas</a:t>
            </a:r>
            <a:r>
              <a:rPr sz="2000" b="0" u="none">
                <a:solidFill>
                  <a:srgbClr val="17213A"/>
                </a:solidFill>
                <a:latin typeface="Arial"/>
              </a:rPr>
              <a:t> to show the extra information (the </a:t>
            </a:r>
            <a:r>
              <a:rPr sz="2000" b="1" u="none">
                <a:solidFill>
                  <a:srgbClr val="17213A"/>
                </a:solidFill>
                <a:latin typeface="Arial"/>
              </a:rPr>
              <a:t>parenthesis</a:t>
            </a:r>
            <a:r>
              <a:rPr sz="2000" b="0" u="none">
                <a:solidFill>
                  <a:srgbClr val="17213A"/>
                </a:solidFill>
                <a:latin typeface="Arial"/>
              </a:rPr>
              <a:t>).</a:t>
            </a:r>
          </a:p>
        </p:txBody>
      </p:sp>
      <p:sp>
        <p:nvSpPr>
          <p:cNvPr id="15" name="TextBox 14"/>
          <p:cNvSpPr txBox="1"/>
          <p:nvPr/>
        </p:nvSpPr>
        <p:spPr>
          <a:xfrm>
            <a:off x="548640" y="2606040"/>
            <a:ext cx="5257800" cy="993648"/>
          </a:xfrm>
          <a:prstGeom prst="rect">
            <a:avLst/>
          </a:prstGeom>
          <a:noFill/>
        </p:spPr>
        <p:txBody>
          <a:bodyPr wrap="square" anchor="t" lIns="73152" rIns="73152">
            <a:spAutoFit/>
          </a:bodyPr>
          <a:lstStyle/>
          <a:p>
            <a:pPr algn="l">
              <a:lnSpc>
                <a:spcPct val="115000"/>
              </a:lnSpc>
            </a:pPr>
            <a:r>
              <a:rPr sz="2400" b="0" u="none">
                <a:solidFill>
                  <a:srgbClr val="17213A"/>
                </a:solidFill>
                <a:latin typeface="Arial"/>
              </a:rPr>
              <a:t>My grandad who is seventy still plays football.</a:t>
            </a:r>
          </a:p>
        </p:txBody>
      </p:sp>
      <p:sp>
        <p:nvSpPr>
          <p:cNvPr id="16" name="Rectangle 15"/>
          <p:cNvSpPr/>
          <p:nvPr/>
        </p:nvSpPr>
        <p:spPr>
          <a:xfrm>
            <a:off x="548640" y="2606040"/>
            <a:ext cx="5257800" cy="993648"/>
          </a:xfrm>
          <a:prstGeom prst="rect">
            <a:avLst/>
          </a:prstGeom>
          <a:solidFill>
            <a:srgbClr val="FFF8EA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7" name="TextBox 16"/>
          <p:cNvSpPr txBox="1"/>
          <p:nvPr/>
        </p:nvSpPr>
        <p:spPr>
          <a:xfrm>
            <a:off x="548640" y="2606040"/>
            <a:ext cx="5257800" cy="993648"/>
          </a:xfrm>
          <a:prstGeom prst="rect">
            <a:avLst/>
          </a:prstGeom>
          <a:noFill/>
        </p:spPr>
        <p:txBody>
          <a:bodyPr wrap="square" anchor="t" lIns="73152" rIns="73152">
            <a:spAutoFit/>
          </a:bodyPr>
          <a:lstStyle/>
          <a:p>
            <a:pPr algn="l">
              <a:lnSpc>
                <a:spcPct val="115000"/>
              </a:lnSpc>
            </a:pPr>
            <a:r>
              <a:rPr sz="2400" b="0" u="none">
                <a:solidFill>
                  <a:srgbClr val="17213A"/>
                </a:solidFill>
                <a:latin typeface="Arial"/>
              </a:rPr>
              <a:t>My grandad</a:t>
            </a:r>
            <a:r>
              <a:rPr sz="2400" b="0" u="sng">
                <a:solidFill>
                  <a:srgbClr val="D11A2A"/>
                </a:solidFill>
                <a:latin typeface="Arial"/>
              </a:rPr>
              <a:t>,</a:t>
            </a:r>
            <a:r>
              <a:rPr sz="2400" b="0" u="none">
                <a:solidFill>
                  <a:srgbClr val="17213A"/>
                </a:solidFill>
                <a:latin typeface="Arial"/>
              </a:rPr>
              <a:t> who is seventy</a:t>
            </a:r>
            <a:r>
              <a:rPr sz="2400" b="0" u="sng">
                <a:solidFill>
                  <a:srgbClr val="D11A2A"/>
                </a:solidFill>
                <a:latin typeface="Arial"/>
              </a:rPr>
              <a:t>,</a:t>
            </a:r>
            <a:r>
              <a:rPr sz="2400" b="0" u="none">
                <a:solidFill>
                  <a:srgbClr val="17213A"/>
                </a:solidFill>
                <a:latin typeface="Arial"/>
              </a:rPr>
              <a:t> still plays football.</a:t>
            </a:r>
          </a:p>
        </p:txBody>
      </p:sp>
      <p:sp>
        <p:nvSpPr>
          <p:cNvPr id="18" name="Rounded Rectangle 17"/>
          <p:cNvSpPr/>
          <p:nvPr/>
        </p:nvSpPr>
        <p:spPr>
          <a:xfrm>
            <a:off x="6309360" y="1600200"/>
            <a:ext cx="5257800" cy="868680"/>
          </a:xfrm>
          <a:prstGeom prst="roundRect">
            <a:avLst>
              <a:gd name="adj" fmla="val 15000"/>
            </a:avLst>
          </a:prstGeom>
          <a:solidFill>
            <a:srgbClr val="FFF2B3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9" name="TextBox 18"/>
          <p:cNvSpPr txBox="1"/>
          <p:nvPr/>
        </p:nvSpPr>
        <p:spPr>
          <a:xfrm>
            <a:off x="6419088" y="1600200"/>
            <a:ext cx="5038344" cy="868680"/>
          </a:xfrm>
          <a:prstGeom prst="rect">
            <a:avLst/>
          </a:prstGeom>
          <a:noFill/>
        </p:spPr>
        <p:txBody>
          <a:bodyPr wrap="square" anchor="ctr" lIns="73152" rIns="73152">
            <a:spAutoFit/>
          </a:bodyPr>
          <a:lstStyle/>
          <a:p>
            <a:pPr algn="l">
              <a:lnSpc>
                <a:spcPct val="115000"/>
              </a:lnSpc>
            </a:pPr>
            <a:r>
              <a:rPr sz="2000" b="0" u="none">
                <a:solidFill>
                  <a:srgbClr val="17213A"/>
                </a:solidFill>
                <a:latin typeface="Arial"/>
              </a:rPr>
              <a:t>Use </a:t>
            </a:r>
            <a:r>
              <a:rPr sz="2000" b="1" u="none">
                <a:solidFill>
                  <a:srgbClr val="17213A"/>
                </a:solidFill>
                <a:latin typeface="Arial"/>
              </a:rPr>
              <a:t>brackets</a:t>
            </a:r>
            <a:r>
              <a:rPr sz="2000" b="0" u="none">
                <a:solidFill>
                  <a:srgbClr val="17213A"/>
                </a:solidFill>
                <a:latin typeface="Arial"/>
              </a:rPr>
              <a:t> to show the extra information (the </a:t>
            </a:r>
            <a:r>
              <a:rPr sz="2000" b="1" u="none">
                <a:solidFill>
                  <a:srgbClr val="17213A"/>
                </a:solidFill>
                <a:latin typeface="Arial"/>
              </a:rPr>
              <a:t>parenthesis</a:t>
            </a:r>
            <a:r>
              <a:rPr sz="2000" b="0" u="none">
                <a:solidFill>
                  <a:srgbClr val="17213A"/>
                </a:solidFill>
                <a:latin typeface="Arial"/>
              </a:rPr>
              <a:t>).</a:t>
            </a:r>
          </a:p>
        </p:txBody>
      </p:sp>
      <p:sp>
        <p:nvSpPr>
          <p:cNvPr id="20" name="TextBox 19"/>
          <p:cNvSpPr txBox="1"/>
          <p:nvPr/>
        </p:nvSpPr>
        <p:spPr>
          <a:xfrm>
            <a:off x="6309360" y="2606040"/>
            <a:ext cx="5257800" cy="993648"/>
          </a:xfrm>
          <a:prstGeom prst="rect">
            <a:avLst/>
          </a:prstGeom>
          <a:noFill/>
        </p:spPr>
        <p:txBody>
          <a:bodyPr wrap="square" anchor="t" lIns="73152" rIns="73152">
            <a:spAutoFit/>
          </a:bodyPr>
          <a:lstStyle/>
          <a:p>
            <a:pPr algn="l">
              <a:lnSpc>
                <a:spcPct val="115000"/>
              </a:lnSpc>
            </a:pPr>
            <a:r>
              <a:rPr sz="2400" b="0" u="none">
                <a:solidFill>
                  <a:srgbClr val="17213A"/>
                </a:solidFill>
                <a:latin typeface="Arial"/>
              </a:rPr>
              <a:t>The dog a brown spaniel barked at the postman.</a:t>
            </a:r>
          </a:p>
        </p:txBody>
      </p:sp>
      <p:sp>
        <p:nvSpPr>
          <p:cNvPr id="21" name="Rectangle 20"/>
          <p:cNvSpPr/>
          <p:nvPr/>
        </p:nvSpPr>
        <p:spPr>
          <a:xfrm>
            <a:off x="6309360" y="2606040"/>
            <a:ext cx="5257800" cy="993648"/>
          </a:xfrm>
          <a:prstGeom prst="rect">
            <a:avLst/>
          </a:prstGeom>
          <a:solidFill>
            <a:srgbClr val="FFF8EA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22" name="TextBox 21"/>
          <p:cNvSpPr txBox="1"/>
          <p:nvPr/>
        </p:nvSpPr>
        <p:spPr>
          <a:xfrm>
            <a:off x="6309360" y="2606040"/>
            <a:ext cx="5257800" cy="993648"/>
          </a:xfrm>
          <a:prstGeom prst="rect">
            <a:avLst/>
          </a:prstGeom>
          <a:noFill/>
        </p:spPr>
        <p:txBody>
          <a:bodyPr wrap="square" anchor="t" lIns="73152" rIns="73152">
            <a:spAutoFit/>
          </a:bodyPr>
          <a:lstStyle/>
          <a:p>
            <a:pPr algn="l">
              <a:lnSpc>
                <a:spcPct val="115000"/>
              </a:lnSpc>
            </a:pPr>
            <a:r>
              <a:rPr sz="2400" b="0" u="none">
                <a:solidFill>
                  <a:srgbClr val="17213A"/>
                </a:solidFill>
                <a:latin typeface="Arial"/>
              </a:rPr>
              <a:t>The dog </a:t>
            </a:r>
            <a:r>
              <a:rPr sz="2400" b="0" u="sng">
                <a:solidFill>
                  <a:srgbClr val="D11A2A"/>
                </a:solidFill>
                <a:latin typeface="Arial"/>
              </a:rPr>
              <a:t>(</a:t>
            </a:r>
            <a:r>
              <a:rPr sz="2400" b="0" u="none">
                <a:solidFill>
                  <a:srgbClr val="17213A"/>
                </a:solidFill>
                <a:latin typeface="Arial"/>
              </a:rPr>
              <a:t>a brown spaniel</a:t>
            </a:r>
            <a:r>
              <a:rPr sz="2400" b="0" u="sng">
                <a:solidFill>
                  <a:srgbClr val="D11A2A"/>
                </a:solidFill>
                <a:latin typeface="Arial"/>
              </a:rPr>
              <a:t>)</a:t>
            </a:r>
            <a:r>
              <a:rPr sz="2400" b="0" u="none">
                <a:solidFill>
                  <a:srgbClr val="17213A"/>
                </a:solidFill>
                <a:latin typeface="Arial"/>
              </a:rPr>
              <a:t> barked at the postman.</a:t>
            </a: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99" dur="indefinite" nodeType="mainSeq">
                <p:childTnLst>
                  <p:par>
                    <p:cTn id="107" fill="hold">
                      <p:stCondLst>
                        <p:cond delay="indefinite"/>
                      </p:stCondLst>
                      <p:childTnLst>
                        <p:par>
                          <p:cTn id="108" fill="hold">
                            <p:stCondLst>
                              <p:cond delay="0"/>
                            </p:stCondLst>
                            <p:childTnLst>
                              <p:par>
                                <p:cTn id="101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3" dur="500"/>
                                        <p:tgtEl>
                                          <p:spTgt spid="1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04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6" dur="500"/>
                                        <p:tgtEl>
                                          <p:spTgt spid="1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5" fill="hold">
                      <p:stCondLst>
                        <p:cond delay="indefinite"/>
                      </p:stCondLst>
                      <p:childTnLst>
                        <p:par>
                          <p:cTn id="116" fill="hold">
                            <p:stCondLst>
                              <p:cond delay="0"/>
                            </p:stCondLst>
                            <p:childTnLst>
                              <p:par>
                                <p:cTn id="109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11" dur="500"/>
                                        <p:tgtEl>
                                          <p:spTgt spid="2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12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14" dur="500"/>
                                        <p:tgtEl>
                                          <p:spTgt spid="2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video>
              <p:cMediaNode vol="80000">
                <p:cTn id="2" fill="hold" display="0">
                  <p:stCondLst>
                    <p:cond delay="indefinite"/>
                  </p:stCondLst>
                </p:cTn>
                <p:tgtEl>
                  <p:spTgt spid="11"/>
                </p:tgtEl>
              </p:cMediaNode>
            </p:video>
          </p:childTnLst>
        </p:cTn>
      </p:par>
    </p:tnLst>
  </p:timing>
</p:sld>
</file>

<file path=ppt/slides/slide8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FBF7EE"/>
        </a:solidFill>
        <a:effectLst/>
      </p:bgPr>
    </p:bg>
    <p:spTree>
      <p:nvGrpSpPr>
        <p:cNvPr id="1" name=""/>
        <p:cNvGrpSpPr/>
        <p:nvPr/>
      </p:nvGrpSpPr>
      <p:grpSpPr/>
      <p:pic>
        <p:nvPicPr>
          <p:cNvPr id="2" name="Picture 1" descr="frame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191695" cy="6858000"/>
          </a:xfrm>
          <a:prstGeom prst="rect">
            <a:avLst/>
          </a:prstGeom>
        </p:spPr>
      </p:pic>
      <p:sp>
        <p:nvSpPr>
          <p:cNvPr id="3" name="Rounded Rectangle 2"/>
          <p:cNvSpPr/>
          <p:nvPr/>
        </p:nvSpPr>
        <p:spPr>
          <a:xfrm>
            <a:off x="310896" y="384048"/>
            <a:ext cx="11569903" cy="6089904"/>
          </a:xfrm>
          <a:prstGeom prst="roundRect">
            <a:avLst>
              <a:gd name="adj" fmla="val 3000"/>
            </a:avLst>
          </a:prstGeom>
          <a:solidFill>
            <a:srgbClr val="FFF8EA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4" name="TextBox 3"/>
          <p:cNvSpPr txBox="1"/>
          <p:nvPr/>
        </p:nvSpPr>
        <p:spPr>
          <a:xfrm>
            <a:off x="502920" y="411480"/>
            <a:ext cx="8229600" cy="320040"/>
          </a:xfrm>
          <a:prstGeom prst="rect">
            <a:avLst/>
          </a:prstGeom>
          <a:noFill/>
        </p:spPr>
        <p:txBody>
          <a:bodyPr wrap="square" anchor="ctr" lIns="73152" rIns="73152">
            <a:spAutoFit/>
          </a:bodyPr>
          <a:lstStyle/>
          <a:p>
            <a:pPr algn="l">
              <a:lnSpc>
                <a:spcPct val="115000"/>
              </a:lnSpc>
            </a:pPr>
            <a:r>
              <a:rPr sz="1200" b="1" u="none">
                <a:solidFill>
                  <a:srgbClr val="0F766E"/>
                </a:solidFill>
                <a:latin typeface="Dreaming Outloud Pro"/>
              </a:rPr>
              <a:t>Year 6 · SPaG · Consolidation: revising the tested content · Revision: parenthesis, dashes and hyphens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8412480" y="411480"/>
            <a:ext cx="3291840" cy="320040"/>
          </a:xfrm>
          <a:prstGeom prst="rect">
            <a:avLst/>
          </a:prstGeom>
          <a:noFill/>
        </p:spPr>
        <p:txBody>
          <a:bodyPr wrap="square" anchor="ctr" lIns="73152" rIns="73152">
            <a:spAutoFit/>
          </a:bodyPr>
          <a:lstStyle/>
          <a:p>
            <a:pPr algn="r">
              <a:lnSpc>
                <a:spcPct val="115000"/>
              </a:lnSpc>
            </a:pPr>
            <a:r>
              <a:rPr sz="1200" b="1" u="none">
                <a:solidFill>
                  <a:srgbClr val="B4237A"/>
                </a:solidFill>
                <a:latin typeface="Dreaming Outloud Pro"/>
              </a:rPr>
              <a:t>Varied fluency 2</a:t>
            </a:r>
          </a:p>
        </p:txBody>
      </p:sp>
      <p:sp>
        <p:nvSpPr>
          <p:cNvPr id="6" name="Rectangle 5"/>
          <p:cNvSpPr/>
          <p:nvPr/>
        </p:nvSpPr>
        <p:spPr>
          <a:xfrm>
            <a:off x="6016752" y="822960"/>
            <a:ext cx="45720" cy="5440680"/>
          </a:xfrm>
          <a:prstGeom prst="rect">
            <a:avLst/>
          </a:prstGeom>
          <a:solidFill>
            <a:srgbClr val="17213A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pic>
        <p:nvPicPr>
          <p:cNvPr id="7" name="Picture 6" descr="teacher.png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548640" y="690829"/>
            <a:ext cx="864108" cy="881938"/>
          </a:xfrm>
          <a:prstGeom prst="rect">
            <a:avLst/>
          </a:prstGeom>
        </p:spPr>
      </p:pic>
      <p:sp>
        <p:nvSpPr>
          <p:cNvPr id="8" name="Rounded Rectangular Callout 7"/>
          <p:cNvSpPr/>
          <p:nvPr/>
        </p:nvSpPr>
        <p:spPr>
          <a:xfrm>
            <a:off x="1463040" y="822960"/>
            <a:ext cx="1737360" cy="640080"/>
          </a:xfrm>
          <a:prstGeom prst="wedgeRoundRectCallout">
            <a:avLst>
              <a:gd name="adj1" fmla="val -71000"/>
              <a:gd name="adj2" fmla="val 31000"/>
              <a:gd name="adj3" fmla="val 16667"/>
            </a:avLst>
          </a:prstGeom>
          <a:solidFill>
            <a:srgbClr val="FFFFFF"/>
          </a:solidFill>
          <a:ln w="38100">
            <a:solidFill>
              <a:srgbClr val="17213A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sz="2600" b="1">
                <a:solidFill>
                  <a:srgbClr val="17213A"/>
                </a:solidFill>
                <a:latin typeface="Dreaming Outloud Pro"/>
              </a:rPr>
              <a:t>I do</a:t>
            </a:r>
          </a:p>
        </p:txBody>
      </p:sp>
      <p:pic>
        <p:nvPicPr>
          <p:cNvPr id="9" name="Picture 8" descr="cheer.png"/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6263640" y="542696"/>
            <a:ext cx="846277" cy="1030071"/>
          </a:xfrm>
          <a:prstGeom prst="rect">
            <a:avLst/>
          </a:prstGeom>
        </p:spPr>
      </p:pic>
      <p:sp>
        <p:nvSpPr>
          <p:cNvPr id="10" name="Rounded Rectangular Callout 9"/>
          <p:cNvSpPr/>
          <p:nvPr/>
        </p:nvSpPr>
        <p:spPr>
          <a:xfrm>
            <a:off x="7178040" y="822960"/>
            <a:ext cx="1737360" cy="640080"/>
          </a:xfrm>
          <a:prstGeom prst="wedgeRoundRectCallout">
            <a:avLst>
              <a:gd name="adj1" fmla="val -71000"/>
              <a:gd name="adj2" fmla="val 31000"/>
              <a:gd name="adj3" fmla="val 16667"/>
            </a:avLst>
          </a:prstGeom>
          <a:solidFill>
            <a:srgbClr val="FFFFFF"/>
          </a:solidFill>
          <a:ln w="38100">
            <a:solidFill>
              <a:srgbClr val="17213A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sz="2600" b="1">
                <a:solidFill>
                  <a:srgbClr val="17213A"/>
                </a:solidFill>
                <a:latin typeface="Dreaming Outloud Pro"/>
              </a:rPr>
              <a:t>You do</a:t>
            </a:r>
          </a:p>
        </p:txBody>
      </p:sp>
      <p:pic>
        <p:nvPicPr>
          <p:cNvPr id="11" name="timer_60.mp4" descr="Countdown timer, 1:00. Click to start.">
            <a:hlinkClick r:id="" action="ppaction://media"/>
          </p:cNvPr>
          <p:cNvPicPr>
            <a:picLocks noChangeAspect="1"/>
          </p:cNvPicPr>
          <p:nvPr>
            <a:videoFile r:link="rId7"/>
            <p:extLst>
              <p:ext uri="{DAA4B4D4-6D71-4841-9C94-3DE7FCFB9230}">
                <p14:media xmlns:p14="http://schemas.microsoft.com/office/powerpoint/2010/main" r:embed="rId6"/>
              </p:ext>
            </p:extLst>
          </p:nvPr>
        </p:nvPicPr>
        <p:blipFill>
          <a:blip r:embed="rId8"/>
          <a:stretch>
            <a:fillRect/>
          </a:stretch>
        </p:blipFill>
        <p:spPr>
          <a:xfrm>
            <a:off x="9601200" y="749808"/>
            <a:ext cx="2011680" cy="704088"/>
          </a:xfrm>
          <a:prstGeom prst="rect">
            <a:avLst/>
          </a:prstGeom>
        </p:spPr>
      </p:pic>
      <p:sp>
        <p:nvSpPr>
          <p:cNvPr id="12" name="TextBox 11"/>
          <p:cNvSpPr txBox="1"/>
          <p:nvPr/>
        </p:nvSpPr>
        <p:spPr>
          <a:xfrm>
            <a:off x="4572000" y="6327648"/>
            <a:ext cx="3017520" cy="274320"/>
          </a:xfrm>
          <a:prstGeom prst="rect">
            <a:avLst/>
          </a:prstGeom>
          <a:noFill/>
        </p:spPr>
        <p:txBody>
          <a:bodyPr wrap="square" anchor="t" lIns="73152" rIns="73152">
            <a:spAutoFit/>
          </a:bodyPr>
          <a:lstStyle/>
          <a:p>
            <a:pPr algn="ctr">
              <a:lnSpc>
                <a:spcPct val="115000"/>
              </a:lnSpc>
            </a:pPr>
            <a:r>
              <a:rPr sz="1100" b="0" u="none">
                <a:solidFill>
                  <a:srgbClr val="6B7280"/>
                </a:solidFill>
                <a:latin typeface="Dreaming Outloud Pro"/>
              </a:rPr>
              <a:t>2 of 12</a:t>
            </a:r>
          </a:p>
        </p:txBody>
      </p:sp>
      <p:sp>
        <p:nvSpPr>
          <p:cNvPr id="13" name="Rounded Rectangle 12"/>
          <p:cNvSpPr/>
          <p:nvPr/>
        </p:nvSpPr>
        <p:spPr>
          <a:xfrm>
            <a:off x="548640" y="1600200"/>
            <a:ext cx="5257800" cy="868680"/>
          </a:xfrm>
          <a:prstGeom prst="roundRect">
            <a:avLst>
              <a:gd name="adj" fmla="val 15000"/>
            </a:avLst>
          </a:prstGeom>
          <a:solidFill>
            <a:srgbClr val="FFF2B3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4" name="TextBox 13"/>
          <p:cNvSpPr txBox="1"/>
          <p:nvPr/>
        </p:nvSpPr>
        <p:spPr>
          <a:xfrm>
            <a:off x="658368" y="1600200"/>
            <a:ext cx="5038344" cy="868680"/>
          </a:xfrm>
          <a:prstGeom prst="rect">
            <a:avLst/>
          </a:prstGeom>
          <a:noFill/>
        </p:spPr>
        <p:txBody>
          <a:bodyPr wrap="square" anchor="ctr" lIns="73152" rIns="73152">
            <a:spAutoFit/>
          </a:bodyPr>
          <a:lstStyle/>
          <a:p>
            <a:pPr algn="l">
              <a:lnSpc>
                <a:spcPct val="115000"/>
              </a:lnSpc>
            </a:pPr>
            <a:r>
              <a:rPr sz="2000" b="0" u="none">
                <a:solidFill>
                  <a:srgbClr val="17213A"/>
                </a:solidFill>
                <a:latin typeface="Arial"/>
              </a:rPr>
              <a:t>Add a </a:t>
            </a:r>
            <a:r>
              <a:rPr sz="2000" b="1" u="none">
                <a:solidFill>
                  <a:srgbClr val="17213A"/>
                </a:solidFill>
                <a:latin typeface="Arial"/>
              </a:rPr>
              <a:t>single dash</a:t>
            </a:r>
            <a:r>
              <a:rPr sz="2000" b="0" u="none">
                <a:solidFill>
                  <a:srgbClr val="17213A"/>
                </a:solidFill>
                <a:latin typeface="Arial"/>
              </a:rPr>
              <a:t> to show the extra comment at the end.</a:t>
            </a:r>
          </a:p>
        </p:txBody>
      </p:sp>
      <p:sp>
        <p:nvSpPr>
          <p:cNvPr id="15" name="TextBox 14"/>
          <p:cNvSpPr txBox="1"/>
          <p:nvPr/>
        </p:nvSpPr>
        <p:spPr>
          <a:xfrm>
            <a:off x="548640" y="2606040"/>
            <a:ext cx="5257800" cy="993648"/>
          </a:xfrm>
          <a:prstGeom prst="rect">
            <a:avLst/>
          </a:prstGeom>
          <a:noFill/>
        </p:spPr>
        <p:txBody>
          <a:bodyPr wrap="square" anchor="t" lIns="73152" rIns="73152">
            <a:spAutoFit/>
          </a:bodyPr>
          <a:lstStyle/>
          <a:p>
            <a:pPr algn="l">
              <a:lnSpc>
                <a:spcPct val="115000"/>
              </a:lnSpc>
            </a:pPr>
            <a:r>
              <a:rPr sz="2400" b="0" u="none">
                <a:solidFill>
                  <a:srgbClr val="17213A"/>
                </a:solidFill>
                <a:latin typeface="Arial"/>
              </a:rPr>
              <a:t>The cake was delicious what was left of it.</a:t>
            </a:r>
          </a:p>
        </p:txBody>
      </p:sp>
      <p:sp>
        <p:nvSpPr>
          <p:cNvPr id="16" name="Rectangle 15"/>
          <p:cNvSpPr/>
          <p:nvPr/>
        </p:nvSpPr>
        <p:spPr>
          <a:xfrm>
            <a:off x="548640" y="2606040"/>
            <a:ext cx="5257800" cy="993648"/>
          </a:xfrm>
          <a:prstGeom prst="rect">
            <a:avLst/>
          </a:prstGeom>
          <a:solidFill>
            <a:srgbClr val="FFF8EA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7" name="TextBox 16"/>
          <p:cNvSpPr txBox="1"/>
          <p:nvPr/>
        </p:nvSpPr>
        <p:spPr>
          <a:xfrm>
            <a:off x="548640" y="2606040"/>
            <a:ext cx="5257800" cy="993648"/>
          </a:xfrm>
          <a:prstGeom prst="rect">
            <a:avLst/>
          </a:prstGeom>
          <a:noFill/>
        </p:spPr>
        <p:txBody>
          <a:bodyPr wrap="square" anchor="t" lIns="73152" rIns="73152">
            <a:spAutoFit/>
          </a:bodyPr>
          <a:lstStyle/>
          <a:p>
            <a:pPr algn="l">
              <a:lnSpc>
                <a:spcPct val="115000"/>
              </a:lnSpc>
            </a:pPr>
            <a:r>
              <a:rPr sz="2400" b="0" u="none">
                <a:solidFill>
                  <a:srgbClr val="17213A"/>
                </a:solidFill>
                <a:latin typeface="Arial"/>
              </a:rPr>
              <a:t>The cake was delicious </a:t>
            </a:r>
            <a:r>
              <a:rPr sz="2400" b="0" u="sng">
                <a:solidFill>
                  <a:srgbClr val="D11A2A"/>
                </a:solidFill>
                <a:latin typeface="Arial"/>
              </a:rPr>
              <a:t>– </a:t>
            </a:r>
            <a:r>
              <a:rPr sz="2400" b="0" u="none">
                <a:solidFill>
                  <a:srgbClr val="17213A"/>
                </a:solidFill>
                <a:latin typeface="Arial"/>
              </a:rPr>
              <a:t>what was left of it.</a:t>
            </a:r>
          </a:p>
        </p:txBody>
      </p:sp>
      <p:sp>
        <p:nvSpPr>
          <p:cNvPr id="18" name="Rounded Rectangle 17"/>
          <p:cNvSpPr/>
          <p:nvPr/>
        </p:nvSpPr>
        <p:spPr>
          <a:xfrm>
            <a:off x="6309360" y="1600200"/>
            <a:ext cx="5257800" cy="868680"/>
          </a:xfrm>
          <a:prstGeom prst="roundRect">
            <a:avLst>
              <a:gd name="adj" fmla="val 15000"/>
            </a:avLst>
          </a:prstGeom>
          <a:solidFill>
            <a:srgbClr val="FFF2B3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9" name="TextBox 18"/>
          <p:cNvSpPr txBox="1"/>
          <p:nvPr/>
        </p:nvSpPr>
        <p:spPr>
          <a:xfrm>
            <a:off x="6419088" y="1600200"/>
            <a:ext cx="5038344" cy="868680"/>
          </a:xfrm>
          <a:prstGeom prst="rect">
            <a:avLst/>
          </a:prstGeom>
          <a:noFill/>
        </p:spPr>
        <p:txBody>
          <a:bodyPr wrap="square" anchor="ctr" lIns="73152" rIns="73152">
            <a:spAutoFit/>
          </a:bodyPr>
          <a:lstStyle/>
          <a:p>
            <a:pPr algn="l">
              <a:lnSpc>
                <a:spcPct val="115000"/>
              </a:lnSpc>
            </a:pPr>
            <a:r>
              <a:rPr sz="2000" b="0" u="none">
                <a:solidFill>
                  <a:srgbClr val="17213A"/>
                </a:solidFill>
                <a:latin typeface="Arial"/>
              </a:rPr>
              <a:t>Add a </a:t>
            </a:r>
            <a:r>
              <a:rPr sz="2000" b="1" u="none">
                <a:solidFill>
                  <a:srgbClr val="17213A"/>
                </a:solidFill>
                <a:latin typeface="Arial"/>
              </a:rPr>
              <a:t>single dash</a:t>
            </a:r>
            <a:r>
              <a:rPr sz="2000" b="0" u="none">
                <a:solidFill>
                  <a:srgbClr val="17213A"/>
                </a:solidFill>
                <a:latin typeface="Arial"/>
              </a:rPr>
              <a:t> to show the extra comment at the end.</a:t>
            </a:r>
          </a:p>
        </p:txBody>
      </p:sp>
      <p:sp>
        <p:nvSpPr>
          <p:cNvPr id="20" name="TextBox 19"/>
          <p:cNvSpPr txBox="1"/>
          <p:nvPr/>
        </p:nvSpPr>
        <p:spPr>
          <a:xfrm>
            <a:off x="6309360" y="2606040"/>
            <a:ext cx="5257800" cy="993648"/>
          </a:xfrm>
          <a:prstGeom prst="rect">
            <a:avLst/>
          </a:prstGeom>
          <a:noFill/>
        </p:spPr>
        <p:txBody>
          <a:bodyPr wrap="square" anchor="t" lIns="73152" rIns="73152">
            <a:spAutoFit/>
          </a:bodyPr>
          <a:lstStyle/>
          <a:p>
            <a:pPr algn="l">
              <a:lnSpc>
                <a:spcPct val="115000"/>
              </a:lnSpc>
            </a:pPr>
            <a:r>
              <a:rPr sz="2400" b="0" u="none">
                <a:solidFill>
                  <a:srgbClr val="17213A"/>
                </a:solidFill>
                <a:latin typeface="Arial"/>
              </a:rPr>
              <a:t>Mia has one favourite food pizza.</a:t>
            </a:r>
          </a:p>
        </p:txBody>
      </p:sp>
      <p:sp>
        <p:nvSpPr>
          <p:cNvPr id="21" name="Rectangle 20"/>
          <p:cNvSpPr/>
          <p:nvPr/>
        </p:nvSpPr>
        <p:spPr>
          <a:xfrm>
            <a:off x="6309360" y="2606040"/>
            <a:ext cx="5257800" cy="993648"/>
          </a:xfrm>
          <a:prstGeom prst="rect">
            <a:avLst/>
          </a:prstGeom>
          <a:solidFill>
            <a:srgbClr val="FFF8EA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22" name="TextBox 21"/>
          <p:cNvSpPr txBox="1"/>
          <p:nvPr/>
        </p:nvSpPr>
        <p:spPr>
          <a:xfrm>
            <a:off x="6309360" y="2606040"/>
            <a:ext cx="5257800" cy="993648"/>
          </a:xfrm>
          <a:prstGeom prst="rect">
            <a:avLst/>
          </a:prstGeom>
          <a:noFill/>
        </p:spPr>
        <p:txBody>
          <a:bodyPr wrap="square" anchor="t" lIns="73152" rIns="73152">
            <a:spAutoFit/>
          </a:bodyPr>
          <a:lstStyle/>
          <a:p>
            <a:pPr algn="l">
              <a:lnSpc>
                <a:spcPct val="115000"/>
              </a:lnSpc>
            </a:pPr>
            <a:r>
              <a:rPr sz="2400" b="0" u="none">
                <a:solidFill>
                  <a:srgbClr val="17213A"/>
                </a:solidFill>
                <a:latin typeface="Arial"/>
              </a:rPr>
              <a:t>Mia has one favourite food </a:t>
            </a:r>
            <a:r>
              <a:rPr sz="2400" b="0" u="sng">
                <a:solidFill>
                  <a:srgbClr val="D11A2A"/>
                </a:solidFill>
                <a:latin typeface="Arial"/>
              </a:rPr>
              <a:t>– </a:t>
            </a:r>
            <a:r>
              <a:rPr sz="2400" b="0" u="none">
                <a:solidFill>
                  <a:srgbClr val="17213A"/>
                </a:solidFill>
                <a:latin typeface="Arial"/>
              </a:rPr>
              <a:t>pizza.</a:t>
            </a: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99" dur="indefinite" nodeType="mainSeq">
                <p:childTnLst>
                  <p:par>
                    <p:cTn id="107" fill="hold">
                      <p:stCondLst>
                        <p:cond delay="indefinite"/>
                      </p:stCondLst>
                      <p:childTnLst>
                        <p:par>
                          <p:cTn id="108" fill="hold">
                            <p:stCondLst>
                              <p:cond delay="0"/>
                            </p:stCondLst>
                            <p:childTnLst>
                              <p:par>
                                <p:cTn id="101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3" dur="500"/>
                                        <p:tgtEl>
                                          <p:spTgt spid="1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04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6" dur="500"/>
                                        <p:tgtEl>
                                          <p:spTgt spid="1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5" fill="hold">
                      <p:stCondLst>
                        <p:cond delay="indefinite"/>
                      </p:stCondLst>
                      <p:childTnLst>
                        <p:par>
                          <p:cTn id="116" fill="hold">
                            <p:stCondLst>
                              <p:cond delay="0"/>
                            </p:stCondLst>
                            <p:childTnLst>
                              <p:par>
                                <p:cTn id="109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11" dur="500"/>
                                        <p:tgtEl>
                                          <p:spTgt spid="2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12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14" dur="500"/>
                                        <p:tgtEl>
                                          <p:spTgt spid="2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video>
              <p:cMediaNode vol="80000">
                <p:cTn id="2" fill="hold" display="0">
                  <p:stCondLst>
                    <p:cond delay="indefinite"/>
                  </p:stCondLst>
                </p:cTn>
                <p:tgtEl>
                  <p:spTgt spid="11"/>
                </p:tgtEl>
              </p:cMediaNode>
            </p:video>
          </p:childTnLst>
        </p:cTn>
      </p:par>
    </p:tnLst>
  </p:timing>
</p:sld>
</file>

<file path=ppt/slides/slide9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FBF7EE"/>
        </a:solidFill>
        <a:effectLst/>
      </p:bgPr>
    </p:bg>
    <p:spTree>
      <p:nvGrpSpPr>
        <p:cNvPr id="1" name=""/>
        <p:cNvGrpSpPr/>
        <p:nvPr/>
      </p:nvGrpSpPr>
      <p:grpSpPr/>
      <p:pic>
        <p:nvPicPr>
          <p:cNvPr id="2" name="Picture 1" descr="frame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191695" cy="6858000"/>
          </a:xfrm>
          <a:prstGeom prst="rect">
            <a:avLst/>
          </a:prstGeom>
        </p:spPr>
      </p:pic>
      <p:sp>
        <p:nvSpPr>
          <p:cNvPr id="3" name="Rounded Rectangle 2"/>
          <p:cNvSpPr/>
          <p:nvPr/>
        </p:nvSpPr>
        <p:spPr>
          <a:xfrm>
            <a:off x="310896" y="384048"/>
            <a:ext cx="11569903" cy="6089904"/>
          </a:xfrm>
          <a:prstGeom prst="roundRect">
            <a:avLst>
              <a:gd name="adj" fmla="val 3000"/>
            </a:avLst>
          </a:prstGeom>
          <a:solidFill>
            <a:srgbClr val="FFF8EA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4" name="TextBox 3"/>
          <p:cNvSpPr txBox="1"/>
          <p:nvPr/>
        </p:nvSpPr>
        <p:spPr>
          <a:xfrm>
            <a:off x="502920" y="411480"/>
            <a:ext cx="8229600" cy="320040"/>
          </a:xfrm>
          <a:prstGeom prst="rect">
            <a:avLst/>
          </a:prstGeom>
          <a:noFill/>
        </p:spPr>
        <p:txBody>
          <a:bodyPr wrap="square" anchor="ctr" lIns="73152" rIns="73152">
            <a:spAutoFit/>
          </a:bodyPr>
          <a:lstStyle/>
          <a:p>
            <a:pPr algn="l">
              <a:lnSpc>
                <a:spcPct val="115000"/>
              </a:lnSpc>
            </a:pPr>
            <a:r>
              <a:rPr sz="1200" b="1" u="none">
                <a:solidFill>
                  <a:srgbClr val="0F766E"/>
                </a:solidFill>
                <a:latin typeface="Dreaming Outloud Pro"/>
              </a:rPr>
              <a:t>Year 6 · SPaG · Consolidation: revising the tested content · Revision: parenthesis, dashes and hyphens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8412480" y="411480"/>
            <a:ext cx="3291840" cy="320040"/>
          </a:xfrm>
          <a:prstGeom prst="rect">
            <a:avLst/>
          </a:prstGeom>
          <a:noFill/>
        </p:spPr>
        <p:txBody>
          <a:bodyPr wrap="square" anchor="ctr" lIns="73152" rIns="73152">
            <a:spAutoFit/>
          </a:bodyPr>
          <a:lstStyle/>
          <a:p>
            <a:pPr algn="r">
              <a:lnSpc>
                <a:spcPct val="115000"/>
              </a:lnSpc>
            </a:pPr>
            <a:r>
              <a:rPr sz="1200" b="1" u="none">
                <a:solidFill>
                  <a:srgbClr val="B4237A"/>
                </a:solidFill>
                <a:latin typeface="Dreaming Outloud Pro"/>
              </a:rPr>
              <a:t>Varied fluency 3</a:t>
            </a:r>
          </a:p>
        </p:txBody>
      </p:sp>
      <p:sp>
        <p:nvSpPr>
          <p:cNvPr id="6" name="Rectangle 5"/>
          <p:cNvSpPr/>
          <p:nvPr/>
        </p:nvSpPr>
        <p:spPr>
          <a:xfrm>
            <a:off x="6016752" y="822960"/>
            <a:ext cx="45720" cy="5440680"/>
          </a:xfrm>
          <a:prstGeom prst="rect">
            <a:avLst/>
          </a:prstGeom>
          <a:solidFill>
            <a:srgbClr val="17213A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pic>
        <p:nvPicPr>
          <p:cNvPr id="7" name="Picture 6" descr="teacher.png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548640" y="690829"/>
            <a:ext cx="864108" cy="881938"/>
          </a:xfrm>
          <a:prstGeom prst="rect">
            <a:avLst/>
          </a:prstGeom>
        </p:spPr>
      </p:pic>
      <p:sp>
        <p:nvSpPr>
          <p:cNvPr id="8" name="Rounded Rectangular Callout 7"/>
          <p:cNvSpPr/>
          <p:nvPr/>
        </p:nvSpPr>
        <p:spPr>
          <a:xfrm>
            <a:off x="1463040" y="822960"/>
            <a:ext cx="1737360" cy="640080"/>
          </a:xfrm>
          <a:prstGeom prst="wedgeRoundRectCallout">
            <a:avLst>
              <a:gd name="adj1" fmla="val -71000"/>
              <a:gd name="adj2" fmla="val 31000"/>
              <a:gd name="adj3" fmla="val 16667"/>
            </a:avLst>
          </a:prstGeom>
          <a:solidFill>
            <a:srgbClr val="FFFFFF"/>
          </a:solidFill>
          <a:ln w="38100">
            <a:solidFill>
              <a:srgbClr val="17213A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sz="2600" b="1">
                <a:solidFill>
                  <a:srgbClr val="17213A"/>
                </a:solidFill>
                <a:latin typeface="Dreaming Outloud Pro"/>
              </a:rPr>
              <a:t>I do</a:t>
            </a:r>
          </a:p>
        </p:txBody>
      </p:sp>
      <p:pic>
        <p:nvPicPr>
          <p:cNvPr id="9" name="Picture 8" descr="cheer.png"/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6263640" y="542696"/>
            <a:ext cx="846277" cy="1030071"/>
          </a:xfrm>
          <a:prstGeom prst="rect">
            <a:avLst/>
          </a:prstGeom>
        </p:spPr>
      </p:pic>
      <p:sp>
        <p:nvSpPr>
          <p:cNvPr id="10" name="Rounded Rectangular Callout 9"/>
          <p:cNvSpPr/>
          <p:nvPr/>
        </p:nvSpPr>
        <p:spPr>
          <a:xfrm>
            <a:off x="7178040" y="822960"/>
            <a:ext cx="1737360" cy="640080"/>
          </a:xfrm>
          <a:prstGeom prst="wedgeRoundRectCallout">
            <a:avLst>
              <a:gd name="adj1" fmla="val -71000"/>
              <a:gd name="adj2" fmla="val 31000"/>
              <a:gd name="adj3" fmla="val 16667"/>
            </a:avLst>
          </a:prstGeom>
          <a:solidFill>
            <a:srgbClr val="FFFFFF"/>
          </a:solidFill>
          <a:ln w="38100">
            <a:solidFill>
              <a:srgbClr val="17213A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sz="2600" b="1">
                <a:solidFill>
                  <a:srgbClr val="17213A"/>
                </a:solidFill>
                <a:latin typeface="Dreaming Outloud Pro"/>
              </a:rPr>
              <a:t>You do</a:t>
            </a:r>
          </a:p>
        </p:txBody>
      </p:sp>
      <p:pic>
        <p:nvPicPr>
          <p:cNvPr id="11" name="timer_60.mp4" descr="Countdown timer, 1:00. Click to start.">
            <a:hlinkClick r:id="" action="ppaction://media"/>
          </p:cNvPr>
          <p:cNvPicPr>
            <a:picLocks noChangeAspect="1"/>
          </p:cNvPicPr>
          <p:nvPr>
            <a:videoFile r:link="rId7"/>
            <p:extLst>
              <p:ext uri="{DAA4B4D4-6D71-4841-9C94-3DE7FCFB9230}">
                <p14:media xmlns:p14="http://schemas.microsoft.com/office/powerpoint/2010/main" r:embed="rId6"/>
              </p:ext>
            </p:extLst>
          </p:nvPr>
        </p:nvPicPr>
        <p:blipFill>
          <a:blip r:embed="rId8"/>
          <a:stretch>
            <a:fillRect/>
          </a:stretch>
        </p:blipFill>
        <p:spPr>
          <a:xfrm>
            <a:off x="9601200" y="749808"/>
            <a:ext cx="2011680" cy="704088"/>
          </a:xfrm>
          <a:prstGeom prst="rect">
            <a:avLst/>
          </a:prstGeom>
        </p:spPr>
      </p:pic>
      <p:sp>
        <p:nvSpPr>
          <p:cNvPr id="12" name="TextBox 11"/>
          <p:cNvSpPr txBox="1"/>
          <p:nvPr/>
        </p:nvSpPr>
        <p:spPr>
          <a:xfrm>
            <a:off x="4572000" y="6327648"/>
            <a:ext cx="3017520" cy="274320"/>
          </a:xfrm>
          <a:prstGeom prst="rect">
            <a:avLst/>
          </a:prstGeom>
          <a:noFill/>
        </p:spPr>
        <p:txBody>
          <a:bodyPr wrap="square" anchor="t" lIns="73152" rIns="73152">
            <a:spAutoFit/>
          </a:bodyPr>
          <a:lstStyle/>
          <a:p>
            <a:pPr algn="ctr">
              <a:lnSpc>
                <a:spcPct val="115000"/>
              </a:lnSpc>
            </a:pPr>
            <a:r>
              <a:rPr sz="1100" b="0" u="none">
                <a:solidFill>
                  <a:srgbClr val="6B7280"/>
                </a:solidFill>
                <a:latin typeface="Dreaming Outloud Pro"/>
              </a:rPr>
              <a:t>3 of 12</a:t>
            </a:r>
          </a:p>
        </p:txBody>
      </p:sp>
      <p:sp>
        <p:nvSpPr>
          <p:cNvPr id="13" name="Rounded Rectangle 12"/>
          <p:cNvSpPr/>
          <p:nvPr/>
        </p:nvSpPr>
        <p:spPr>
          <a:xfrm>
            <a:off x="548640" y="1600200"/>
            <a:ext cx="5257800" cy="868680"/>
          </a:xfrm>
          <a:prstGeom prst="roundRect">
            <a:avLst>
              <a:gd name="adj" fmla="val 15000"/>
            </a:avLst>
          </a:prstGeom>
          <a:solidFill>
            <a:srgbClr val="FFF2B3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4" name="TextBox 13"/>
          <p:cNvSpPr txBox="1"/>
          <p:nvPr/>
        </p:nvSpPr>
        <p:spPr>
          <a:xfrm>
            <a:off x="658368" y="1600200"/>
            <a:ext cx="5038344" cy="868680"/>
          </a:xfrm>
          <a:prstGeom prst="rect">
            <a:avLst/>
          </a:prstGeom>
          <a:noFill/>
        </p:spPr>
        <p:txBody>
          <a:bodyPr wrap="square" anchor="ctr" lIns="73152" rIns="73152">
            <a:spAutoFit/>
          </a:bodyPr>
          <a:lstStyle/>
          <a:p>
            <a:pPr algn="l">
              <a:lnSpc>
                <a:spcPct val="115000"/>
              </a:lnSpc>
            </a:pPr>
            <a:r>
              <a:rPr sz="2000" b="0" u="none">
                <a:solidFill>
                  <a:srgbClr val="17213A"/>
                </a:solidFill>
                <a:latin typeface="Arial"/>
              </a:rPr>
              <a:t>Which sentence means the writer met </a:t>
            </a:r>
            <a:r>
              <a:rPr sz="2000" b="1" u="none">
                <a:solidFill>
                  <a:srgbClr val="17213A"/>
                </a:solidFill>
                <a:latin typeface="Arial"/>
              </a:rPr>
              <a:t>about twenty</a:t>
            </a:r>
            <a:r>
              <a:rPr sz="2000" b="0" u="none">
                <a:solidFill>
                  <a:srgbClr val="17213A"/>
                </a:solidFill>
                <a:latin typeface="Arial"/>
              </a:rPr>
              <a:t> people?</a:t>
            </a:r>
          </a:p>
        </p:txBody>
      </p:sp>
      <p:sp>
        <p:nvSpPr>
          <p:cNvPr id="15" name="Rounded Rectangle 14"/>
          <p:cNvSpPr/>
          <p:nvPr/>
        </p:nvSpPr>
        <p:spPr>
          <a:xfrm>
            <a:off x="548640" y="2606040"/>
            <a:ext cx="5257800" cy="505206"/>
          </a:xfrm>
          <a:prstGeom prst="roundRect">
            <a:avLst>
              <a:gd name="adj" fmla="val 20000"/>
            </a:avLst>
          </a:prstGeom>
          <a:solidFill>
            <a:srgbClr val="FFFFFF"/>
          </a:solidFill>
          <a:ln w="25400">
            <a:solidFill>
              <a:srgbClr val="17213A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6" name="TextBox 15"/>
          <p:cNvSpPr txBox="1"/>
          <p:nvPr/>
        </p:nvSpPr>
        <p:spPr>
          <a:xfrm>
            <a:off x="640080" y="2606040"/>
            <a:ext cx="5074920" cy="505206"/>
          </a:xfrm>
          <a:prstGeom prst="rect">
            <a:avLst/>
          </a:prstGeom>
          <a:noFill/>
        </p:spPr>
        <p:txBody>
          <a:bodyPr wrap="square" anchor="ctr" lIns="73152" rIns="73152">
            <a:spAutoFit/>
          </a:bodyPr>
          <a:lstStyle/>
          <a:p>
            <a:pPr algn="l">
              <a:lnSpc>
                <a:spcPct val="115000"/>
              </a:lnSpc>
            </a:pPr>
            <a:r>
              <a:rPr sz="1800" b="0" u="none">
                <a:solidFill>
                  <a:srgbClr val="17213A"/>
                </a:solidFill>
                <a:latin typeface="Arial"/>
              </a:rPr>
              <a:t>☐  I met twenty-odd people.</a:t>
            </a:r>
          </a:p>
        </p:txBody>
      </p:sp>
      <p:sp>
        <p:nvSpPr>
          <p:cNvPr id="17" name="Rounded Rectangle 16"/>
          <p:cNvSpPr/>
          <p:nvPr/>
        </p:nvSpPr>
        <p:spPr>
          <a:xfrm>
            <a:off x="548640" y="2606040"/>
            <a:ext cx="5257800" cy="505206"/>
          </a:xfrm>
          <a:prstGeom prst="roundRect">
            <a:avLst>
              <a:gd name="adj" fmla="val 20000"/>
            </a:avLst>
          </a:prstGeom>
          <a:solidFill>
            <a:srgbClr val="DDF3E4"/>
          </a:solidFill>
          <a:ln w="38100">
            <a:solidFill>
              <a:srgbClr val="2E9E5B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8" name="TextBox 17"/>
          <p:cNvSpPr txBox="1"/>
          <p:nvPr/>
        </p:nvSpPr>
        <p:spPr>
          <a:xfrm>
            <a:off x="640080" y="2606040"/>
            <a:ext cx="5074920" cy="505206"/>
          </a:xfrm>
          <a:prstGeom prst="rect">
            <a:avLst/>
          </a:prstGeom>
          <a:noFill/>
        </p:spPr>
        <p:txBody>
          <a:bodyPr wrap="square" anchor="ctr" lIns="73152" rIns="73152">
            <a:spAutoFit/>
          </a:bodyPr>
          <a:lstStyle/>
          <a:p>
            <a:pPr algn="l">
              <a:lnSpc>
                <a:spcPct val="115000"/>
              </a:lnSpc>
            </a:pPr>
            <a:r>
              <a:rPr sz="1800" b="0" u="none">
                <a:solidFill>
                  <a:srgbClr val="17213A"/>
                </a:solidFill>
                <a:latin typeface="Arial"/>
              </a:rPr>
              <a:t>✔  I met twenty-odd people.</a:t>
            </a:r>
          </a:p>
        </p:txBody>
      </p:sp>
      <p:sp>
        <p:nvSpPr>
          <p:cNvPr id="19" name="Rounded Rectangle 18"/>
          <p:cNvSpPr/>
          <p:nvPr/>
        </p:nvSpPr>
        <p:spPr>
          <a:xfrm>
            <a:off x="548640" y="3184398"/>
            <a:ext cx="5257800" cy="505206"/>
          </a:xfrm>
          <a:prstGeom prst="roundRect">
            <a:avLst>
              <a:gd name="adj" fmla="val 20000"/>
            </a:avLst>
          </a:prstGeom>
          <a:solidFill>
            <a:srgbClr val="FFFFFF"/>
          </a:solidFill>
          <a:ln w="25400">
            <a:solidFill>
              <a:srgbClr val="17213A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20" name="TextBox 19"/>
          <p:cNvSpPr txBox="1"/>
          <p:nvPr/>
        </p:nvSpPr>
        <p:spPr>
          <a:xfrm>
            <a:off x="640080" y="3184398"/>
            <a:ext cx="5074920" cy="505206"/>
          </a:xfrm>
          <a:prstGeom prst="rect">
            <a:avLst/>
          </a:prstGeom>
          <a:noFill/>
        </p:spPr>
        <p:txBody>
          <a:bodyPr wrap="square" anchor="ctr" lIns="73152" rIns="73152">
            <a:spAutoFit/>
          </a:bodyPr>
          <a:lstStyle/>
          <a:p>
            <a:pPr algn="l">
              <a:lnSpc>
                <a:spcPct val="115000"/>
              </a:lnSpc>
            </a:pPr>
            <a:r>
              <a:rPr sz="1800" b="0" u="none">
                <a:solidFill>
                  <a:srgbClr val="17213A"/>
                </a:solidFill>
                <a:latin typeface="Arial"/>
              </a:rPr>
              <a:t>☐  I met twenty odd people.</a:t>
            </a:r>
          </a:p>
        </p:txBody>
      </p:sp>
      <p:sp>
        <p:nvSpPr>
          <p:cNvPr id="21" name="Rounded Rectangle 20"/>
          <p:cNvSpPr/>
          <p:nvPr/>
        </p:nvSpPr>
        <p:spPr>
          <a:xfrm>
            <a:off x="6309360" y="1600200"/>
            <a:ext cx="5257800" cy="868680"/>
          </a:xfrm>
          <a:prstGeom prst="roundRect">
            <a:avLst>
              <a:gd name="adj" fmla="val 15000"/>
            </a:avLst>
          </a:prstGeom>
          <a:solidFill>
            <a:srgbClr val="FFF2B3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22" name="TextBox 21"/>
          <p:cNvSpPr txBox="1"/>
          <p:nvPr/>
        </p:nvSpPr>
        <p:spPr>
          <a:xfrm>
            <a:off x="6419088" y="1600200"/>
            <a:ext cx="5038344" cy="868680"/>
          </a:xfrm>
          <a:prstGeom prst="rect">
            <a:avLst/>
          </a:prstGeom>
          <a:noFill/>
        </p:spPr>
        <p:txBody>
          <a:bodyPr wrap="square" anchor="ctr" lIns="73152" rIns="73152">
            <a:spAutoFit/>
          </a:bodyPr>
          <a:lstStyle/>
          <a:p>
            <a:pPr algn="l">
              <a:lnSpc>
                <a:spcPct val="115000"/>
              </a:lnSpc>
            </a:pPr>
            <a:r>
              <a:rPr sz="2000" b="0" u="none">
                <a:solidFill>
                  <a:srgbClr val="17213A"/>
                </a:solidFill>
                <a:latin typeface="Arial"/>
              </a:rPr>
              <a:t>Which sentence means the writer met </a:t>
            </a:r>
            <a:r>
              <a:rPr sz="2000" b="1" u="none">
                <a:solidFill>
                  <a:srgbClr val="17213A"/>
                </a:solidFill>
                <a:latin typeface="Arial"/>
              </a:rPr>
              <a:t>about twenty</a:t>
            </a:r>
            <a:r>
              <a:rPr sz="2000" b="0" u="none">
                <a:solidFill>
                  <a:srgbClr val="17213A"/>
                </a:solidFill>
                <a:latin typeface="Arial"/>
              </a:rPr>
              <a:t> people?</a:t>
            </a:r>
          </a:p>
        </p:txBody>
      </p:sp>
      <p:sp>
        <p:nvSpPr>
          <p:cNvPr id="23" name="Rounded Rectangle 22"/>
          <p:cNvSpPr/>
          <p:nvPr/>
        </p:nvSpPr>
        <p:spPr>
          <a:xfrm>
            <a:off x="6309360" y="2606040"/>
            <a:ext cx="5257800" cy="505206"/>
          </a:xfrm>
          <a:prstGeom prst="roundRect">
            <a:avLst>
              <a:gd name="adj" fmla="val 20000"/>
            </a:avLst>
          </a:prstGeom>
          <a:solidFill>
            <a:srgbClr val="FFFFFF"/>
          </a:solidFill>
          <a:ln w="25400">
            <a:solidFill>
              <a:srgbClr val="17213A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24" name="TextBox 23"/>
          <p:cNvSpPr txBox="1"/>
          <p:nvPr/>
        </p:nvSpPr>
        <p:spPr>
          <a:xfrm>
            <a:off x="6400800" y="2606040"/>
            <a:ext cx="5074920" cy="505206"/>
          </a:xfrm>
          <a:prstGeom prst="rect">
            <a:avLst/>
          </a:prstGeom>
          <a:noFill/>
        </p:spPr>
        <p:txBody>
          <a:bodyPr wrap="square" anchor="ctr" lIns="73152" rIns="73152">
            <a:spAutoFit/>
          </a:bodyPr>
          <a:lstStyle/>
          <a:p>
            <a:pPr algn="l">
              <a:lnSpc>
                <a:spcPct val="115000"/>
              </a:lnSpc>
            </a:pPr>
            <a:r>
              <a:rPr sz="1800" b="0" u="none">
                <a:solidFill>
                  <a:srgbClr val="17213A"/>
                </a:solidFill>
                <a:latin typeface="Arial"/>
              </a:rPr>
              <a:t>☐  I met twenty odd people.</a:t>
            </a:r>
          </a:p>
        </p:txBody>
      </p:sp>
      <p:sp>
        <p:nvSpPr>
          <p:cNvPr id="25" name="Rounded Rectangle 24"/>
          <p:cNvSpPr/>
          <p:nvPr/>
        </p:nvSpPr>
        <p:spPr>
          <a:xfrm>
            <a:off x="6309360" y="3184398"/>
            <a:ext cx="5257800" cy="505206"/>
          </a:xfrm>
          <a:prstGeom prst="roundRect">
            <a:avLst>
              <a:gd name="adj" fmla="val 20000"/>
            </a:avLst>
          </a:prstGeom>
          <a:solidFill>
            <a:srgbClr val="FFFFFF"/>
          </a:solidFill>
          <a:ln w="25400">
            <a:solidFill>
              <a:srgbClr val="17213A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26" name="TextBox 25"/>
          <p:cNvSpPr txBox="1"/>
          <p:nvPr/>
        </p:nvSpPr>
        <p:spPr>
          <a:xfrm>
            <a:off x="6400800" y="3184398"/>
            <a:ext cx="5074920" cy="505206"/>
          </a:xfrm>
          <a:prstGeom prst="rect">
            <a:avLst/>
          </a:prstGeom>
          <a:noFill/>
        </p:spPr>
        <p:txBody>
          <a:bodyPr wrap="square" anchor="ctr" lIns="73152" rIns="73152">
            <a:spAutoFit/>
          </a:bodyPr>
          <a:lstStyle/>
          <a:p>
            <a:pPr algn="l">
              <a:lnSpc>
                <a:spcPct val="115000"/>
              </a:lnSpc>
            </a:pPr>
            <a:r>
              <a:rPr sz="1800" b="0" u="none">
                <a:solidFill>
                  <a:srgbClr val="17213A"/>
                </a:solidFill>
                <a:latin typeface="Arial"/>
              </a:rPr>
              <a:t>☐  I met twenty-odd people.</a:t>
            </a:r>
          </a:p>
        </p:txBody>
      </p:sp>
      <p:sp>
        <p:nvSpPr>
          <p:cNvPr id="27" name="Rounded Rectangle 26"/>
          <p:cNvSpPr/>
          <p:nvPr/>
        </p:nvSpPr>
        <p:spPr>
          <a:xfrm>
            <a:off x="6309360" y="3184398"/>
            <a:ext cx="5257800" cy="505206"/>
          </a:xfrm>
          <a:prstGeom prst="roundRect">
            <a:avLst>
              <a:gd name="adj" fmla="val 20000"/>
            </a:avLst>
          </a:prstGeom>
          <a:solidFill>
            <a:srgbClr val="DDF3E4"/>
          </a:solidFill>
          <a:ln w="38100">
            <a:solidFill>
              <a:srgbClr val="2E9E5B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28" name="TextBox 27"/>
          <p:cNvSpPr txBox="1"/>
          <p:nvPr/>
        </p:nvSpPr>
        <p:spPr>
          <a:xfrm>
            <a:off x="6400800" y="3184398"/>
            <a:ext cx="5074920" cy="505206"/>
          </a:xfrm>
          <a:prstGeom prst="rect">
            <a:avLst/>
          </a:prstGeom>
          <a:noFill/>
        </p:spPr>
        <p:txBody>
          <a:bodyPr wrap="square" anchor="ctr" lIns="73152" rIns="73152">
            <a:spAutoFit/>
          </a:bodyPr>
          <a:lstStyle/>
          <a:p>
            <a:pPr algn="l">
              <a:lnSpc>
                <a:spcPct val="115000"/>
              </a:lnSpc>
            </a:pPr>
            <a:r>
              <a:rPr sz="1800" b="0" u="none">
                <a:solidFill>
                  <a:srgbClr val="17213A"/>
                </a:solidFill>
                <a:latin typeface="Arial"/>
              </a:rPr>
              <a:t>✔  I met twenty-odd people.</a:t>
            </a: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99" dur="indefinite" nodeType="mainSeq">
                <p:childTnLst>
                  <p:par>
                    <p:cTn id="107" fill="hold">
                      <p:stCondLst>
                        <p:cond delay="indefinite"/>
                      </p:stCondLst>
                      <p:childTnLst>
                        <p:par>
                          <p:cTn id="108" fill="hold">
                            <p:stCondLst>
                              <p:cond delay="0"/>
                            </p:stCondLst>
                            <p:childTnLst>
                              <p:par>
                                <p:cTn id="101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3" dur="500"/>
                                        <p:tgtEl>
                                          <p:spTgt spid="1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04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6" dur="500"/>
                                        <p:tgtEl>
                                          <p:spTgt spid="1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5" fill="hold">
                      <p:stCondLst>
                        <p:cond delay="indefinite"/>
                      </p:stCondLst>
                      <p:childTnLst>
                        <p:par>
                          <p:cTn id="116" fill="hold">
                            <p:stCondLst>
                              <p:cond delay="0"/>
                            </p:stCondLst>
                            <p:childTnLst>
                              <p:par>
                                <p:cTn id="109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11" dur="500"/>
                                        <p:tgtEl>
                                          <p:spTgt spid="2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12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14" dur="500"/>
                                        <p:tgtEl>
                                          <p:spTgt spid="2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video>
              <p:cMediaNode vol="80000">
                <p:cTn id="2" fill="hold" display="0">
                  <p:stCondLst>
                    <p:cond delay="indefinite"/>
                  </p:stCondLst>
                </p:cTn>
                <p:tgtEl>
                  <p:spTgt spid="11"/>
                </p:tgtEl>
              </p:cMediaNode>
            </p:video>
          </p:childTnLst>
        </p:cTn>
      </p:par>
    </p:tnLst>
  </p:timing>
</p:sld>
</file>

<file path=ppt/slides/slide10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FBF7EE"/>
        </a:solidFill>
        <a:effectLst/>
      </p:bgPr>
    </p:bg>
    <p:spTree>
      <p:nvGrpSpPr>
        <p:cNvPr id="1" name=""/>
        <p:cNvGrpSpPr/>
        <p:nvPr/>
      </p:nvGrpSpPr>
      <p:grpSpPr/>
      <p:pic>
        <p:nvPicPr>
          <p:cNvPr id="2" name="Picture 1" descr="frame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191695" cy="6858000"/>
          </a:xfrm>
          <a:prstGeom prst="rect">
            <a:avLst/>
          </a:prstGeom>
        </p:spPr>
      </p:pic>
      <p:sp>
        <p:nvSpPr>
          <p:cNvPr id="3" name="Rounded Rectangle 2"/>
          <p:cNvSpPr/>
          <p:nvPr/>
        </p:nvSpPr>
        <p:spPr>
          <a:xfrm>
            <a:off x="310896" y="384048"/>
            <a:ext cx="11569903" cy="6089904"/>
          </a:xfrm>
          <a:prstGeom prst="roundRect">
            <a:avLst>
              <a:gd name="adj" fmla="val 3000"/>
            </a:avLst>
          </a:prstGeom>
          <a:solidFill>
            <a:srgbClr val="FFF8EA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4" name="TextBox 3"/>
          <p:cNvSpPr txBox="1"/>
          <p:nvPr/>
        </p:nvSpPr>
        <p:spPr>
          <a:xfrm>
            <a:off x="502920" y="411480"/>
            <a:ext cx="8229600" cy="320040"/>
          </a:xfrm>
          <a:prstGeom prst="rect">
            <a:avLst/>
          </a:prstGeom>
          <a:noFill/>
        </p:spPr>
        <p:txBody>
          <a:bodyPr wrap="square" anchor="ctr" lIns="73152" rIns="73152">
            <a:spAutoFit/>
          </a:bodyPr>
          <a:lstStyle/>
          <a:p>
            <a:pPr algn="l">
              <a:lnSpc>
                <a:spcPct val="115000"/>
              </a:lnSpc>
            </a:pPr>
            <a:r>
              <a:rPr sz="1200" b="1" u="none">
                <a:solidFill>
                  <a:srgbClr val="0F766E"/>
                </a:solidFill>
                <a:latin typeface="Dreaming Outloud Pro"/>
              </a:rPr>
              <a:t>Year 6 · SPaG · Consolidation: revising the tested content · Revision: parenthesis, dashes and hyphens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8412480" y="411480"/>
            <a:ext cx="3291840" cy="320040"/>
          </a:xfrm>
          <a:prstGeom prst="rect">
            <a:avLst/>
          </a:prstGeom>
          <a:noFill/>
        </p:spPr>
        <p:txBody>
          <a:bodyPr wrap="square" anchor="ctr" lIns="73152" rIns="73152">
            <a:spAutoFit/>
          </a:bodyPr>
          <a:lstStyle/>
          <a:p>
            <a:pPr algn="r">
              <a:lnSpc>
                <a:spcPct val="115000"/>
              </a:lnSpc>
            </a:pPr>
            <a:r>
              <a:rPr sz="1200" b="1" u="none">
                <a:solidFill>
                  <a:srgbClr val="B4237A"/>
                </a:solidFill>
                <a:latin typeface="Dreaming Outloud Pro"/>
              </a:rPr>
              <a:t>Varied fluency 4</a:t>
            </a:r>
          </a:p>
        </p:txBody>
      </p:sp>
      <p:sp>
        <p:nvSpPr>
          <p:cNvPr id="6" name="Rectangle 5"/>
          <p:cNvSpPr/>
          <p:nvPr/>
        </p:nvSpPr>
        <p:spPr>
          <a:xfrm>
            <a:off x="6016752" y="822960"/>
            <a:ext cx="45720" cy="5440680"/>
          </a:xfrm>
          <a:prstGeom prst="rect">
            <a:avLst/>
          </a:prstGeom>
          <a:solidFill>
            <a:srgbClr val="17213A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pic>
        <p:nvPicPr>
          <p:cNvPr id="7" name="Picture 6" descr="teacher.png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548640" y="690829"/>
            <a:ext cx="864108" cy="881938"/>
          </a:xfrm>
          <a:prstGeom prst="rect">
            <a:avLst/>
          </a:prstGeom>
        </p:spPr>
      </p:pic>
      <p:sp>
        <p:nvSpPr>
          <p:cNvPr id="8" name="Rounded Rectangular Callout 7"/>
          <p:cNvSpPr/>
          <p:nvPr/>
        </p:nvSpPr>
        <p:spPr>
          <a:xfrm>
            <a:off x="1463040" y="822960"/>
            <a:ext cx="1737360" cy="640080"/>
          </a:xfrm>
          <a:prstGeom prst="wedgeRoundRectCallout">
            <a:avLst>
              <a:gd name="adj1" fmla="val -71000"/>
              <a:gd name="adj2" fmla="val 31000"/>
              <a:gd name="adj3" fmla="val 16667"/>
            </a:avLst>
          </a:prstGeom>
          <a:solidFill>
            <a:srgbClr val="FFFFFF"/>
          </a:solidFill>
          <a:ln w="38100">
            <a:solidFill>
              <a:srgbClr val="17213A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sz="2600" b="1">
                <a:solidFill>
                  <a:srgbClr val="17213A"/>
                </a:solidFill>
                <a:latin typeface="Dreaming Outloud Pro"/>
              </a:rPr>
              <a:t>I do</a:t>
            </a:r>
          </a:p>
        </p:txBody>
      </p:sp>
      <p:pic>
        <p:nvPicPr>
          <p:cNvPr id="9" name="Picture 8" descr="cheer.png"/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6263640" y="542696"/>
            <a:ext cx="846277" cy="1030071"/>
          </a:xfrm>
          <a:prstGeom prst="rect">
            <a:avLst/>
          </a:prstGeom>
        </p:spPr>
      </p:pic>
      <p:sp>
        <p:nvSpPr>
          <p:cNvPr id="10" name="Rounded Rectangular Callout 9"/>
          <p:cNvSpPr/>
          <p:nvPr/>
        </p:nvSpPr>
        <p:spPr>
          <a:xfrm>
            <a:off x="7178040" y="822960"/>
            <a:ext cx="1737360" cy="640080"/>
          </a:xfrm>
          <a:prstGeom prst="wedgeRoundRectCallout">
            <a:avLst>
              <a:gd name="adj1" fmla="val -71000"/>
              <a:gd name="adj2" fmla="val 31000"/>
              <a:gd name="adj3" fmla="val 16667"/>
            </a:avLst>
          </a:prstGeom>
          <a:solidFill>
            <a:srgbClr val="FFFFFF"/>
          </a:solidFill>
          <a:ln w="38100">
            <a:solidFill>
              <a:srgbClr val="17213A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sz="2600" b="1">
                <a:solidFill>
                  <a:srgbClr val="17213A"/>
                </a:solidFill>
                <a:latin typeface="Dreaming Outloud Pro"/>
              </a:rPr>
              <a:t>You do</a:t>
            </a:r>
          </a:p>
        </p:txBody>
      </p:sp>
      <p:pic>
        <p:nvPicPr>
          <p:cNvPr id="11" name="timer_60.mp4" descr="Countdown timer, 1:00. Click to start.">
            <a:hlinkClick r:id="" action="ppaction://media"/>
          </p:cNvPr>
          <p:cNvPicPr>
            <a:picLocks noChangeAspect="1"/>
          </p:cNvPicPr>
          <p:nvPr>
            <a:videoFile r:link="rId7"/>
            <p:extLst>
              <p:ext uri="{DAA4B4D4-6D71-4841-9C94-3DE7FCFB9230}">
                <p14:media xmlns:p14="http://schemas.microsoft.com/office/powerpoint/2010/main" r:embed="rId6"/>
              </p:ext>
            </p:extLst>
          </p:nvPr>
        </p:nvPicPr>
        <p:blipFill>
          <a:blip r:embed="rId8"/>
          <a:stretch>
            <a:fillRect/>
          </a:stretch>
        </p:blipFill>
        <p:spPr>
          <a:xfrm>
            <a:off x="9601200" y="749808"/>
            <a:ext cx="2011680" cy="704088"/>
          </a:xfrm>
          <a:prstGeom prst="rect">
            <a:avLst/>
          </a:prstGeom>
        </p:spPr>
      </p:pic>
      <p:sp>
        <p:nvSpPr>
          <p:cNvPr id="12" name="TextBox 11"/>
          <p:cNvSpPr txBox="1"/>
          <p:nvPr/>
        </p:nvSpPr>
        <p:spPr>
          <a:xfrm>
            <a:off x="4572000" y="6327648"/>
            <a:ext cx="3017520" cy="274320"/>
          </a:xfrm>
          <a:prstGeom prst="rect">
            <a:avLst/>
          </a:prstGeom>
          <a:noFill/>
        </p:spPr>
        <p:txBody>
          <a:bodyPr wrap="square" anchor="t" lIns="73152" rIns="73152">
            <a:spAutoFit/>
          </a:bodyPr>
          <a:lstStyle/>
          <a:p>
            <a:pPr algn="ctr">
              <a:lnSpc>
                <a:spcPct val="115000"/>
              </a:lnSpc>
            </a:pPr>
            <a:r>
              <a:rPr sz="1100" b="0" u="none">
                <a:solidFill>
                  <a:srgbClr val="6B7280"/>
                </a:solidFill>
                <a:latin typeface="Dreaming Outloud Pro"/>
              </a:rPr>
              <a:t>4 of 12</a:t>
            </a:r>
          </a:p>
        </p:txBody>
      </p:sp>
      <p:sp>
        <p:nvSpPr>
          <p:cNvPr id="13" name="Rounded Rectangle 12"/>
          <p:cNvSpPr/>
          <p:nvPr/>
        </p:nvSpPr>
        <p:spPr>
          <a:xfrm>
            <a:off x="548640" y="1600200"/>
            <a:ext cx="5257800" cy="868680"/>
          </a:xfrm>
          <a:prstGeom prst="roundRect">
            <a:avLst>
              <a:gd name="adj" fmla="val 15000"/>
            </a:avLst>
          </a:prstGeom>
          <a:solidFill>
            <a:srgbClr val="FFF2B3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4" name="TextBox 13"/>
          <p:cNvSpPr txBox="1"/>
          <p:nvPr/>
        </p:nvSpPr>
        <p:spPr>
          <a:xfrm>
            <a:off x="658368" y="1600200"/>
            <a:ext cx="5038344" cy="868680"/>
          </a:xfrm>
          <a:prstGeom prst="rect">
            <a:avLst/>
          </a:prstGeom>
          <a:noFill/>
        </p:spPr>
        <p:txBody>
          <a:bodyPr wrap="square" anchor="ctr" lIns="73152" rIns="73152">
            <a:spAutoFit/>
          </a:bodyPr>
          <a:lstStyle/>
          <a:p>
            <a:pPr algn="l">
              <a:lnSpc>
                <a:spcPct val="115000"/>
              </a:lnSpc>
            </a:pPr>
            <a:r>
              <a:rPr sz="2000" b="0" u="none">
                <a:solidFill>
                  <a:srgbClr val="17213A"/>
                </a:solidFill>
                <a:latin typeface="Arial"/>
              </a:rPr>
              <a:t>Add the missing </a:t>
            </a:r>
            <a:r>
              <a:rPr sz="2000" b="1" u="none">
                <a:solidFill>
                  <a:srgbClr val="17213A"/>
                </a:solidFill>
                <a:latin typeface="Arial"/>
              </a:rPr>
              <a:t>hyphens</a:t>
            </a:r>
            <a:r>
              <a:rPr sz="2000" b="0" u="none">
                <a:solidFill>
                  <a:srgbClr val="17213A"/>
                </a:solidFill>
                <a:latin typeface="Arial"/>
              </a:rPr>
              <a:t> to the sentence.</a:t>
            </a:r>
          </a:p>
        </p:txBody>
      </p:sp>
      <p:sp>
        <p:nvSpPr>
          <p:cNvPr id="15" name="TextBox 14"/>
          <p:cNvSpPr txBox="1"/>
          <p:nvPr/>
        </p:nvSpPr>
        <p:spPr>
          <a:xfrm>
            <a:off x="548640" y="2606040"/>
            <a:ext cx="5257800" cy="993648"/>
          </a:xfrm>
          <a:prstGeom prst="rect">
            <a:avLst/>
          </a:prstGeom>
          <a:noFill/>
        </p:spPr>
        <p:txBody>
          <a:bodyPr wrap="square" anchor="t" lIns="73152" rIns="73152">
            <a:spAutoFit/>
          </a:bodyPr>
          <a:lstStyle/>
          <a:p>
            <a:pPr algn="l">
              <a:lnSpc>
                <a:spcPct val="115000"/>
              </a:lnSpc>
            </a:pPr>
            <a:r>
              <a:rPr sz="2400" b="0" u="none">
                <a:solidFill>
                  <a:srgbClr val="17213A"/>
                </a:solidFill>
                <a:latin typeface="Arial"/>
              </a:rPr>
              <a:t>The anti clockwise path is shorter.</a:t>
            </a:r>
          </a:p>
        </p:txBody>
      </p:sp>
      <p:sp>
        <p:nvSpPr>
          <p:cNvPr id="16" name="Rectangle 15"/>
          <p:cNvSpPr/>
          <p:nvPr/>
        </p:nvSpPr>
        <p:spPr>
          <a:xfrm>
            <a:off x="548640" y="2606040"/>
            <a:ext cx="5257800" cy="993648"/>
          </a:xfrm>
          <a:prstGeom prst="rect">
            <a:avLst/>
          </a:prstGeom>
          <a:solidFill>
            <a:srgbClr val="FFF8EA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7" name="TextBox 16"/>
          <p:cNvSpPr txBox="1"/>
          <p:nvPr/>
        </p:nvSpPr>
        <p:spPr>
          <a:xfrm>
            <a:off x="548640" y="2606040"/>
            <a:ext cx="5257800" cy="993648"/>
          </a:xfrm>
          <a:prstGeom prst="rect">
            <a:avLst/>
          </a:prstGeom>
          <a:noFill/>
        </p:spPr>
        <p:txBody>
          <a:bodyPr wrap="square" anchor="t" lIns="73152" rIns="73152">
            <a:spAutoFit/>
          </a:bodyPr>
          <a:lstStyle/>
          <a:p>
            <a:pPr algn="l">
              <a:lnSpc>
                <a:spcPct val="115000"/>
              </a:lnSpc>
            </a:pPr>
            <a:r>
              <a:rPr sz="2400" b="0" u="none">
                <a:solidFill>
                  <a:srgbClr val="17213A"/>
                </a:solidFill>
                <a:latin typeface="Arial"/>
              </a:rPr>
              <a:t>The anti</a:t>
            </a:r>
            <a:r>
              <a:rPr sz="2400" b="0" u="sng">
                <a:solidFill>
                  <a:srgbClr val="D11A2A"/>
                </a:solidFill>
                <a:latin typeface="Arial"/>
              </a:rPr>
              <a:t>-</a:t>
            </a:r>
            <a:r>
              <a:rPr sz="2400" b="0" u="none">
                <a:solidFill>
                  <a:srgbClr val="17213A"/>
                </a:solidFill>
                <a:latin typeface="Arial"/>
              </a:rPr>
              <a:t>clockwise path is shorter.</a:t>
            </a:r>
          </a:p>
        </p:txBody>
      </p:sp>
      <p:sp>
        <p:nvSpPr>
          <p:cNvPr id="18" name="Rounded Rectangle 17"/>
          <p:cNvSpPr/>
          <p:nvPr/>
        </p:nvSpPr>
        <p:spPr>
          <a:xfrm>
            <a:off x="6309360" y="1600200"/>
            <a:ext cx="5257800" cy="868680"/>
          </a:xfrm>
          <a:prstGeom prst="roundRect">
            <a:avLst>
              <a:gd name="adj" fmla="val 15000"/>
            </a:avLst>
          </a:prstGeom>
          <a:solidFill>
            <a:srgbClr val="FFF2B3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9" name="TextBox 18"/>
          <p:cNvSpPr txBox="1"/>
          <p:nvPr/>
        </p:nvSpPr>
        <p:spPr>
          <a:xfrm>
            <a:off x="6419088" y="1600200"/>
            <a:ext cx="5038344" cy="868680"/>
          </a:xfrm>
          <a:prstGeom prst="rect">
            <a:avLst/>
          </a:prstGeom>
          <a:noFill/>
        </p:spPr>
        <p:txBody>
          <a:bodyPr wrap="square" anchor="ctr" lIns="73152" rIns="73152">
            <a:spAutoFit/>
          </a:bodyPr>
          <a:lstStyle/>
          <a:p>
            <a:pPr algn="l">
              <a:lnSpc>
                <a:spcPct val="115000"/>
              </a:lnSpc>
            </a:pPr>
            <a:r>
              <a:rPr sz="2000" b="0" u="none">
                <a:solidFill>
                  <a:srgbClr val="17213A"/>
                </a:solidFill>
                <a:latin typeface="Arial"/>
              </a:rPr>
              <a:t>Add the missing </a:t>
            </a:r>
            <a:r>
              <a:rPr sz="2000" b="1" u="none">
                <a:solidFill>
                  <a:srgbClr val="17213A"/>
                </a:solidFill>
                <a:latin typeface="Arial"/>
              </a:rPr>
              <a:t>hyphens</a:t>
            </a:r>
            <a:r>
              <a:rPr sz="2000" b="0" u="none">
                <a:solidFill>
                  <a:srgbClr val="17213A"/>
                </a:solidFill>
                <a:latin typeface="Arial"/>
              </a:rPr>
              <a:t> to the sentence.</a:t>
            </a:r>
          </a:p>
        </p:txBody>
      </p:sp>
      <p:sp>
        <p:nvSpPr>
          <p:cNvPr id="20" name="TextBox 19"/>
          <p:cNvSpPr txBox="1"/>
          <p:nvPr/>
        </p:nvSpPr>
        <p:spPr>
          <a:xfrm>
            <a:off x="6309360" y="2606040"/>
            <a:ext cx="5257800" cy="597408"/>
          </a:xfrm>
          <a:prstGeom prst="rect">
            <a:avLst/>
          </a:prstGeom>
          <a:noFill/>
        </p:spPr>
        <p:txBody>
          <a:bodyPr wrap="square" anchor="t" lIns="73152" rIns="73152">
            <a:spAutoFit/>
          </a:bodyPr>
          <a:lstStyle/>
          <a:p>
            <a:pPr algn="l">
              <a:lnSpc>
                <a:spcPct val="115000"/>
              </a:lnSpc>
            </a:pPr>
            <a:r>
              <a:rPr sz="2400" b="0" u="none">
                <a:solidFill>
                  <a:srgbClr val="17213A"/>
                </a:solidFill>
                <a:latin typeface="Arial"/>
              </a:rPr>
              <a:t>We must co operate.</a:t>
            </a:r>
          </a:p>
        </p:txBody>
      </p:sp>
      <p:sp>
        <p:nvSpPr>
          <p:cNvPr id="21" name="Rectangle 20"/>
          <p:cNvSpPr/>
          <p:nvPr/>
        </p:nvSpPr>
        <p:spPr>
          <a:xfrm>
            <a:off x="6309360" y="2606040"/>
            <a:ext cx="5257800" cy="597408"/>
          </a:xfrm>
          <a:prstGeom prst="rect">
            <a:avLst/>
          </a:prstGeom>
          <a:solidFill>
            <a:srgbClr val="FFF8EA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22" name="TextBox 21"/>
          <p:cNvSpPr txBox="1"/>
          <p:nvPr/>
        </p:nvSpPr>
        <p:spPr>
          <a:xfrm>
            <a:off x="6309360" y="2606040"/>
            <a:ext cx="5257800" cy="597408"/>
          </a:xfrm>
          <a:prstGeom prst="rect">
            <a:avLst/>
          </a:prstGeom>
          <a:noFill/>
        </p:spPr>
        <p:txBody>
          <a:bodyPr wrap="square" anchor="t" lIns="73152" rIns="73152">
            <a:spAutoFit/>
          </a:bodyPr>
          <a:lstStyle/>
          <a:p>
            <a:pPr algn="l">
              <a:lnSpc>
                <a:spcPct val="115000"/>
              </a:lnSpc>
            </a:pPr>
            <a:r>
              <a:rPr sz="2400" b="0" u="none">
                <a:solidFill>
                  <a:srgbClr val="17213A"/>
                </a:solidFill>
                <a:latin typeface="Arial"/>
              </a:rPr>
              <a:t>We must co</a:t>
            </a:r>
            <a:r>
              <a:rPr sz="2400" b="0" u="sng">
                <a:solidFill>
                  <a:srgbClr val="D11A2A"/>
                </a:solidFill>
                <a:latin typeface="Arial"/>
              </a:rPr>
              <a:t>-</a:t>
            </a:r>
            <a:r>
              <a:rPr sz="2400" b="0" u="none">
                <a:solidFill>
                  <a:srgbClr val="17213A"/>
                </a:solidFill>
                <a:latin typeface="Arial"/>
              </a:rPr>
              <a:t>operate.</a:t>
            </a: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99" dur="indefinite" nodeType="mainSeq">
                <p:childTnLst>
                  <p:par>
                    <p:cTn id="107" fill="hold">
                      <p:stCondLst>
                        <p:cond delay="indefinite"/>
                      </p:stCondLst>
                      <p:childTnLst>
                        <p:par>
                          <p:cTn id="108" fill="hold">
                            <p:stCondLst>
                              <p:cond delay="0"/>
                            </p:stCondLst>
                            <p:childTnLst>
                              <p:par>
                                <p:cTn id="101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3" dur="500"/>
                                        <p:tgtEl>
                                          <p:spTgt spid="1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04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6" dur="500"/>
                                        <p:tgtEl>
                                          <p:spTgt spid="1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5" fill="hold">
                      <p:stCondLst>
                        <p:cond delay="indefinite"/>
                      </p:stCondLst>
                      <p:childTnLst>
                        <p:par>
                          <p:cTn id="116" fill="hold">
                            <p:stCondLst>
                              <p:cond delay="0"/>
                            </p:stCondLst>
                            <p:childTnLst>
                              <p:par>
                                <p:cTn id="109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11" dur="500"/>
                                        <p:tgtEl>
                                          <p:spTgt spid="2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12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14" dur="500"/>
                                        <p:tgtEl>
                                          <p:spTgt spid="2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video>
              <p:cMediaNode vol="80000">
                <p:cTn id="2" fill="hold" display="0">
                  <p:stCondLst>
                    <p:cond delay="indefinite"/>
                  </p:stCondLst>
                </p:cTn>
                <p:tgtEl>
                  <p:spTgt spid="11"/>
                </p:tgtEl>
              </p:cMediaNode>
            </p:video>
          </p:childTnLst>
        </p:cTn>
      </p:par>
    </p:tnLst>
  </p:timing>
</p:sld>
</file>

<file path=ppt/slides/slide11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FBF7EE"/>
        </a:solidFill>
        <a:effectLst/>
      </p:bgPr>
    </p:bg>
    <p:spTree>
      <p:nvGrpSpPr>
        <p:cNvPr id="1" name=""/>
        <p:cNvGrpSpPr/>
        <p:nvPr/>
      </p:nvGrpSpPr>
      <p:grpSpPr/>
      <p:pic>
        <p:nvPicPr>
          <p:cNvPr id="2" name="Picture 1" descr="frame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191695" cy="6858000"/>
          </a:xfrm>
          <a:prstGeom prst="rect">
            <a:avLst/>
          </a:prstGeom>
        </p:spPr>
      </p:pic>
      <p:sp>
        <p:nvSpPr>
          <p:cNvPr id="3" name="Rounded Rectangle 2"/>
          <p:cNvSpPr/>
          <p:nvPr/>
        </p:nvSpPr>
        <p:spPr>
          <a:xfrm>
            <a:off x="310896" y="384048"/>
            <a:ext cx="11569903" cy="6089904"/>
          </a:xfrm>
          <a:prstGeom prst="roundRect">
            <a:avLst>
              <a:gd name="adj" fmla="val 3000"/>
            </a:avLst>
          </a:prstGeom>
          <a:solidFill>
            <a:srgbClr val="FFF8EA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4" name="TextBox 3"/>
          <p:cNvSpPr txBox="1"/>
          <p:nvPr/>
        </p:nvSpPr>
        <p:spPr>
          <a:xfrm>
            <a:off x="502920" y="411480"/>
            <a:ext cx="8229600" cy="320040"/>
          </a:xfrm>
          <a:prstGeom prst="rect">
            <a:avLst/>
          </a:prstGeom>
          <a:noFill/>
        </p:spPr>
        <p:txBody>
          <a:bodyPr wrap="square" anchor="ctr" lIns="73152" rIns="73152">
            <a:spAutoFit/>
          </a:bodyPr>
          <a:lstStyle/>
          <a:p>
            <a:pPr algn="l">
              <a:lnSpc>
                <a:spcPct val="115000"/>
              </a:lnSpc>
            </a:pPr>
            <a:r>
              <a:rPr sz="1200" b="1" u="none">
                <a:solidFill>
                  <a:srgbClr val="0F766E"/>
                </a:solidFill>
                <a:latin typeface="Dreaming Outloud Pro"/>
              </a:rPr>
              <a:t>Year 6 · SPaG · Consolidation: revising the tested content · Revision: parenthesis, dashes and hyphens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8412480" y="411480"/>
            <a:ext cx="3291840" cy="320040"/>
          </a:xfrm>
          <a:prstGeom prst="rect">
            <a:avLst/>
          </a:prstGeom>
          <a:noFill/>
        </p:spPr>
        <p:txBody>
          <a:bodyPr wrap="square" anchor="ctr" lIns="73152" rIns="73152">
            <a:spAutoFit/>
          </a:bodyPr>
          <a:lstStyle/>
          <a:p>
            <a:pPr algn="r">
              <a:lnSpc>
                <a:spcPct val="115000"/>
              </a:lnSpc>
            </a:pPr>
            <a:r>
              <a:rPr sz="1200" b="1" u="none">
                <a:solidFill>
                  <a:srgbClr val="B4237A"/>
                </a:solidFill>
                <a:latin typeface="Dreaming Outloud Pro"/>
              </a:rPr>
              <a:t>Varied fluency 5</a:t>
            </a:r>
          </a:p>
        </p:txBody>
      </p:sp>
      <p:sp>
        <p:nvSpPr>
          <p:cNvPr id="6" name="Rectangle 5"/>
          <p:cNvSpPr/>
          <p:nvPr/>
        </p:nvSpPr>
        <p:spPr>
          <a:xfrm>
            <a:off x="6016752" y="822960"/>
            <a:ext cx="45720" cy="5440680"/>
          </a:xfrm>
          <a:prstGeom prst="rect">
            <a:avLst/>
          </a:prstGeom>
          <a:solidFill>
            <a:srgbClr val="17213A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pic>
        <p:nvPicPr>
          <p:cNvPr id="7" name="Picture 6" descr="teacher.png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548640" y="690829"/>
            <a:ext cx="864108" cy="881938"/>
          </a:xfrm>
          <a:prstGeom prst="rect">
            <a:avLst/>
          </a:prstGeom>
        </p:spPr>
      </p:pic>
      <p:sp>
        <p:nvSpPr>
          <p:cNvPr id="8" name="Rounded Rectangular Callout 7"/>
          <p:cNvSpPr/>
          <p:nvPr/>
        </p:nvSpPr>
        <p:spPr>
          <a:xfrm>
            <a:off x="1463040" y="822960"/>
            <a:ext cx="1737360" cy="640080"/>
          </a:xfrm>
          <a:prstGeom prst="wedgeRoundRectCallout">
            <a:avLst>
              <a:gd name="adj1" fmla="val -71000"/>
              <a:gd name="adj2" fmla="val 31000"/>
              <a:gd name="adj3" fmla="val 16667"/>
            </a:avLst>
          </a:prstGeom>
          <a:solidFill>
            <a:srgbClr val="FFFFFF"/>
          </a:solidFill>
          <a:ln w="38100">
            <a:solidFill>
              <a:srgbClr val="17213A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sz="2600" b="1">
                <a:solidFill>
                  <a:srgbClr val="17213A"/>
                </a:solidFill>
                <a:latin typeface="Dreaming Outloud Pro"/>
              </a:rPr>
              <a:t>I do</a:t>
            </a:r>
          </a:p>
        </p:txBody>
      </p:sp>
      <p:pic>
        <p:nvPicPr>
          <p:cNvPr id="9" name="Picture 8" descr="cheer.png"/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6263640" y="542696"/>
            <a:ext cx="846277" cy="1030071"/>
          </a:xfrm>
          <a:prstGeom prst="rect">
            <a:avLst/>
          </a:prstGeom>
        </p:spPr>
      </p:pic>
      <p:sp>
        <p:nvSpPr>
          <p:cNvPr id="10" name="Rounded Rectangular Callout 9"/>
          <p:cNvSpPr/>
          <p:nvPr/>
        </p:nvSpPr>
        <p:spPr>
          <a:xfrm>
            <a:off x="7178040" y="822960"/>
            <a:ext cx="1737360" cy="640080"/>
          </a:xfrm>
          <a:prstGeom prst="wedgeRoundRectCallout">
            <a:avLst>
              <a:gd name="adj1" fmla="val -71000"/>
              <a:gd name="adj2" fmla="val 31000"/>
              <a:gd name="adj3" fmla="val 16667"/>
            </a:avLst>
          </a:prstGeom>
          <a:solidFill>
            <a:srgbClr val="FFFFFF"/>
          </a:solidFill>
          <a:ln w="38100">
            <a:solidFill>
              <a:srgbClr val="17213A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sz="2600" b="1">
                <a:solidFill>
                  <a:srgbClr val="17213A"/>
                </a:solidFill>
                <a:latin typeface="Dreaming Outloud Pro"/>
              </a:rPr>
              <a:t>You do</a:t>
            </a:r>
          </a:p>
        </p:txBody>
      </p:sp>
      <p:pic>
        <p:nvPicPr>
          <p:cNvPr id="11" name="timer_60.mp4" descr="Countdown timer, 1:00. Click to start.">
            <a:hlinkClick r:id="" action="ppaction://media"/>
          </p:cNvPr>
          <p:cNvPicPr>
            <a:picLocks noChangeAspect="1"/>
          </p:cNvPicPr>
          <p:nvPr>
            <a:videoFile r:link="rId7"/>
            <p:extLst>
              <p:ext uri="{DAA4B4D4-6D71-4841-9C94-3DE7FCFB9230}">
                <p14:media xmlns:p14="http://schemas.microsoft.com/office/powerpoint/2010/main" r:embed="rId6"/>
              </p:ext>
            </p:extLst>
          </p:nvPr>
        </p:nvPicPr>
        <p:blipFill>
          <a:blip r:embed="rId8"/>
          <a:stretch>
            <a:fillRect/>
          </a:stretch>
        </p:blipFill>
        <p:spPr>
          <a:xfrm>
            <a:off x="9601200" y="749808"/>
            <a:ext cx="2011680" cy="704088"/>
          </a:xfrm>
          <a:prstGeom prst="rect">
            <a:avLst/>
          </a:prstGeom>
        </p:spPr>
      </p:pic>
      <p:sp>
        <p:nvSpPr>
          <p:cNvPr id="12" name="TextBox 11"/>
          <p:cNvSpPr txBox="1"/>
          <p:nvPr/>
        </p:nvSpPr>
        <p:spPr>
          <a:xfrm>
            <a:off x="4572000" y="6327648"/>
            <a:ext cx="3017520" cy="274320"/>
          </a:xfrm>
          <a:prstGeom prst="rect">
            <a:avLst/>
          </a:prstGeom>
          <a:noFill/>
        </p:spPr>
        <p:txBody>
          <a:bodyPr wrap="square" anchor="t" lIns="73152" rIns="73152">
            <a:spAutoFit/>
          </a:bodyPr>
          <a:lstStyle/>
          <a:p>
            <a:pPr algn="ctr">
              <a:lnSpc>
                <a:spcPct val="115000"/>
              </a:lnSpc>
            </a:pPr>
            <a:r>
              <a:rPr sz="1100" b="0" u="none">
                <a:solidFill>
                  <a:srgbClr val="6B7280"/>
                </a:solidFill>
                <a:latin typeface="Dreaming Outloud Pro"/>
              </a:rPr>
              <a:t>5 of 12</a:t>
            </a:r>
          </a:p>
        </p:txBody>
      </p:sp>
      <p:sp>
        <p:nvSpPr>
          <p:cNvPr id="13" name="Rounded Rectangle 12"/>
          <p:cNvSpPr/>
          <p:nvPr/>
        </p:nvSpPr>
        <p:spPr>
          <a:xfrm>
            <a:off x="548640" y="1600200"/>
            <a:ext cx="5257800" cy="868680"/>
          </a:xfrm>
          <a:prstGeom prst="roundRect">
            <a:avLst>
              <a:gd name="adj" fmla="val 15000"/>
            </a:avLst>
          </a:prstGeom>
          <a:solidFill>
            <a:srgbClr val="FFF2B3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4" name="TextBox 13"/>
          <p:cNvSpPr txBox="1"/>
          <p:nvPr/>
        </p:nvSpPr>
        <p:spPr>
          <a:xfrm>
            <a:off x="658368" y="1600200"/>
            <a:ext cx="5038344" cy="868680"/>
          </a:xfrm>
          <a:prstGeom prst="rect">
            <a:avLst/>
          </a:prstGeom>
          <a:noFill/>
        </p:spPr>
        <p:txBody>
          <a:bodyPr wrap="square" anchor="ctr" lIns="73152" rIns="73152">
            <a:spAutoFit/>
          </a:bodyPr>
          <a:lstStyle/>
          <a:p>
            <a:pPr algn="l">
              <a:lnSpc>
                <a:spcPct val="115000"/>
              </a:lnSpc>
            </a:pPr>
            <a:r>
              <a:rPr sz="2000" b="0" u="none">
                <a:solidFill>
                  <a:srgbClr val="17213A"/>
                </a:solidFill>
                <a:latin typeface="Arial"/>
              </a:rPr>
              <a:t>Underline the </a:t>
            </a:r>
            <a:r>
              <a:rPr sz="2000" b="1" u="none">
                <a:solidFill>
                  <a:srgbClr val="17213A"/>
                </a:solidFill>
                <a:latin typeface="Arial"/>
              </a:rPr>
              <a:t>parenthesis</a:t>
            </a:r>
            <a:r>
              <a:rPr sz="2000" b="0" u="none">
                <a:solidFill>
                  <a:srgbClr val="17213A"/>
                </a:solidFill>
                <a:latin typeface="Arial"/>
              </a:rPr>
              <a:t> in the sentence below.</a:t>
            </a:r>
          </a:p>
        </p:txBody>
      </p:sp>
      <p:sp>
        <p:nvSpPr>
          <p:cNvPr id="15" name="TextBox 14"/>
          <p:cNvSpPr txBox="1"/>
          <p:nvPr/>
        </p:nvSpPr>
        <p:spPr>
          <a:xfrm>
            <a:off x="548640" y="2606040"/>
            <a:ext cx="5257800" cy="993648"/>
          </a:xfrm>
          <a:prstGeom prst="rect">
            <a:avLst/>
          </a:prstGeom>
          <a:noFill/>
        </p:spPr>
        <p:txBody>
          <a:bodyPr wrap="square" anchor="t" lIns="73152" rIns="73152">
            <a:spAutoFit/>
          </a:bodyPr>
          <a:lstStyle/>
          <a:p>
            <a:pPr algn="l">
              <a:lnSpc>
                <a:spcPct val="115000"/>
              </a:lnSpc>
            </a:pPr>
            <a:r>
              <a:rPr sz="2400" b="0" u="none">
                <a:solidFill>
                  <a:srgbClr val="17213A"/>
                </a:solidFill>
                <a:latin typeface="Arial"/>
              </a:rPr>
              <a:t>Our headteacher (Mr Evans) led the assembly.</a:t>
            </a:r>
          </a:p>
        </p:txBody>
      </p:sp>
      <p:sp>
        <p:nvSpPr>
          <p:cNvPr id="16" name="Rectangle 15"/>
          <p:cNvSpPr/>
          <p:nvPr/>
        </p:nvSpPr>
        <p:spPr>
          <a:xfrm>
            <a:off x="548640" y="2606040"/>
            <a:ext cx="5257800" cy="993648"/>
          </a:xfrm>
          <a:prstGeom prst="rect">
            <a:avLst/>
          </a:prstGeom>
          <a:solidFill>
            <a:srgbClr val="FFF8EA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7" name="TextBox 16"/>
          <p:cNvSpPr txBox="1"/>
          <p:nvPr/>
        </p:nvSpPr>
        <p:spPr>
          <a:xfrm>
            <a:off x="548640" y="2606040"/>
            <a:ext cx="5257800" cy="993648"/>
          </a:xfrm>
          <a:prstGeom prst="rect">
            <a:avLst/>
          </a:prstGeom>
          <a:noFill/>
        </p:spPr>
        <p:txBody>
          <a:bodyPr wrap="square" anchor="t" lIns="73152" rIns="73152">
            <a:spAutoFit/>
          </a:bodyPr>
          <a:lstStyle/>
          <a:p>
            <a:pPr algn="l">
              <a:lnSpc>
                <a:spcPct val="115000"/>
              </a:lnSpc>
            </a:pPr>
            <a:r>
              <a:rPr sz="2400" b="0" u="none">
                <a:solidFill>
                  <a:srgbClr val="17213A"/>
                </a:solidFill>
                <a:latin typeface="Arial"/>
              </a:rPr>
              <a:t>Our headteacher (</a:t>
            </a:r>
            <a:r>
              <a:rPr sz="2400" b="0" u="sng">
                <a:solidFill>
                  <a:srgbClr val="D11A2A"/>
                </a:solidFill>
                <a:latin typeface="Arial"/>
              </a:rPr>
              <a:t>Mr Evans</a:t>
            </a:r>
            <a:r>
              <a:rPr sz="2400" b="0" u="none">
                <a:solidFill>
                  <a:srgbClr val="17213A"/>
                </a:solidFill>
                <a:latin typeface="Arial"/>
              </a:rPr>
              <a:t>) led the assembly.</a:t>
            </a:r>
          </a:p>
        </p:txBody>
      </p:sp>
      <p:sp>
        <p:nvSpPr>
          <p:cNvPr id="18" name="Rounded Rectangle 17"/>
          <p:cNvSpPr/>
          <p:nvPr/>
        </p:nvSpPr>
        <p:spPr>
          <a:xfrm>
            <a:off x="6309360" y="1600200"/>
            <a:ext cx="5257800" cy="868680"/>
          </a:xfrm>
          <a:prstGeom prst="roundRect">
            <a:avLst>
              <a:gd name="adj" fmla="val 15000"/>
            </a:avLst>
          </a:prstGeom>
          <a:solidFill>
            <a:srgbClr val="FFF2B3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9" name="TextBox 18"/>
          <p:cNvSpPr txBox="1"/>
          <p:nvPr/>
        </p:nvSpPr>
        <p:spPr>
          <a:xfrm>
            <a:off x="6419088" y="1600200"/>
            <a:ext cx="5038344" cy="868680"/>
          </a:xfrm>
          <a:prstGeom prst="rect">
            <a:avLst/>
          </a:prstGeom>
          <a:noFill/>
        </p:spPr>
        <p:txBody>
          <a:bodyPr wrap="square" anchor="ctr" lIns="73152" rIns="73152">
            <a:spAutoFit/>
          </a:bodyPr>
          <a:lstStyle/>
          <a:p>
            <a:pPr algn="l">
              <a:lnSpc>
                <a:spcPct val="115000"/>
              </a:lnSpc>
            </a:pPr>
            <a:r>
              <a:rPr sz="2000" b="0" u="none">
                <a:solidFill>
                  <a:srgbClr val="17213A"/>
                </a:solidFill>
                <a:latin typeface="Arial"/>
              </a:rPr>
              <a:t>Underline the </a:t>
            </a:r>
            <a:r>
              <a:rPr sz="2000" b="1" u="none">
                <a:solidFill>
                  <a:srgbClr val="17213A"/>
                </a:solidFill>
                <a:latin typeface="Arial"/>
              </a:rPr>
              <a:t>parenthesis</a:t>
            </a:r>
            <a:r>
              <a:rPr sz="2000" b="0" u="none">
                <a:solidFill>
                  <a:srgbClr val="17213A"/>
                </a:solidFill>
                <a:latin typeface="Arial"/>
              </a:rPr>
              <a:t> in the sentence below.</a:t>
            </a:r>
          </a:p>
        </p:txBody>
      </p:sp>
      <p:sp>
        <p:nvSpPr>
          <p:cNvPr id="20" name="TextBox 19"/>
          <p:cNvSpPr txBox="1"/>
          <p:nvPr/>
        </p:nvSpPr>
        <p:spPr>
          <a:xfrm>
            <a:off x="6309360" y="2606040"/>
            <a:ext cx="5257800" cy="993648"/>
          </a:xfrm>
          <a:prstGeom prst="rect">
            <a:avLst/>
          </a:prstGeom>
          <a:noFill/>
        </p:spPr>
        <p:txBody>
          <a:bodyPr wrap="square" anchor="t" lIns="73152" rIns="73152">
            <a:spAutoFit/>
          </a:bodyPr>
          <a:lstStyle/>
          <a:p>
            <a:pPr algn="l">
              <a:lnSpc>
                <a:spcPct val="115000"/>
              </a:lnSpc>
            </a:pPr>
            <a:r>
              <a:rPr sz="2400" b="0" u="none">
                <a:solidFill>
                  <a:srgbClr val="17213A"/>
                </a:solidFill>
                <a:latin typeface="Arial"/>
              </a:rPr>
              <a:t>Zara, my best friend, won the spelling prize.</a:t>
            </a:r>
          </a:p>
        </p:txBody>
      </p:sp>
      <p:sp>
        <p:nvSpPr>
          <p:cNvPr id="21" name="Rectangle 20"/>
          <p:cNvSpPr/>
          <p:nvPr/>
        </p:nvSpPr>
        <p:spPr>
          <a:xfrm>
            <a:off x="6309360" y="2606040"/>
            <a:ext cx="5257800" cy="993648"/>
          </a:xfrm>
          <a:prstGeom prst="rect">
            <a:avLst/>
          </a:prstGeom>
          <a:solidFill>
            <a:srgbClr val="FFF8EA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22" name="TextBox 21"/>
          <p:cNvSpPr txBox="1"/>
          <p:nvPr/>
        </p:nvSpPr>
        <p:spPr>
          <a:xfrm>
            <a:off x="6309360" y="2606040"/>
            <a:ext cx="5257800" cy="993648"/>
          </a:xfrm>
          <a:prstGeom prst="rect">
            <a:avLst/>
          </a:prstGeom>
          <a:noFill/>
        </p:spPr>
        <p:txBody>
          <a:bodyPr wrap="square" anchor="t" lIns="73152" rIns="73152">
            <a:spAutoFit/>
          </a:bodyPr>
          <a:lstStyle/>
          <a:p>
            <a:pPr algn="l">
              <a:lnSpc>
                <a:spcPct val="115000"/>
              </a:lnSpc>
            </a:pPr>
            <a:r>
              <a:rPr sz="2400" b="0" u="none">
                <a:solidFill>
                  <a:srgbClr val="17213A"/>
                </a:solidFill>
                <a:latin typeface="Arial"/>
              </a:rPr>
              <a:t>Zara, </a:t>
            </a:r>
            <a:r>
              <a:rPr sz="2400" b="0" u="sng">
                <a:solidFill>
                  <a:srgbClr val="D11A2A"/>
                </a:solidFill>
                <a:latin typeface="Arial"/>
              </a:rPr>
              <a:t>my best friend</a:t>
            </a:r>
            <a:r>
              <a:rPr sz="2400" b="0" u="none">
                <a:solidFill>
                  <a:srgbClr val="17213A"/>
                </a:solidFill>
                <a:latin typeface="Arial"/>
              </a:rPr>
              <a:t>, won the spelling prize.</a:t>
            </a: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99" dur="indefinite" nodeType="mainSeq">
                <p:childTnLst>
                  <p:par>
                    <p:cTn id="107" fill="hold">
                      <p:stCondLst>
                        <p:cond delay="indefinite"/>
                      </p:stCondLst>
                      <p:childTnLst>
                        <p:par>
                          <p:cTn id="108" fill="hold">
                            <p:stCondLst>
                              <p:cond delay="0"/>
                            </p:stCondLst>
                            <p:childTnLst>
                              <p:par>
                                <p:cTn id="101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3" dur="500"/>
                                        <p:tgtEl>
                                          <p:spTgt spid="1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04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6" dur="500"/>
                                        <p:tgtEl>
                                          <p:spTgt spid="1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5" fill="hold">
                      <p:stCondLst>
                        <p:cond delay="indefinite"/>
                      </p:stCondLst>
                      <p:childTnLst>
                        <p:par>
                          <p:cTn id="116" fill="hold">
                            <p:stCondLst>
                              <p:cond delay="0"/>
                            </p:stCondLst>
                            <p:childTnLst>
                              <p:par>
                                <p:cTn id="109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11" dur="500"/>
                                        <p:tgtEl>
                                          <p:spTgt spid="2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12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14" dur="500"/>
                                        <p:tgtEl>
                                          <p:spTgt spid="2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video>
              <p:cMediaNode vol="80000">
                <p:cTn id="2" fill="hold" display="0">
                  <p:stCondLst>
                    <p:cond delay="indefinite"/>
                  </p:stCondLst>
                </p:cTn>
                <p:tgtEl>
                  <p:spTgt spid="11"/>
                </p:tgtEl>
              </p:cMediaNode>
            </p:video>
          </p:childTnLst>
        </p:cTn>
      </p:par>
    </p:tnLst>
  </p:timing>
</p:sld>
</file>

<file path=ppt/slides/slide12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FBF7EE"/>
        </a:solidFill>
        <a:effectLst/>
      </p:bgPr>
    </p:bg>
    <p:spTree>
      <p:nvGrpSpPr>
        <p:cNvPr id="1" name=""/>
        <p:cNvGrpSpPr/>
        <p:nvPr/>
      </p:nvGrpSpPr>
      <p:grpSpPr/>
      <p:pic>
        <p:nvPicPr>
          <p:cNvPr id="2" name="Picture 1" descr="frame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191695" cy="6858000"/>
          </a:xfrm>
          <a:prstGeom prst="rect">
            <a:avLst/>
          </a:prstGeom>
        </p:spPr>
      </p:pic>
      <p:sp>
        <p:nvSpPr>
          <p:cNvPr id="3" name="Rounded Rectangle 2"/>
          <p:cNvSpPr/>
          <p:nvPr/>
        </p:nvSpPr>
        <p:spPr>
          <a:xfrm>
            <a:off x="310896" y="384048"/>
            <a:ext cx="11569903" cy="6089904"/>
          </a:xfrm>
          <a:prstGeom prst="roundRect">
            <a:avLst>
              <a:gd name="adj" fmla="val 3000"/>
            </a:avLst>
          </a:prstGeom>
          <a:solidFill>
            <a:srgbClr val="FFF8EA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4" name="TextBox 3"/>
          <p:cNvSpPr txBox="1"/>
          <p:nvPr/>
        </p:nvSpPr>
        <p:spPr>
          <a:xfrm>
            <a:off x="502920" y="411480"/>
            <a:ext cx="8229600" cy="320040"/>
          </a:xfrm>
          <a:prstGeom prst="rect">
            <a:avLst/>
          </a:prstGeom>
          <a:noFill/>
        </p:spPr>
        <p:txBody>
          <a:bodyPr wrap="square" anchor="ctr" lIns="73152" rIns="73152">
            <a:spAutoFit/>
          </a:bodyPr>
          <a:lstStyle/>
          <a:p>
            <a:pPr algn="l">
              <a:lnSpc>
                <a:spcPct val="115000"/>
              </a:lnSpc>
            </a:pPr>
            <a:r>
              <a:rPr sz="1200" b="1" u="none">
                <a:solidFill>
                  <a:srgbClr val="0F766E"/>
                </a:solidFill>
                <a:latin typeface="Dreaming Outloud Pro"/>
              </a:rPr>
              <a:t>Year 6 · SPaG · Consolidation: revising the tested content · Revision: parenthesis, dashes and hyphens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8412480" y="411480"/>
            <a:ext cx="3291840" cy="320040"/>
          </a:xfrm>
          <a:prstGeom prst="rect">
            <a:avLst/>
          </a:prstGeom>
          <a:noFill/>
        </p:spPr>
        <p:txBody>
          <a:bodyPr wrap="square" anchor="ctr" lIns="73152" rIns="73152">
            <a:spAutoFit/>
          </a:bodyPr>
          <a:lstStyle/>
          <a:p>
            <a:pPr algn="r">
              <a:lnSpc>
                <a:spcPct val="115000"/>
              </a:lnSpc>
            </a:pPr>
            <a:r>
              <a:rPr sz="1200" b="1" u="none">
                <a:solidFill>
                  <a:srgbClr val="B4237A"/>
                </a:solidFill>
                <a:latin typeface="Dreaming Outloud Pro"/>
              </a:rPr>
              <a:t>Varied fluency 6</a:t>
            </a:r>
          </a:p>
        </p:txBody>
      </p:sp>
      <p:sp>
        <p:nvSpPr>
          <p:cNvPr id="6" name="Rectangle 5"/>
          <p:cNvSpPr/>
          <p:nvPr/>
        </p:nvSpPr>
        <p:spPr>
          <a:xfrm>
            <a:off x="6016752" y="822960"/>
            <a:ext cx="45720" cy="5440680"/>
          </a:xfrm>
          <a:prstGeom prst="rect">
            <a:avLst/>
          </a:prstGeom>
          <a:solidFill>
            <a:srgbClr val="17213A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pic>
        <p:nvPicPr>
          <p:cNvPr id="7" name="Picture 6" descr="teacher.png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548640" y="690829"/>
            <a:ext cx="864108" cy="881938"/>
          </a:xfrm>
          <a:prstGeom prst="rect">
            <a:avLst/>
          </a:prstGeom>
        </p:spPr>
      </p:pic>
      <p:sp>
        <p:nvSpPr>
          <p:cNvPr id="8" name="Rounded Rectangular Callout 7"/>
          <p:cNvSpPr/>
          <p:nvPr/>
        </p:nvSpPr>
        <p:spPr>
          <a:xfrm>
            <a:off x="1463040" y="822960"/>
            <a:ext cx="1737360" cy="640080"/>
          </a:xfrm>
          <a:prstGeom prst="wedgeRoundRectCallout">
            <a:avLst>
              <a:gd name="adj1" fmla="val -71000"/>
              <a:gd name="adj2" fmla="val 31000"/>
              <a:gd name="adj3" fmla="val 16667"/>
            </a:avLst>
          </a:prstGeom>
          <a:solidFill>
            <a:srgbClr val="FFFFFF"/>
          </a:solidFill>
          <a:ln w="38100">
            <a:solidFill>
              <a:srgbClr val="17213A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sz="2600" b="1">
                <a:solidFill>
                  <a:srgbClr val="17213A"/>
                </a:solidFill>
                <a:latin typeface="Dreaming Outloud Pro"/>
              </a:rPr>
              <a:t>I do</a:t>
            </a:r>
          </a:p>
        </p:txBody>
      </p:sp>
      <p:pic>
        <p:nvPicPr>
          <p:cNvPr id="9" name="Picture 8" descr="cheer.png"/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6263640" y="542696"/>
            <a:ext cx="846277" cy="1030071"/>
          </a:xfrm>
          <a:prstGeom prst="rect">
            <a:avLst/>
          </a:prstGeom>
        </p:spPr>
      </p:pic>
      <p:sp>
        <p:nvSpPr>
          <p:cNvPr id="10" name="Rounded Rectangular Callout 9"/>
          <p:cNvSpPr/>
          <p:nvPr/>
        </p:nvSpPr>
        <p:spPr>
          <a:xfrm>
            <a:off x="7178040" y="822960"/>
            <a:ext cx="1737360" cy="640080"/>
          </a:xfrm>
          <a:prstGeom prst="wedgeRoundRectCallout">
            <a:avLst>
              <a:gd name="adj1" fmla="val -71000"/>
              <a:gd name="adj2" fmla="val 31000"/>
              <a:gd name="adj3" fmla="val 16667"/>
            </a:avLst>
          </a:prstGeom>
          <a:solidFill>
            <a:srgbClr val="FFFFFF"/>
          </a:solidFill>
          <a:ln w="38100">
            <a:solidFill>
              <a:srgbClr val="17213A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sz="2600" b="1">
                <a:solidFill>
                  <a:srgbClr val="17213A"/>
                </a:solidFill>
                <a:latin typeface="Dreaming Outloud Pro"/>
              </a:rPr>
              <a:t>You do</a:t>
            </a:r>
          </a:p>
        </p:txBody>
      </p:sp>
      <p:pic>
        <p:nvPicPr>
          <p:cNvPr id="11" name="timer_60.mp4" descr="Countdown timer, 1:00. Click to start.">
            <a:hlinkClick r:id="" action="ppaction://media"/>
          </p:cNvPr>
          <p:cNvPicPr>
            <a:picLocks noChangeAspect="1"/>
          </p:cNvPicPr>
          <p:nvPr>
            <a:videoFile r:link="rId7"/>
            <p:extLst>
              <p:ext uri="{DAA4B4D4-6D71-4841-9C94-3DE7FCFB9230}">
                <p14:media xmlns:p14="http://schemas.microsoft.com/office/powerpoint/2010/main" r:embed="rId6"/>
              </p:ext>
            </p:extLst>
          </p:nvPr>
        </p:nvPicPr>
        <p:blipFill>
          <a:blip r:embed="rId8"/>
          <a:stretch>
            <a:fillRect/>
          </a:stretch>
        </p:blipFill>
        <p:spPr>
          <a:xfrm>
            <a:off x="9601200" y="749808"/>
            <a:ext cx="2011680" cy="704088"/>
          </a:xfrm>
          <a:prstGeom prst="rect">
            <a:avLst/>
          </a:prstGeom>
        </p:spPr>
      </p:pic>
      <p:sp>
        <p:nvSpPr>
          <p:cNvPr id="12" name="TextBox 11"/>
          <p:cNvSpPr txBox="1"/>
          <p:nvPr/>
        </p:nvSpPr>
        <p:spPr>
          <a:xfrm>
            <a:off x="4572000" y="6327648"/>
            <a:ext cx="3017520" cy="274320"/>
          </a:xfrm>
          <a:prstGeom prst="rect">
            <a:avLst/>
          </a:prstGeom>
          <a:noFill/>
        </p:spPr>
        <p:txBody>
          <a:bodyPr wrap="square" anchor="t" lIns="73152" rIns="73152">
            <a:spAutoFit/>
          </a:bodyPr>
          <a:lstStyle/>
          <a:p>
            <a:pPr algn="ctr">
              <a:lnSpc>
                <a:spcPct val="115000"/>
              </a:lnSpc>
            </a:pPr>
            <a:r>
              <a:rPr sz="1100" b="0" u="none">
                <a:solidFill>
                  <a:srgbClr val="6B7280"/>
                </a:solidFill>
                <a:latin typeface="Dreaming Outloud Pro"/>
              </a:rPr>
              <a:t>6 of 12</a:t>
            </a:r>
          </a:p>
        </p:txBody>
      </p:sp>
      <p:sp>
        <p:nvSpPr>
          <p:cNvPr id="13" name="Rounded Rectangle 12"/>
          <p:cNvSpPr/>
          <p:nvPr/>
        </p:nvSpPr>
        <p:spPr>
          <a:xfrm>
            <a:off x="548640" y="1600200"/>
            <a:ext cx="5257800" cy="868680"/>
          </a:xfrm>
          <a:prstGeom prst="roundRect">
            <a:avLst>
              <a:gd name="adj" fmla="val 15000"/>
            </a:avLst>
          </a:prstGeom>
          <a:solidFill>
            <a:srgbClr val="FFF2B3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4" name="TextBox 13"/>
          <p:cNvSpPr txBox="1"/>
          <p:nvPr/>
        </p:nvSpPr>
        <p:spPr>
          <a:xfrm>
            <a:off x="658368" y="1600200"/>
            <a:ext cx="5038344" cy="868680"/>
          </a:xfrm>
          <a:prstGeom prst="rect">
            <a:avLst/>
          </a:prstGeom>
          <a:noFill/>
        </p:spPr>
        <p:txBody>
          <a:bodyPr wrap="square" anchor="ctr" lIns="73152" rIns="73152">
            <a:spAutoFit/>
          </a:bodyPr>
          <a:lstStyle/>
          <a:p>
            <a:pPr algn="l">
              <a:lnSpc>
                <a:spcPct val="115000"/>
              </a:lnSpc>
            </a:pPr>
            <a:r>
              <a:rPr sz="2000" b="0" u="none">
                <a:solidFill>
                  <a:srgbClr val="17213A"/>
                </a:solidFill>
                <a:latin typeface="Arial"/>
              </a:rPr>
              <a:t>Draw a line to match each punctuation mark to its job.</a:t>
            </a:r>
          </a:p>
        </p:txBody>
      </p:sp>
      <p:sp>
        <p:nvSpPr>
          <p:cNvPr id="15" name="Rounded Rectangle 14"/>
          <p:cNvSpPr/>
          <p:nvPr/>
        </p:nvSpPr>
        <p:spPr>
          <a:xfrm>
            <a:off x="548640" y="2606040"/>
            <a:ext cx="1737360" cy="683971"/>
          </a:xfrm>
          <a:prstGeom prst="roundRect">
            <a:avLst>
              <a:gd name="adj" fmla="val 30000"/>
            </a:avLst>
          </a:prstGeom>
          <a:solidFill>
            <a:srgbClr val="FFFFFF"/>
          </a:solidFill>
          <a:ln w="38100">
            <a:solidFill>
              <a:srgbClr val="0F766E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/>
          <a:lstStyle/>
          <a:p>
            <a:pPr algn="ctr"/>
            <a:r>
              <a:rPr sz="1583" b="1">
                <a:solidFill>
                  <a:srgbClr val="17213A"/>
                </a:solidFill>
                <a:latin typeface="Arial"/>
              </a:rPr>
              <a:t>dash</a:t>
            </a:r>
          </a:p>
        </p:txBody>
      </p:sp>
      <p:sp>
        <p:nvSpPr>
          <p:cNvPr id="16" name="Rounded Rectangle 15"/>
          <p:cNvSpPr/>
          <p:nvPr/>
        </p:nvSpPr>
        <p:spPr>
          <a:xfrm>
            <a:off x="548640" y="3450945"/>
            <a:ext cx="1737360" cy="683971"/>
          </a:xfrm>
          <a:prstGeom prst="roundRect">
            <a:avLst>
              <a:gd name="adj" fmla="val 30000"/>
            </a:avLst>
          </a:prstGeom>
          <a:solidFill>
            <a:srgbClr val="FFFFFF"/>
          </a:solidFill>
          <a:ln w="38100">
            <a:solidFill>
              <a:srgbClr val="0F766E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/>
          <a:lstStyle/>
          <a:p>
            <a:pPr algn="ctr"/>
            <a:r>
              <a:rPr sz="1583" b="1">
                <a:solidFill>
                  <a:srgbClr val="17213A"/>
                </a:solidFill>
                <a:latin typeface="Arial"/>
              </a:rPr>
              <a:t>comma</a:t>
            </a:r>
          </a:p>
        </p:txBody>
      </p:sp>
      <p:sp>
        <p:nvSpPr>
          <p:cNvPr id="17" name="Rounded Rectangle 16"/>
          <p:cNvSpPr/>
          <p:nvPr/>
        </p:nvSpPr>
        <p:spPr>
          <a:xfrm>
            <a:off x="548640" y="4295851"/>
            <a:ext cx="1737360" cy="683971"/>
          </a:xfrm>
          <a:prstGeom prst="roundRect">
            <a:avLst>
              <a:gd name="adj" fmla="val 30000"/>
            </a:avLst>
          </a:prstGeom>
          <a:solidFill>
            <a:srgbClr val="FFFFFF"/>
          </a:solidFill>
          <a:ln w="38100">
            <a:solidFill>
              <a:srgbClr val="0F766E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/>
          <a:lstStyle/>
          <a:p>
            <a:pPr algn="ctr"/>
            <a:r>
              <a:rPr sz="1583" b="1">
                <a:solidFill>
                  <a:srgbClr val="17213A"/>
                </a:solidFill>
                <a:latin typeface="Arial"/>
              </a:rPr>
              <a:t>hyphen</a:t>
            </a:r>
          </a:p>
        </p:txBody>
      </p:sp>
      <p:sp>
        <p:nvSpPr>
          <p:cNvPr id="18" name="Rounded Rectangle 17"/>
          <p:cNvSpPr/>
          <p:nvPr/>
        </p:nvSpPr>
        <p:spPr>
          <a:xfrm>
            <a:off x="548640" y="5140756"/>
            <a:ext cx="1737360" cy="683971"/>
          </a:xfrm>
          <a:prstGeom prst="roundRect">
            <a:avLst>
              <a:gd name="adj" fmla="val 30000"/>
            </a:avLst>
          </a:prstGeom>
          <a:solidFill>
            <a:srgbClr val="FFFFFF"/>
          </a:solidFill>
          <a:ln w="38100">
            <a:solidFill>
              <a:srgbClr val="0F766E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/>
          <a:lstStyle/>
          <a:p>
            <a:pPr algn="ctr"/>
            <a:r>
              <a:rPr sz="1583" b="1">
                <a:solidFill>
                  <a:srgbClr val="17213A"/>
                </a:solidFill>
                <a:latin typeface="Arial"/>
              </a:rPr>
              <a:t>brackets</a:t>
            </a:r>
          </a:p>
        </p:txBody>
      </p:sp>
      <p:sp>
        <p:nvSpPr>
          <p:cNvPr id="19" name="Rounded Rectangle 18"/>
          <p:cNvSpPr/>
          <p:nvPr/>
        </p:nvSpPr>
        <p:spPr>
          <a:xfrm>
            <a:off x="2834640" y="2606040"/>
            <a:ext cx="2971800" cy="683971"/>
          </a:xfrm>
          <a:prstGeom prst="roundRect">
            <a:avLst>
              <a:gd name="adj" fmla="val 15000"/>
            </a:avLst>
          </a:prstGeom>
          <a:solidFill>
            <a:srgbClr val="FFFFFF"/>
          </a:solidFill>
          <a:ln w="25400">
            <a:solidFill>
              <a:srgbClr val="B4237A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20" name="TextBox 19"/>
          <p:cNvSpPr txBox="1"/>
          <p:nvPr/>
        </p:nvSpPr>
        <p:spPr>
          <a:xfrm>
            <a:off x="2880360" y="2606040"/>
            <a:ext cx="2880360" cy="683971"/>
          </a:xfrm>
          <a:prstGeom prst="rect">
            <a:avLst/>
          </a:prstGeom>
          <a:noFill/>
        </p:spPr>
        <p:txBody>
          <a:bodyPr wrap="square" anchor="ctr" lIns="73152" rIns="73152">
            <a:spAutoFit/>
          </a:bodyPr>
          <a:lstStyle/>
          <a:p>
            <a:pPr algn="l">
              <a:lnSpc>
                <a:spcPct val="115000"/>
              </a:lnSpc>
            </a:pPr>
            <a:r>
              <a:rPr sz="1231" b="0" u="none">
                <a:solidFill>
                  <a:srgbClr val="17213A"/>
                </a:solidFill>
                <a:latin typeface="Arial"/>
              </a:rPr>
              <a:t>joins words together</a:t>
            </a:r>
          </a:p>
        </p:txBody>
      </p:sp>
      <p:sp>
        <p:nvSpPr>
          <p:cNvPr id="21" name="Rounded Rectangle 20"/>
          <p:cNvSpPr/>
          <p:nvPr/>
        </p:nvSpPr>
        <p:spPr>
          <a:xfrm>
            <a:off x="2834640" y="3450945"/>
            <a:ext cx="2971800" cy="683971"/>
          </a:xfrm>
          <a:prstGeom prst="roundRect">
            <a:avLst>
              <a:gd name="adj" fmla="val 15000"/>
            </a:avLst>
          </a:prstGeom>
          <a:solidFill>
            <a:srgbClr val="FFFFFF"/>
          </a:solidFill>
          <a:ln w="25400">
            <a:solidFill>
              <a:srgbClr val="B4237A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22" name="TextBox 21"/>
          <p:cNvSpPr txBox="1"/>
          <p:nvPr/>
        </p:nvSpPr>
        <p:spPr>
          <a:xfrm>
            <a:off x="2880360" y="3450945"/>
            <a:ext cx="2880360" cy="683971"/>
          </a:xfrm>
          <a:prstGeom prst="rect">
            <a:avLst/>
          </a:prstGeom>
          <a:noFill/>
        </p:spPr>
        <p:txBody>
          <a:bodyPr wrap="square" anchor="ctr" lIns="73152" rIns="73152">
            <a:spAutoFit/>
          </a:bodyPr>
          <a:lstStyle/>
          <a:p>
            <a:pPr algn="l">
              <a:lnSpc>
                <a:spcPct val="115000"/>
              </a:lnSpc>
            </a:pPr>
            <a:r>
              <a:rPr sz="1231" b="0" u="none">
                <a:solidFill>
                  <a:srgbClr val="17213A"/>
                </a:solidFill>
                <a:latin typeface="Arial"/>
              </a:rPr>
              <a:t>separates items in a list</a:t>
            </a:r>
          </a:p>
        </p:txBody>
      </p:sp>
      <p:sp>
        <p:nvSpPr>
          <p:cNvPr id="23" name="Rounded Rectangle 22"/>
          <p:cNvSpPr/>
          <p:nvPr/>
        </p:nvSpPr>
        <p:spPr>
          <a:xfrm>
            <a:off x="2834640" y="4295851"/>
            <a:ext cx="2971800" cy="683971"/>
          </a:xfrm>
          <a:prstGeom prst="roundRect">
            <a:avLst>
              <a:gd name="adj" fmla="val 15000"/>
            </a:avLst>
          </a:prstGeom>
          <a:solidFill>
            <a:srgbClr val="FFFFFF"/>
          </a:solidFill>
          <a:ln w="25400">
            <a:solidFill>
              <a:srgbClr val="B4237A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24" name="TextBox 23"/>
          <p:cNvSpPr txBox="1"/>
          <p:nvPr/>
        </p:nvSpPr>
        <p:spPr>
          <a:xfrm>
            <a:off x="2880360" y="4295851"/>
            <a:ext cx="2880360" cy="683971"/>
          </a:xfrm>
          <a:prstGeom prst="rect">
            <a:avLst/>
          </a:prstGeom>
          <a:noFill/>
        </p:spPr>
        <p:txBody>
          <a:bodyPr wrap="square" anchor="ctr" lIns="73152" rIns="73152">
            <a:spAutoFit/>
          </a:bodyPr>
          <a:lstStyle/>
          <a:p>
            <a:pPr algn="l">
              <a:lnSpc>
                <a:spcPct val="115000"/>
              </a:lnSpc>
            </a:pPr>
            <a:r>
              <a:rPr sz="1231" b="0" u="none">
                <a:solidFill>
                  <a:srgbClr val="17213A"/>
                </a:solidFill>
                <a:latin typeface="Arial"/>
              </a:rPr>
              <a:t>enclose extra information</a:t>
            </a:r>
          </a:p>
        </p:txBody>
      </p:sp>
      <p:sp>
        <p:nvSpPr>
          <p:cNvPr id="25" name="Rounded Rectangle 24"/>
          <p:cNvSpPr/>
          <p:nvPr/>
        </p:nvSpPr>
        <p:spPr>
          <a:xfrm>
            <a:off x="2834640" y="5140756"/>
            <a:ext cx="2971800" cy="683971"/>
          </a:xfrm>
          <a:prstGeom prst="roundRect">
            <a:avLst>
              <a:gd name="adj" fmla="val 15000"/>
            </a:avLst>
          </a:prstGeom>
          <a:solidFill>
            <a:srgbClr val="FFFFFF"/>
          </a:solidFill>
          <a:ln w="25400">
            <a:solidFill>
              <a:srgbClr val="B4237A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26" name="TextBox 25"/>
          <p:cNvSpPr txBox="1"/>
          <p:nvPr/>
        </p:nvSpPr>
        <p:spPr>
          <a:xfrm>
            <a:off x="2880360" y="5140756"/>
            <a:ext cx="2880360" cy="683971"/>
          </a:xfrm>
          <a:prstGeom prst="rect">
            <a:avLst/>
          </a:prstGeom>
          <a:noFill/>
        </p:spPr>
        <p:txBody>
          <a:bodyPr wrap="square" anchor="ctr" lIns="73152" rIns="73152">
            <a:spAutoFit/>
          </a:bodyPr>
          <a:lstStyle/>
          <a:p>
            <a:pPr algn="l">
              <a:lnSpc>
                <a:spcPct val="115000"/>
              </a:lnSpc>
            </a:pPr>
            <a:r>
              <a:rPr sz="1231" b="0" u="none">
                <a:solidFill>
                  <a:srgbClr val="17213A"/>
                </a:solidFill>
                <a:latin typeface="Arial"/>
              </a:rPr>
              <a:t>separates extra information</a:t>
            </a:r>
          </a:p>
        </p:txBody>
      </p:sp>
      <p:cxnSp>
        <p:nvCxnSpPr>
          <p:cNvPr id="27" name="Connector 26"/>
          <p:cNvCxnSpPr/>
          <p:nvPr/>
        </p:nvCxnSpPr>
        <p:spPr>
          <a:xfrm>
            <a:off x="2286000" y="2948025"/>
            <a:ext cx="548640" cy="2534717"/>
          </a:xfrm>
          <a:prstGeom prst="line">
            <a:avLst/>
          </a:prstGeom>
          <a:ln w="57150">
            <a:solidFill>
              <a:srgbClr val="D11A2A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28" name="Connector 27"/>
          <p:cNvCxnSpPr/>
          <p:nvPr/>
        </p:nvCxnSpPr>
        <p:spPr>
          <a:xfrm>
            <a:off x="2286000" y="3792931"/>
            <a:ext cx="548640" cy="0"/>
          </a:xfrm>
          <a:prstGeom prst="line">
            <a:avLst/>
          </a:prstGeom>
          <a:ln w="57150">
            <a:solidFill>
              <a:srgbClr val="D11A2A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29" name="Connector 28"/>
          <p:cNvCxnSpPr/>
          <p:nvPr/>
        </p:nvCxnSpPr>
        <p:spPr>
          <a:xfrm flipV="1">
            <a:off x="2286000" y="2948025"/>
            <a:ext cx="548640" cy="1689811"/>
          </a:xfrm>
          <a:prstGeom prst="line">
            <a:avLst/>
          </a:prstGeom>
          <a:ln w="57150">
            <a:solidFill>
              <a:srgbClr val="D11A2A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30" name="Connector 29"/>
          <p:cNvCxnSpPr/>
          <p:nvPr/>
        </p:nvCxnSpPr>
        <p:spPr>
          <a:xfrm flipV="1">
            <a:off x="2286000" y="4637836"/>
            <a:ext cx="548640" cy="844906"/>
          </a:xfrm>
          <a:prstGeom prst="line">
            <a:avLst/>
          </a:prstGeom>
          <a:ln w="57150">
            <a:solidFill>
              <a:srgbClr val="D11A2A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31" name="Rounded Rectangle 30"/>
          <p:cNvSpPr/>
          <p:nvPr/>
        </p:nvSpPr>
        <p:spPr>
          <a:xfrm>
            <a:off x="6309360" y="1600200"/>
            <a:ext cx="5257800" cy="868680"/>
          </a:xfrm>
          <a:prstGeom prst="roundRect">
            <a:avLst>
              <a:gd name="adj" fmla="val 15000"/>
            </a:avLst>
          </a:prstGeom>
          <a:solidFill>
            <a:srgbClr val="FFF2B3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2" name="TextBox 31"/>
          <p:cNvSpPr txBox="1"/>
          <p:nvPr/>
        </p:nvSpPr>
        <p:spPr>
          <a:xfrm>
            <a:off x="6419088" y="1600200"/>
            <a:ext cx="5038344" cy="868680"/>
          </a:xfrm>
          <a:prstGeom prst="rect">
            <a:avLst/>
          </a:prstGeom>
          <a:noFill/>
        </p:spPr>
        <p:txBody>
          <a:bodyPr wrap="square" anchor="ctr" lIns="73152" rIns="73152">
            <a:spAutoFit/>
          </a:bodyPr>
          <a:lstStyle/>
          <a:p>
            <a:pPr algn="l">
              <a:lnSpc>
                <a:spcPct val="115000"/>
              </a:lnSpc>
            </a:pPr>
            <a:r>
              <a:rPr sz="2000" b="0" u="none">
                <a:solidFill>
                  <a:srgbClr val="17213A"/>
                </a:solidFill>
                <a:latin typeface="Arial"/>
              </a:rPr>
              <a:t>Draw a line to match each punctuation mark to its job.</a:t>
            </a:r>
          </a:p>
        </p:txBody>
      </p:sp>
      <p:sp>
        <p:nvSpPr>
          <p:cNvPr id="33" name="Rounded Rectangle 32"/>
          <p:cNvSpPr/>
          <p:nvPr/>
        </p:nvSpPr>
        <p:spPr>
          <a:xfrm>
            <a:off x="6309360" y="2606040"/>
            <a:ext cx="1737360" cy="683971"/>
          </a:xfrm>
          <a:prstGeom prst="roundRect">
            <a:avLst>
              <a:gd name="adj" fmla="val 30000"/>
            </a:avLst>
          </a:prstGeom>
          <a:solidFill>
            <a:srgbClr val="FFFFFF"/>
          </a:solidFill>
          <a:ln w="38100">
            <a:solidFill>
              <a:srgbClr val="0F766E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/>
          <a:lstStyle/>
          <a:p>
            <a:pPr algn="ctr"/>
            <a:r>
              <a:rPr sz="1583" b="1">
                <a:solidFill>
                  <a:srgbClr val="17213A"/>
                </a:solidFill>
                <a:latin typeface="Arial"/>
              </a:rPr>
              <a:t>hyphen</a:t>
            </a:r>
          </a:p>
        </p:txBody>
      </p:sp>
      <p:sp>
        <p:nvSpPr>
          <p:cNvPr id="34" name="Rounded Rectangle 33"/>
          <p:cNvSpPr/>
          <p:nvPr/>
        </p:nvSpPr>
        <p:spPr>
          <a:xfrm>
            <a:off x="6309360" y="3450945"/>
            <a:ext cx="1737360" cy="683971"/>
          </a:xfrm>
          <a:prstGeom prst="roundRect">
            <a:avLst>
              <a:gd name="adj" fmla="val 30000"/>
            </a:avLst>
          </a:prstGeom>
          <a:solidFill>
            <a:srgbClr val="FFFFFF"/>
          </a:solidFill>
          <a:ln w="38100">
            <a:solidFill>
              <a:srgbClr val="0F766E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/>
          <a:lstStyle/>
          <a:p>
            <a:pPr algn="ctr"/>
            <a:r>
              <a:rPr sz="1583" b="1">
                <a:solidFill>
                  <a:srgbClr val="17213A"/>
                </a:solidFill>
                <a:latin typeface="Arial"/>
              </a:rPr>
              <a:t>brackets</a:t>
            </a:r>
          </a:p>
        </p:txBody>
      </p:sp>
      <p:sp>
        <p:nvSpPr>
          <p:cNvPr id="35" name="Rounded Rectangle 34"/>
          <p:cNvSpPr/>
          <p:nvPr/>
        </p:nvSpPr>
        <p:spPr>
          <a:xfrm>
            <a:off x="6309360" y="4295851"/>
            <a:ext cx="1737360" cy="683971"/>
          </a:xfrm>
          <a:prstGeom prst="roundRect">
            <a:avLst>
              <a:gd name="adj" fmla="val 30000"/>
            </a:avLst>
          </a:prstGeom>
          <a:solidFill>
            <a:srgbClr val="FFFFFF"/>
          </a:solidFill>
          <a:ln w="38100">
            <a:solidFill>
              <a:srgbClr val="0F766E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/>
          <a:lstStyle/>
          <a:p>
            <a:pPr algn="ctr"/>
            <a:r>
              <a:rPr sz="1583" b="1">
                <a:solidFill>
                  <a:srgbClr val="17213A"/>
                </a:solidFill>
                <a:latin typeface="Arial"/>
              </a:rPr>
              <a:t>comma</a:t>
            </a:r>
          </a:p>
        </p:txBody>
      </p:sp>
      <p:sp>
        <p:nvSpPr>
          <p:cNvPr id="36" name="Rounded Rectangle 35"/>
          <p:cNvSpPr/>
          <p:nvPr/>
        </p:nvSpPr>
        <p:spPr>
          <a:xfrm>
            <a:off x="6309360" y="5140756"/>
            <a:ext cx="1737360" cy="683971"/>
          </a:xfrm>
          <a:prstGeom prst="roundRect">
            <a:avLst>
              <a:gd name="adj" fmla="val 30000"/>
            </a:avLst>
          </a:prstGeom>
          <a:solidFill>
            <a:srgbClr val="FFFFFF"/>
          </a:solidFill>
          <a:ln w="38100">
            <a:solidFill>
              <a:srgbClr val="0F766E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/>
          <a:lstStyle/>
          <a:p>
            <a:pPr algn="ctr"/>
            <a:r>
              <a:rPr sz="1583" b="1">
                <a:solidFill>
                  <a:srgbClr val="17213A"/>
                </a:solidFill>
                <a:latin typeface="Arial"/>
              </a:rPr>
              <a:t>dash</a:t>
            </a:r>
          </a:p>
        </p:txBody>
      </p:sp>
      <p:sp>
        <p:nvSpPr>
          <p:cNvPr id="37" name="Rounded Rectangle 36"/>
          <p:cNvSpPr/>
          <p:nvPr/>
        </p:nvSpPr>
        <p:spPr>
          <a:xfrm>
            <a:off x="8595360" y="2606040"/>
            <a:ext cx="2971800" cy="683971"/>
          </a:xfrm>
          <a:prstGeom prst="roundRect">
            <a:avLst>
              <a:gd name="adj" fmla="val 15000"/>
            </a:avLst>
          </a:prstGeom>
          <a:solidFill>
            <a:srgbClr val="FFFFFF"/>
          </a:solidFill>
          <a:ln w="25400">
            <a:solidFill>
              <a:srgbClr val="B4237A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8" name="TextBox 37"/>
          <p:cNvSpPr txBox="1"/>
          <p:nvPr/>
        </p:nvSpPr>
        <p:spPr>
          <a:xfrm>
            <a:off x="8641080" y="2606040"/>
            <a:ext cx="2880360" cy="683971"/>
          </a:xfrm>
          <a:prstGeom prst="rect">
            <a:avLst/>
          </a:prstGeom>
          <a:noFill/>
        </p:spPr>
        <p:txBody>
          <a:bodyPr wrap="square" anchor="ctr" lIns="73152" rIns="73152">
            <a:spAutoFit/>
          </a:bodyPr>
          <a:lstStyle/>
          <a:p>
            <a:pPr algn="l">
              <a:lnSpc>
                <a:spcPct val="115000"/>
              </a:lnSpc>
            </a:pPr>
            <a:r>
              <a:rPr sz="1231" b="0" u="none">
                <a:solidFill>
                  <a:srgbClr val="17213A"/>
                </a:solidFill>
                <a:latin typeface="Arial"/>
              </a:rPr>
              <a:t>separates items in a list</a:t>
            </a:r>
          </a:p>
        </p:txBody>
      </p:sp>
      <p:sp>
        <p:nvSpPr>
          <p:cNvPr id="39" name="Rounded Rectangle 38"/>
          <p:cNvSpPr/>
          <p:nvPr/>
        </p:nvSpPr>
        <p:spPr>
          <a:xfrm>
            <a:off x="8595360" y="3450945"/>
            <a:ext cx="2971800" cy="683971"/>
          </a:xfrm>
          <a:prstGeom prst="roundRect">
            <a:avLst>
              <a:gd name="adj" fmla="val 15000"/>
            </a:avLst>
          </a:prstGeom>
          <a:solidFill>
            <a:srgbClr val="FFFFFF"/>
          </a:solidFill>
          <a:ln w="25400">
            <a:solidFill>
              <a:srgbClr val="B4237A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40" name="TextBox 39"/>
          <p:cNvSpPr txBox="1"/>
          <p:nvPr/>
        </p:nvSpPr>
        <p:spPr>
          <a:xfrm>
            <a:off x="8641080" y="3450945"/>
            <a:ext cx="2880360" cy="683971"/>
          </a:xfrm>
          <a:prstGeom prst="rect">
            <a:avLst/>
          </a:prstGeom>
          <a:noFill/>
        </p:spPr>
        <p:txBody>
          <a:bodyPr wrap="square" anchor="ctr" lIns="73152" rIns="73152">
            <a:spAutoFit/>
          </a:bodyPr>
          <a:lstStyle/>
          <a:p>
            <a:pPr algn="l">
              <a:lnSpc>
                <a:spcPct val="115000"/>
              </a:lnSpc>
            </a:pPr>
            <a:r>
              <a:rPr sz="1231" b="0" u="none">
                <a:solidFill>
                  <a:srgbClr val="17213A"/>
                </a:solidFill>
                <a:latin typeface="Arial"/>
              </a:rPr>
              <a:t>enclose extra information</a:t>
            </a:r>
          </a:p>
        </p:txBody>
      </p:sp>
      <p:sp>
        <p:nvSpPr>
          <p:cNvPr id="41" name="Rounded Rectangle 40"/>
          <p:cNvSpPr/>
          <p:nvPr/>
        </p:nvSpPr>
        <p:spPr>
          <a:xfrm>
            <a:off x="8595360" y="4295851"/>
            <a:ext cx="2971800" cy="683971"/>
          </a:xfrm>
          <a:prstGeom prst="roundRect">
            <a:avLst>
              <a:gd name="adj" fmla="val 15000"/>
            </a:avLst>
          </a:prstGeom>
          <a:solidFill>
            <a:srgbClr val="FFFFFF"/>
          </a:solidFill>
          <a:ln w="25400">
            <a:solidFill>
              <a:srgbClr val="B4237A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42" name="TextBox 41"/>
          <p:cNvSpPr txBox="1"/>
          <p:nvPr/>
        </p:nvSpPr>
        <p:spPr>
          <a:xfrm>
            <a:off x="8641080" y="4295851"/>
            <a:ext cx="2880360" cy="683971"/>
          </a:xfrm>
          <a:prstGeom prst="rect">
            <a:avLst/>
          </a:prstGeom>
          <a:noFill/>
        </p:spPr>
        <p:txBody>
          <a:bodyPr wrap="square" anchor="ctr" lIns="73152" rIns="73152">
            <a:spAutoFit/>
          </a:bodyPr>
          <a:lstStyle/>
          <a:p>
            <a:pPr algn="l">
              <a:lnSpc>
                <a:spcPct val="115000"/>
              </a:lnSpc>
            </a:pPr>
            <a:r>
              <a:rPr sz="1231" b="0" u="none">
                <a:solidFill>
                  <a:srgbClr val="17213A"/>
                </a:solidFill>
                <a:latin typeface="Arial"/>
              </a:rPr>
              <a:t>separates extra information</a:t>
            </a:r>
          </a:p>
        </p:txBody>
      </p:sp>
      <p:sp>
        <p:nvSpPr>
          <p:cNvPr id="43" name="Rounded Rectangle 42"/>
          <p:cNvSpPr/>
          <p:nvPr/>
        </p:nvSpPr>
        <p:spPr>
          <a:xfrm>
            <a:off x="8595360" y="5140756"/>
            <a:ext cx="2971800" cy="683971"/>
          </a:xfrm>
          <a:prstGeom prst="roundRect">
            <a:avLst>
              <a:gd name="adj" fmla="val 15000"/>
            </a:avLst>
          </a:prstGeom>
          <a:solidFill>
            <a:srgbClr val="FFFFFF"/>
          </a:solidFill>
          <a:ln w="25400">
            <a:solidFill>
              <a:srgbClr val="B4237A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44" name="TextBox 43"/>
          <p:cNvSpPr txBox="1"/>
          <p:nvPr/>
        </p:nvSpPr>
        <p:spPr>
          <a:xfrm>
            <a:off x="8641080" y="5140756"/>
            <a:ext cx="2880360" cy="683971"/>
          </a:xfrm>
          <a:prstGeom prst="rect">
            <a:avLst/>
          </a:prstGeom>
          <a:noFill/>
        </p:spPr>
        <p:txBody>
          <a:bodyPr wrap="square" anchor="ctr" lIns="73152" rIns="73152">
            <a:spAutoFit/>
          </a:bodyPr>
          <a:lstStyle/>
          <a:p>
            <a:pPr algn="l">
              <a:lnSpc>
                <a:spcPct val="115000"/>
              </a:lnSpc>
            </a:pPr>
            <a:r>
              <a:rPr sz="1231" b="0" u="none">
                <a:solidFill>
                  <a:srgbClr val="17213A"/>
                </a:solidFill>
                <a:latin typeface="Arial"/>
              </a:rPr>
              <a:t>joins words together</a:t>
            </a:r>
          </a:p>
        </p:txBody>
      </p:sp>
      <p:cxnSp>
        <p:nvCxnSpPr>
          <p:cNvPr id="45" name="Connector 44"/>
          <p:cNvCxnSpPr/>
          <p:nvPr/>
        </p:nvCxnSpPr>
        <p:spPr>
          <a:xfrm>
            <a:off x="8046720" y="2948025"/>
            <a:ext cx="548640" cy="2534717"/>
          </a:xfrm>
          <a:prstGeom prst="line">
            <a:avLst/>
          </a:prstGeom>
          <a:ln w="57150">
            <a:solidFill>
              <a:srgbClr val="D11A2A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46" name="Connector 45"/>
          <p:cNvCxnSpPr/>
          <p:nvPr/>
        </p:nvCxnSpPr>
        <p:spPr>
          <a:xfrm>
            <a:off x="8046720" y="3792931"/>
            <a:ext cx="548640" cy="0"/>
          </a:xfrm>
          <a:prstGeom prst="line">
            <a:avLst/>
          </a:prstGeom>
          <a:ln w="57150">
            <a:solidFill>
              <a:srgbClr val="D11A2A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47" name="Connector 46"/>
          <p:cNvCxnSpPr/>
          <p:nvPr/>
        </p:nvCxnSpPr>
        <p:spPr>
          <a:xfrm flipV="1">
            <a:off x="8046720" y="2948025"/>
            <a:ext cx="548640" cy="1689811"/>
          </a:xfrm>
          <a:prstGeom prst="line">
            <a:avLst/>
          </a:prstGeom>
          <a:ln w="57150">
            <a:solidFill>
              <a:srgbClr val="D11A2A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48" name="Connector 47"/>
          <p:cNvCxnSpPr/>
          <p:nvPr/>
        </p:nvCxnSpPr>
        <p:spPr>
          <a:xfrm flipV="1">
            <a:off x="8046720" y="4637836"/>
            <a:ext cx="548640" cy="844906"/>
          </a:xfrm>
          <a:prstGeom prst="line">
            <a:avLst/>
          </a:prstGeom>
          <a:ln w="57150">
            <a:solidFill>
              <a:srgbClr val="D11A2A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99" dur="indefinite" nodeType="mainSeq">
                <p:childTnLst>
                  <p:par>
                    <p:cTn id="104" fill="hold">
                      <p:stCondLst>
                        <p:cond delay="indefinite"/>
                      </p:stCondLst>
                      <p:childTnLst>
                        <p:par>
                          <p:cTn id="105" fill="hold">
                            <p:stCondLst>
                              <p:cond delay="0"/>
                            </p:stCondLst>
                            <p:childTnLst>
                              <p:par>
                                <p:cTn id="101" presetID="2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03" dur="600"/>
                                        <p:tgtEl>
                                          <p:spTgt spid="2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9" fill="hold">
                      <p:stCondLst>
                        <p:cond delay="indefinite"/>
                      </p:stCondLst>
                      <p:childTnLst>
                        <p:par>
                          <p:cTn id="110" fill="hold">
                            <p:stCondLst>
                              <p:cond delay="0"/>
                            </p:stCondLst>
                            <p:childTnLst>
                              <p:par>
                                <p:cTn id="106" presetID="2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08" dur="600"/>
                                        <p:tgtEl>
                                          <p:spTgt spid="2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4" fill="hold">
                      <p:stCondLst>
                        <p:cond delay="indefinite"/>
                      </p:stCondLst>
                      <p:childTnLst>
                        <p:par>
                          <p:cTn id="115" fill="hold">
                            <p:stCondLst>
                              <p:cond delay="0"/>
                            </p:stCondLst>
                            <p:childTnLst>
                              <p:par>
                                <p:cTn id="111" presetID="2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13" dur="600"/>
                                        <p:tgtEl>
                                          <p:spTgt spid="2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9" fill="hold">
                      <p:stCondLst>
                        <p:cond delay="indefinite"/>
                      </p:stCondLst>
                      <p:childTnLst>
                        <p:par>
                          <p:cTn id="120" fill="hold">
                            <p:stCondLst>
                              <p:cond delay="0"/>
                            </p:stCondLst>
                            <p:childTnLst>
                              <p:par>
                                <p:cTn id="116" presetID="2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18" dur="600"/>
                                        <p:tgtEl>
                                          <p:spTgt spid="3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24" fill="hold">
                      <p:stCondLst>
                        <p:cond delay="indefinite"/>
                      </p:stCondLst>
                      <p:childTnLst>
                        <p:par>
                          <p:cTn id="125" fill="hold">
                            <p:stCondLst>
                              <p:cond delay="0"/>
                            </p:stCondLst>
                            <p:childTnLst>
                              <p:par>
                                <p:cTn id="121" presetID="2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23" dur="600"/>
                                        <p:tgtEl>
                                          <p:spTgt spid="4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29" fill="hold">
                      <p:stCondLst>
                        <p:cond delay="indefinite"/>
                      </p:stCondLst>
                      <p:childTnLst>
                        <p:par>
                          <p:cTn id="130" fill="hold">
                            <p:stCondLst>
                              <p:cond delay="0"/>
                            </p:stCondLst>
                            <p:childTnLst>
                              <p:par>
                                <p:cTn id="126" presetID="2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28" dur="600"/>
                                        <p:tgtEl>
                                          <p:spTgt spid="4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4" fill="hold">
                      <p:stCondLst>
                        <p:cond delay="indefinite"/>
                      </p:stCondLst>
                      <p:childTnLst>
                        <p:par>
                          <p:cTn id="135" fill="hold">
                            <p:stCondLst>
                              <p:cond delay="0"/>
                            </p:stCondLst>
                            <p:childTnLst>
                              <p:par>
                                <p:cTn id="131" presetID="2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33" dur="600"/>
                                        <p:tgtEl>
                                          <p:spTgt spid="4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9" fill="hold">
                      <p:stCondLst>
                        <p:cond delay="indefinite"/>
                      </p:stCondLst>
                      <p:childTnLst>
                        <p:par>
                          <p:cTn id="140" fill="hold">
                            <p:stCondLst>
                              <p:cond delay="0"/>
                            </p:stCondLst>
                            <p:childTnLst>
                              <p:par>
                                <p:cTn id="136" presetID="2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38" dur="600"/>
                                        <p:tgtEl>
                                          <p:spTgt spid="4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video>
              <p:cMediaNode vol="80000">
                <p:cTn id="2" fill="hold" display="0">
                  <p:stCondLst>
                    <p:cond delay="indefinite"/>
                  </p:stCondLst>
                </p:cTn>
                <p:tgtEl>
                  <p:spTgt spid="11"/>
                </p:tgtEl>
              </p:cMediaNode>
            </p:video>
          </p:childTnLst>
        </p:cTn>
      </p:par>
    </p:tnLst>
  </p:timing>
</p:sld>
</file>

<file path=ppt/slides/slide13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FBF7EE"/>
        </a:solidFill>
        <a:effectLst/>
      </p:bgPr>
    </p:bg>
    <p:spTree>
      <p:nvGrpSpPr>
        <p:cNvPr id="1" name=""/>
        <p:cNvGrpSpPr/>
        <p:nvPr/>
      </p:nvGrpSpPr>
      <p:grpSpPr/>
      <p:pic>
        <p:nvPicPr>
          <p:cNvPr id="2" name="Picture 1" descr="frame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191695" cy="6858000"/>
          </a:xfrm>
          <a:prstGeom prst="rect">
            <a:avLst/>
          </a:prstGeom>
        </p:spPr>
      </p:pic>
      <p:sp>
        <p:nvSpPr>
          <p:cNvPr id="3" name="Rounded Rectangle 2"/>
          <p:cNvSpPr/>
          <p:nvPr/>
        </p:nvSpPr>
        <p:spPr>
          <a:xfrm>
            <a:off x="310896" y="384048"/>
            <a:ext cx="11569903" cy="6089904"/>
          </a:xfrm>
          <a:prstGeom prst="roundRect">
            <a:avLst>
              <a:gd name="adj" fmla="val 3000"/>
            </a:avLst>
          </a:prstGeom>
          <a:solidFill>
            <a:srgbClr val="FFF8EA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4" name="TextBox 3"/>
          <p:cNvSpPr txBox="1"/>
          <p:nvPr/>
        </p:nvSpPr>
        <p:spPr>
          <a:xfrm>
            <a:off x="502920" y="411480"/>
            <a:ext cx="8229600" cy="320040"/>
          </a:xfrm>
          <a:prstGeom prst="rect">
            <a:avLst/>
          </a:prstGeom>
          <a:noFill/>
        </p:spPr>
        <p:txBody>
          <a:bodyPr wrap="square" anchor="ctr" lIns="73152" rIns="73152">
            <a:spAutoFit/>
          </a:bodyPr>
          <a:lstStyle/>
          <a:p>
            <a:pPr algn="l">
              <a:lnSpc>
                <a:spcPct val="115000"/>
              </a:lnSpc>
            </a:pPr>
            <a:r>
              <a:rPr sz="1200" b="1" u="none">
                <a:solidFill>
                  <a:srgbClr val="0F766E"/>
                </a:solidFill>
                <a:latin typeface="Dreaming Outloud Pro"/>
              </a:rPr>
              <a:t>Year 6 · SPaG · Consolidation: revising the tested content · Revision: parenthesis, dashes and hyphens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8412480" y="411480"/>
            <a:ext cx="3291840" cy="320040"/>
          </a:xfrm>
          <a:prstGeom prst="rect">
            <a:avLst/>
          </a:prstGeom>
          <a:noFill/>
        </p:spPr>
        <p:txBody>
          <a:bodyPr wrap="square" anchor="ctr" lIns="73152" rIns="73152">
            <a:spAutoFit/>
          </a:bodyPr>
          <a:lstStyle/>
          <a:p>
            <a:pPr algn="r">
              <a:lnSpc>
                <a:spcPct val="115000"/>
              </a:lnSpc>
            </a:pPr>
            <a:r>
              <a:rPr sz="1200" b="1" u="none">
                <a:solidFill>
                  <a:srgbClr val="B4237A"/>
                </a:solidFill>
                <a:latin typeface="Dreaming Outloud Pro"/>
              </a:rPr>
              <a:t>Varied fluency 7</a:t>
            </a:r>
          </a:p>
        </p:txBody>
      </p:sp>
      <p:sp>
        <p:nvSpPr>
          <p:cNvPr id="6" name="Rectangle 5"/>
          <p:cNvSpPr/>
          <p:nvPr/>
        </p:nvSpPr>
        <p:spPr>
          <a:xfrm>
            <a:off x="6016752" y="822960"/>
            <a:ext cx="45720" cy="5440680"/>
          </a:xfrm>
          <a:prstGeom prst="rect">
            <a:avLst/>
          </a:prstGeom>
          <a:solidFill>
            <a:srgbClr val="17213A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pic>
        <p:nvPicPr>
          <p:cNvPr id="7" name="Picture 6" descr="teacher.png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548640" y="690829"/>
            <a:ext cx="864108" cy="881938"/>
          </a:xfrm>
          <a:prstGeom prst="rect">
            <a:avLst/>
          </a:prstGeom>
        </p:spPr>
      </p:pic>
      <p:sp>
        <p:nvSpPr>
          <p:cNvPr id="8" name="Rounded Rectangular Callout 7"/>
          <p:cNvSpPr/>
          <p:nvPr/>
        </p:nvSpPr>
        <p:spPr>
          <a:xfrm>
            <a:off x="1463040" y="822960"/>
            <a:ext cx="1737360" cy="640080"/>
          </a:xfrm>
          <a:prstGeom prst="wedgeRoundRectCallout">
            <a:avLst>
              <a:gd name="adj1" fmla="val -71000"/>
              <a:gd name="adj2" fmla="val 31000"/>
              <a:gd name="adj3" fmla="val 16667"/>
            </a:avLst>
          </a:prstGeom>
          <a:solidFill>
            <a:srgbClr val="FFFFFF"/>
          </a:solidFill>
          <a:ln w="38100">
            <a:solidFill>
              <a:srgbClr val="17213A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sz="2600" b="1">
                <a:solidFill>
                  <a:srgbClr val="17213A"/>
                </a:solidFill>
                <a:latin typeface="Dreaming Outloud Pro"/>
              </a:rPr>
              <a:t>I do</a:t>
            </a:r>
          </a:p>
        </p:txBody>
      </p:sp>
      <p:pic>
        <p:nvPicPr>
          <p:cNvPr id="9" name="Picture 8" descr="cheer.png"/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6263640" y="542696"/>
            <a:ext cx="846277" cy="1030071"/>
          </a:xfrm>
          <a:prstGeom prst="rect">
            <a:avLst/>
          </a:prstGeom>
        </p:spPr>
      </p:pic>
      <p:sp>
        <p:nvSpPr>
          <p:cNvPr id="10" name="Rounded Rectangular Callout 9"/>
          <p:cNvSpPr/>
          <p:nvPr/>
        </p:nvSpPr>
        <p:spPr>
          <a:xfrm>
            <a:off x="7178040" y="822960"/>
            <a:ext cx="1737360" cy="640080"/>
          </a:xfrm>
          <a:prstGeom prst="wedgeRoundRectCallout">
            <a:avLst>
              <a:gd name="adj1" fmla="val -71000"/>
              <a:gd name="adj2" fmla="val 31000"/>
              <a:gd name="adj3" fmla="val 16667"/>
            </a:avLst>
          </a:prstGeom>
          <a:solidFill>
            <a:srgbClr val="FFFFFF"/>
          </a:solidFill>
          <a:ln w="38100">
            <a:solidFill>
              <a:srgbClr val="17213A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sz="2600" b="1">
                <a:solidFill>
                  <a:srgbClr val="17213A"/>
                </a:solidFill>
                <a:latin typeface="Dreaming Outloud Pro"/>
              </a:rPr>
              <a:t>You do</a:t>
            </a:r>
          </a:p>
        </p:txBody>
      </p:sp>
      <p:pic>
        <p:nvPicPr>
          <p:cNvPr id="11" name="timer_60.mp4" descr="Countdown timer, 1:00. Click to start.">
            <a:hlinkClick r:id="" action="ppaction://media"/>
          </p:cNvPr>
          <p:cNvPicPr>
            <a:picLocks noChangeAspect="1"/>
          </p:cNvPicPr>
          <p:nvPr>
            <a:videoFile r:link="rId7"/>
            <p:extLst>
              <p:ext uri="{DAA4B4D4-6D71-4841-9C94-3DE7FCFB9230}">
                <p14:media xmlns:p14="http://schemas.microsoft.com/office/powerpoint/2010/main" r:embed="rId6"/>
              </p:ext>
            </p:extLst>
          </p:nvPr>
        </p:nvPicPr>
        <p:blipFill>
          <a:blip r:embed="rId8"/>
          <a:stretch>
            <a:fillRect/>
          </a:stretch>
        </p:blipFill>
        <p:spPr>
          <a:xfrm>
            <a:off x="9601200" y="749808"/>
            <a:ext cx="2011680" cy="704088"/>
          </a:xfrm>
          <a:prstGeom prst="rect">
            <a:avLst/>
          </a:prstGeom>
        </p:spPr>
      </p:pic>
      <p:sp>
        <p:nvSpPr>
          <p:cNvPr id="12" name="TextBox 11"/>
          <p:cNvSpPr txBox="1"/>
          <p:nvPr/>
        </p:nvSpPr>
        <p:spPr>
          <a:xfrm>
            <a:off x="4572000" y="6327648"/>
            <a:ext cx="3017520" cy="274320"/>
          </a:xfrm>
          <a:prstGeom prst="rect">
            <a:avLst/>
          </a:prstGeom>
          <a:noFill/>
        </p:spPr>
        <p:txBody>
          <a:bodyPr wrap="square" anchor="t" lIns="73152" rIns="73152">
            <a:spAutoFit/>
          </a:bodyPr>
          <a:lstStyle/>
          <a:p>
            <a:pPr algn="ctr">
              <a:lnSpc>
                <a:spcPct val="115000"/>
              </a:lnSpc>
            </a:pPr>
            <a:r>
              <a:rPr sz="1100" b="0" u="none">
                <a:solidFill>
                  <a:srgbClr val="6B7280"/>
                </a:solidFill>
                <a:latin typeface="Dreaming Outloud Pro"/>
              </a:rPr>
              <a:t>7 of 12</a:t>
            </a:r>
          </a:p>
        </p:txBody>
      </p:sp>
      <p:sp>
        <p:nvSpPr>
          <p:cNvPr id="13" name="Rounded Rectangle 12"/>
          <p:cNvSpPr/>
          <p:nvPr/>
        </p:nvSpPr>
        <p:spPr>
          <a:xfrm>
            <a:off x="548640" y="1600200"/>
            <a:ext cx="5257800" cy="868680"/>
          </a:xfrm>
          <a:prstGeom prst="roundRect">
            <a:avLst>
              <a:gd name="adj" fmla="val 15000"/>
            </a:avLst>
          </a:prstGeom>
          <a:solidFill>
            <a:srgbClr val="FFF2B3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4" name="TextBox 13"/>
          <p:cNvSpPr txBox="1"/>
          <p:nvPr/>
        </p:nvSpPr>
        <p:spPr>
          <a:xfrm>
            <a:off x="658368" y="1600200"/>
            <a:ext cx="5038344" cy="868680"/>
          </a:xfrm>
          <a:prstGeom prst="rect">
            <a:avLst/>
          </a:prstGeom>
          <a:noFill/>
        </p:spPr>
        <p:txBody>
          <a:bodyPr wrap="square" anchor="ctr" lIns="73152" rIns="73152">
            <a:spAutoFit/>
          </a:bodyPr>
          <a:lstStyle/>
          <a:p>
            <a:pPr algn="l">
              <a:lnSpc>
                <a:spcPct val="115000"/>
              </a:lnSpc>
            </a:pPr>
            <a:r>
              <a:rPr sz="2000" b="0" u="none">
                <a:solidFill>
                  <a:srgbClr val="17213A"/>
                </a:solidFill>
                <a:latin typeface="Arial"/>
              </a:rPr>
              <a:t>Which sentence uses hyphens correctly?</a:t>
            </a:r>
          </a:p>
        </p:txBody>
      </p:sp>
      <p:sp>
        <p:nvSpPr>
          <p:cNvPr id="15" name="Rounded Rectangle 14"/>
          <p:cNvSpPr/>
          <p:nvPr/>
        </p:nvSpPr>
        <p:spPr>
          <a:xfrm>
            <a:off x="548640" y="2606040"/>
            <a:ext cx="5257800" cy="790956"/>
          </a:xfrm>
          <a:prstGeom prst="roundRect">
            <a:avLst>
              <a:gd name="adj" fmla="val 20000"/>
            </a:avLst>
          </a:prstGeom>
          <a:solidFill>
            <a:srgbClr val="FFFFFF"/>
          </a:solidFill>
          <a:ln w="25400">
            <a:solidFill>
              <a:srgbClr val="17213A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6" name="TextBox 15"/>
          <p:cNvSpPr txBox="1"/>
          <p:nvPr/>
        </p:nvSpPr>
        <p:spPr>
          <a:xfrm>
            <a:off x="640080" y="2606040"/>
            <a:ext cx="5074920" cy="790956"/>
          </a:xfrm>
          <a:prstGeom prst="rect">
            <a:avLst/>
          </a:prstGeom>
          <a:noFill/>
        </p:spPr>
        <p:txBody>
          <a:bodyPr wrap="square" anchor="ctr" lIns="73152" rIns="73152">
            <a:spAutoFit/>
          </a:bodyPr>
          <a:lstStyle/>
          <a:p>
            <a:pPr algn="l">
              <a:lnSpc>
                <a:spcPct val="115000"/>
              </a:lnSpc>
            </a:pPr>
            <a:r>
              <a:rPr sz="1800" b="0" u="none">
                <a:solidFill>
                  <a:srgbClr val="17213A"/>
                </a:solidFill>
                <a:latin typeface="Arial"/>
              </a:rPr>
              <a:t>☐  It was a long awaited and well deserved holiday.</a:t>
            </a:r>
          </a:p>
        </p:txBody>
      </p:sp>
      <p:sp>
        <p:nvSpPr>
          <p:cNvPr id="17" name="Rounded Rectangle 16"/>
          <p:cNvSpPr/>
          <p:nvPr/>
        </p:nvSpPr>
        <p:spPr>
          <a:xfrm>
            <a:off x="548640" y="3470148"/>
            <a:ext cx="5257800" cy="790956"/>
          </a:xfrm>
          <a:prstGeom prst="roundRect">
            <a:avLst>
              <a:gd name="adj" fmla="val 20000"/>
            </a:avLst>
          </a:prstGeom>
          <a:solidFill>
            <a:srgbClr val="FFFFFF"/>
          </a:solidFill>
          <a:ln w="25400">
            <a:solidFill>
              <a:srgbClr val="17213A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8" name="TextBox 17"/>
          <p:cNvSpPr txBox="1"/>
          <p:nvPr/>
        </p:nvSpPr>
        <p:spPr>
          <a:xfrm>
            <a:off x="640080" y="3470148"/>
            <a:ext cx="5074920" cy="790956"/>
          </a:xfrm>
          <a:prstGeom prst="rect">
            <a:avLst/>
          </a:prstGeom>
          <a:noFill/>
        </p:spPr>
        <p:txBody>
          <a:bodyPr wrap="square" anchor="ctr" lIns="73152" rIns="73152">
            <a:spAutoFit/>
          </a:bodyPr>
          <a:lstStyle/>
          <a:p>
            <a:pPr algn="l">
              <a:lnSpc>
                <a:spcPct val="115000"/>
              </a:lnSpc>
            </a:pPr>
            <a:r>
              <a:rPr sz="1800" b="0" u="none">
                <a:solidFill>
                  <a:srgbClr val="17213A"/>
                </a:solidFill>
                <a:latin typeface="Arial"/>
              </a:rPr>
              <a:t>☐  It was a long-awaited and well deserved holiday.</a:t>
            </a:r>
          </a:p>
        </p:txBody>
      </p:sp>
      <p:sp>
        <p:nvSpPr>
          <p:cNvPr id="19" name="Rounded Rectangle 18"/>
          <p:cNvSpPr/>
          <p:nvPr/>
        </p:nvSpPr>
        <p:spPr>
          <a:xfrm>
            <a:off x="548640" y="4334256"/>
            <a:ext cx="5257800" cy="790956"/>
          </a:xfrm>
          <a:prstGeom prst="roundRect">
            <a:avLst>
              <a:gd name="adj" fmla="val 20000"/>
            </a:avLst>
          </a:prstGeom>
          <a:solidFill>
            <a:srgbClr val="FFFFFF"/>
          </a:solidFill>
          <a:ln w="25400">
            <a:solidFill>
              <a:srgbClr val="17213A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20" name="TextBox 19"/>
          <p:cNvSpPr txBox="1"/>
          <p:nvPr/>
        </p:nvSpPr>
        <p:spPr>
          <a:xfrm>
            <a:off x="640080" y="4334256"/>
            <a:ext cx="5074920" cy="790956"/>
          </a:xfrm>
          <a:prstGeom prst="rect">
            <a:avLst/>
          </a:prstGeom>
          <a:noFill/>
        </p:spPr>
        <p:txBody>
          <a:bodyPr wrap="square" anchor="ctr" lIns="73152" rIns="73152">
            <a:spAutoFit/>
          </a:bodyPr>
          <a:lstStyle/>
          <a:p>
            <a:pPr algn="l">
              <a:lnSpc>
                <a:spcPct val="115000"/>
              </a:lnSpc>
            </a:pPr>
            <a:r>
              <a:rPr sz="1800" b="0" u="none">
                <a:solidFill>
                  <a:srgbClr val="17213A"/>
                </a:solidFill>
                <a:latin typeface="Arial"/>
              </a:rPr>
              <a:t>☐  It was a long-awaited and well-deserved holiday.</a:t>
            </a:r>
          </a:p>
        </p:txBody>
      </p:sp>
      <p:sp>
        <p:nvSpPr>
          <p:cNvPr id="21" name="Rounded Rectangle 20"/>
          <p:cNvSpPr/>
          <p:nvPr/>
        </p:nvSpPr>
        <p:spPr>
          <a:xfrm>
            <a:off x="548640" y="4334256"/>
            <a:ext cx="5257800" cy="790956"/>
          </a:xfrm>
          <a:prstGeom prst="roundRect">
            <a:avLst>
              <a:gd name="adj" fmla="val 20000"/>
            </a:avLst>
          </a:prstGeom>
          <a:solidFill>
            <a:srgbClr val="DDF3E4"/>
          </a:solidFill>
          <a:ln w="38100">
            <a:solidFill>
              <a:srgbClr val="2E9E5B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22" name="TextBox 21"/>
          <p:cNvSpPr txBox="1"/>
          <p:nvPr/>
        </p:nvSpPr>
        <p:spPr>
          <a:xfrm>
            <a:off x="640080" y="4334256"/>
            <a:ext cx="5074920" cy="790956"/>
          </a:xfrm>
          <a:prstGeom prst="rect">
            <a:avLst/>
          </a:prstGeom>
          <a:noFill/>
        </p:spPr>
        <p:txBody>
          <a:bodyPr wrap="square" anchor="ctr" lIns="73152" rIns="73152">
            <a:spAutoFit/>
          </a:bodyPr>
          <a:lstStyle/>
          <a:p>
            <a:pPr algn="l">
              <a:lnSpc>
                <a:spcPct val="115000"/>
              </a:lnSpc>
            </a:pPr>
            <a:r>
              <a:rPr sz="1800" b="0" u="none">
                <a:solidFill>
                  <a:srgbClr val="17213A"/>
                </a:solidFill>
                <a:latin typeface="Arial"/>
              </a:rPr>
              <a:t>✔  It was a long-awaited and well-deserved holiday.</a:t>
            </a:r>
          </a:p>
        </p:txBody>
      </p:sp>
      <p:sp>
        <p:nvSpPr>
          <p:cNvPr id="23" name="Rounded Rectangle 22"/>
          <p:cNvSpPr/>
          <p:nvPr/>
        </p:nvSpPr>
        <p:spPr>
          <a:xfrm>
            <a:off x="548640" y="5198364"/>
            <a:ext cx="5257800" cy="790956"/>
          </a:xfrm>
          <a:prstGeom prst="roundRect">
            <a:avLst>
              <a:gd name="adj" fmla="val 20000"/>
            </a:avLst>
          </a:prstGeom>
          <a:solidFill>
            <a:srgbClr val="FFFFFF"/>
          </a:solidFill>
          <a:ln w="25400">
            <a:solidFill>
              <a:srgbClr val="17213A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24" name="TextBox 23"/>
          <p:cNvSpPr txBox="1"/>
          <p:nvPr/>
        </p:nvSpPr>
        <p:spPr>
          <a:xfrm>
            <a:off x="640080" y="5198364"/>
            <a:ext cx="5074920" cy="790956"/>
          </a:xfrm>
          <a:prstGeom prst="rect">
            <a:avLst/>
          </a:prstGeom>
          <a:noFill/>
        </p:spPr>
        <p:txBody>
          <a:bodyPr wrap="square" anchor="ctr" lIns="73152" rIns="73152">
            <a:spAutoFit/>
          </a:bodyPr>
          <a:lstStyle/>
          <a:p>
            <a:pPr algn="l">
              <a:lnSpc>
                <a:spcPct val="115000"/>
              </a:lnSpc>
            </a:pPr>
            <a:r>
              <a:rPr sz="1800" b="0" u="none">
                <a:solidFill>
                  <a:srgbClr val="17213A"/>
                </a:solidFill>
                <a:latin typeface="Arial"/>
              </a:rPr>
              <a:t>☐  It was a long awaited and well-deserved holiday.</a:t>
            </a:r>
          </a:p>
        </p:txBody>
      </p:sp>
      <p:sp>
        <p:nvSpPr>
          <p:cNvPr id="25" name="Rounded Rectangle 24"/>
          <p:cNvSpPr/>
          <p:nvPr/>
        </p:nvSpPr>
        <p:spPr>
          <a:xfrm>
            <a:off x="6309360" y="1600200"/>
            <a:ext cx="5257800" cy="868680"/>
          </a:xfrm>
          <a:prstGeom prst="roundRect">
            <a:avLst>
              <a:gd name="adj" fmla="val 15000"/>
            </a:avLst>
          </a:prstGeom>
          <a:solidFill>
            <a:srgbClr val="FFF2B3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26" name="TextBox 25"/>
          <p:cNvSpPr txBox="1"/>
          <p:nvPr/>
        </p:nvSpPr>
        <p:spPr>
          <a:xfrm>
            <a:off x="6419088" y="1600200"/>
            <a:ext cx="5038344" cy="868680"/>
          </a:xfrm>
          <a:prstGeom prst="rect">
            <a:avLst/>
          </a:prstGeom>
          <a:noFill/>
        </p:spPr>
        <p:txBody>
          <a:bodyPr wrap="square" anchor="ctr" lIns="73152" rIns="73152">
            <a:spAutoFit/>
          </a:bodyPr>
          <a:lstStyle/>
          <a:p>
            <a:pPr algn="l">
              <a:lnSpc>
                <a:spcPct val="115000"/>
              </a:lnSpc>
            </a:pPr>
            <a:r>
              <a:rPr sz="2000" b="0" u="none">
                <a:solidFill>
                  <a:srgbClr val="17213A"/>
                </a:solidFill>
                <a:latin typeface="Arial"/>
              </a:rPr>
              <a:t>Which sentence says that a man is </a:t>
            </a:r>
            <a:r>
              <a:rPr sz="2000" b="1" u="none">
                <a:solidFill>
                  <a:srgbClr val="17213A"/>
                </a:solidFill>
                <a:latin typeface="Arial"/>
              </a:rPr>
              <a:t>eating a shark</a:t>
            </a:r>
            <a:r>
              <a:rPr sz="2000" b="0" u="none">
                <a:solidFill>
                  <a:srgbClr val="17213A"/>
                </a:solidFill>
                <a:latin typeface="Arial"/>
              </a:rPr>
              <a:t>?</a:t>
            </a:r>
          </a:p>
        </p:txBody>
      </p:sp>
      <p:sp>
        <p:nvSpPr>
          <p:cNvPr id="27" name="Rounded Rectangle 26"/>
          <p:cNvSpPr/>
          <p:nvPr/>
        </p:nvSpPr>
        <p:spPr>
          <a:xfrm>
            <a:off x="6309360" y="2606040"/>
            <a:ext cx="5257800" cy="505206"/>
          </a:xfrm>
          <a:prstGeom prst="roundRect">
            <a:avLst>
              <a:gd name="adj" fmla="val 20000"/>
            </a:avLst>
          </a:prstGeom>
          <a:solidFill>
            <a:srgbClr val="FFFFFF"/>
          </a:solidFill>
          <a:ln w="25400">
            <a:solidFill>
              <a:srgbClr val="17213A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28" name="TextBox 27"/>
          <p:cNvSpPr txBox="1"/>
          <p:nvPr/>
        </p:nvSpPr>
        <p:spPr>
          <a:xfrm>
            <a:off x="6400800" y="2606040"/>
            <a:ext cx="5074920" cy="505206"/>
          </a:xfrm>
          <a:prstGeom prst="rect">
            <a:avLst/>
          </a:prstGeom>
          <a:noFill/>
        </p:spPr>
        <p:txBody>
          <a:bodyPr wrap="square" anchor="ctr" lIns="73152" rIns="73152">
            <a:spAutoFit/>
          </a:bodyPr>
          <a:lstStyle/>
          <a:p>
            <a:pPr algn="l">
              <a:lnSpc>
                <a:spcPct val="115000"/>
              </a:lnSpc>
            </a:pPr>
            <a:r>
              <a:rPr sz="1800" b="0" u="none">
                <a:solidFill>
                  <a:srgbClr val="17213A"/>
                </a:solidFill>
                <a:latin typeface="Arial"/>
              </a:rPr>
              <a:t>☐  Look at the man-eating shark!</a:t>
            </a:r>
          </a:p>
        </p:txBody>
      </p:sp>
      <p:sp>
        <p:nvSpPr>
          <p:cNvPr id="29" name="Rounded Rectangle 28"/>
          <p:cNvSpPr/>
          <p:nvPr/>
        </p:nvSpPr>
        <p:spPr>
          <a:xfrm>
            <a:off x="6309360" y="3184398"/>
            <a:ext cx="5257800" cy="505206"/>
          </a:xfrm>
          <a:prstGeom prst="roundRect">
            <a:avLst>
              <a:gd name="adj" fmla="val 20000"/>
            </a:avLst>
          </a:prstGeom>
          <a:solidFill>
            <a:srgbClr val="FFFFFF"/>
          </a:solidFill>
          <a:ln w="25400">
            <a:solidFill>
              <a:srgbClr val="17213A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0" name="TextBox 29"/>
          <p:cNvSpPr txBox="1"/>
          <p:nvPr/>
        </p:nvSpPr>
        <p:spPr>
          <a:xfrm>
            <a:off x="6400800" y="3184398"/>
            <a:ext cx="5074920" cy="505206"/>
          </a:xfrm>
          <a:prstGeom prst="rect">
            <a:avLst/>
          </a:prstGeom>
          <a:noFill/>
        </p:spPr>
        <p:txBody>
          <a:bodyPr wrap="square" anchor="ctr" lIns="73152" rIns="73152">
            <a:spAutoFit/>
          </a:bodyPr>
          <a:lstStyle/>
          <a:p>
            <a:pPr algn="l">
              <a:lnSpc>
                <a:spcPct val="115000"/>
              </a:lnSpc>
            </a:pPr>
            <a:r>
              <a:rPr sz="1800" b="0" u="none">
                <a:solidFill>
                  <a:srgbClr val="17213A"/>
                </a:solidFill>
                <a:latin typeface="Arial"/>
              </a:rPr>
              <a:t>☐  Look at the man eating shark!</a:t>
            </a:r>
          </a:p>
        </p:txBody>
      </p:sp>
      <p:sp>
        <p:nvSpPr>
          <p:cNvPr id="31" name="Rounded Rectangle 30"/>
          <p:cNvSpPr/>
          <p:nvPr/>
        </p:nvSpPr>
        <p:spPr>
          <a:xfrm>
            <a:off x="6309360" y="3184398"/>
            <a:ext cx="5257800" cy="505206"/>
          </a:xfrm>
          <a:prstGeom prst="roundRect">
            <a:avLst>
              <a:gd name="adj" fmla="val 20000"/>
            </a:avLst>
          </a:prstGeom>
          <a:solidFill>
            <a:srgbClr val="DDF3E4"/>
          </a:solidFill>
          <a:ln w="38100">
            <a:solidFill>
              <a:srgbClr val="2E9E5B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2" name="TextBox 31"/>
          <p:cNvSpPr txBox="1"/>
          <p:nvPr/>
        </p:nvSpPr>
        <p:spPr>
          <a:xfrm>
            <a:off x="6400800" y="3184398"/>
            <a:ext cx="5074920" cy="505206"/>
          </a:xfrm>
          <a:prstGeom prst="rect">
            <a:avLst/>
          </a:prstGeom>
          <a:noFill/>
        </p:spPr>
        <p:txBody>
          <a:bodyPr wrap="square" anchor="ctr" lIns="73152" rIns="73152">
            <a:spAutoFit/>
          </a:bodyPr>
          <a:lstStyle/>
          <a:p>
            <a:pPr algn="l">
              <a:lnSpc>
                <a:spcPct val="115000"/>
              </a:lnSpc>
            </a:pPr>
            <a:r>
              <a:rPr sz="1800" b="0" u="none">
                <a:solidFill>
                  <a:srgbClr val="17213A"/>
                </a:solidFill>
                <a:latin typeface="Arial"/>
              </a:rPr>
              <a:t>✔  Look at the man eating shark!</a:t>
            </a: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99" dur="indefinite" nodeType="mainSeq">
                <p:childTnLst>
                  <p:par>
                    <p:cTn id="107" fill="hold">
                      <p:stCondLst>
                        <p:cond delay="indefinite"/>
                      </p:stCondLst>
                      <p:childTnLst>
                        <p:par>
                          <p:cTn id="108" fill="hold">
                            <p:stCondLst>
                              <p:cond delay="0"/>
                            </p:stCondLst>
                            <p:childTnLst>
                              <p:par>
                                <p:cTn id="101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3" dur="500"/>
                                        <p:tgtEl>
                                          <p:spTgt spid="2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04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6" dur="500"/>
                                        <p:tgtEl>
                                          <p:spTgt spid="2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5" fill="hold">
                      <p:stCondLst>
                        <p:cond delay="indefinite"/>
                      </p:stCondLst>
                      <p:childTnLst>
                        <p:par>
                          <p:cTn id="116" fill="hold">
                            <p:stCondLst>
                              <p:cond delay="0"/>
                            </p:stCondLst>
                            <p:childTnLst>
                              <p:par>
                                <p:cTn id="109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11" dur="500"/>
                                        <p:tgtEl>
                                          <p:spTgt spid="3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12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14" dur="500"/>
                                        <p:tgtEl>
                                          <p:spTgt spid="3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video>
              <p:cMediaNode vol="80000">
                <p:cTn id="2" fill="hold" display="0">
                  <p:stCondLst>
                    <p:cond delay="indefinite"/>
                  </p:stCondLst>
                </p:cTn>
                <p:tgtEl>
                  <p:spTgt spid="11"/>
                </p:tgtEl>
              </p:cMediaNode>
            </p:video>
          </p:childTnLst>
        </p:cTn>
      </p:par>
    </p:tnLst>
  </p:timing>
</p:sld>
</file>

<file path=ppt/slides/slide14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FBF7EE"/>
        </a:solidFill>
        <a:effectLst/>
      </p:bgPr>
    </p:bg>
    <p:spTree>
      <p:nvGrpSpPr>
        <p:cNvPr id="1" name=""/>
        <p:cNvGrpSpPr/>
        <p:nvPr/>
      </p:nvGrpSpPr>
      <p:grpSpPr/>
      <p:pic>
        <p:nvPicPr>
          <p:cNvPr id="2" name="Picture 1" descr="frame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191695" cy="6858000"/>
          </a:xfrm>
          <a:prstGeom prst="rect">
            <a:avLst/>
          </a:prstGeom>
        </p:spPr>
      </p:pic>
      <p:sp>
        <p:nvSpPr>
          <p:cNvPr id="3" name="Rounded Rectangle 2"/>
          <p:cNvSpPr/>
          <p:nvPr/>
        </p:nvSpPr>
        <p:spPr>
          <a:xfrm>
            <a:off x="310896" y="384048"/>
            <a:ext cx="11569903" cy="6089904"/>
          </a:xfrm>
          <a:prstGeom prst="roundRect">
            <a:avLst>
              <a:gd name="adj" fmla="val 3000"/>
            </a:avLst>
          </a:prstGeom>
          <a:solidFill>
            <a:srgbClr val="FFF8EA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4" name="TextBox 3"/>
          <p:cNvSpPr txBox="1"/>
          <p:nvPr/>
        </p:nvSpPr>
        <p:spPr>
          <a:xfrm>
            <a:off x="502920" y="411480"/>
            <a:ext cx="8229600" cy="320040"/>
          </a:xfrm>
          <a:prstGeom prst="rect">
            <a:avLst/>
          </a:prstGeom>
          <a:noFill/>
        </p:spPr>
        <p:txBody>
          <a:bodyPr wrap="square" anchor="ctr" lIns="73152" rIns="73152">
            <a:spAutoFit/>
          </a:bodyPr>
          <a:lstStyle/>
          <a:p>
            <a:pPr algn="l">
              <a:lnSpc>
                <a:spcPct val="115000"/>
              </a:lnSpc>
            </a:pPr>
            <a:r>
              <a:rPr sz="1200" b="1" u="none">
                <a:solidFill>
                  <a:srgbClr val="0F766E"/>
                </a:solidFill>
                <a:latin typeface="Dreaming Outloud Pro"/>
              </a:rPr>
              <a:t>Year 6 · SPaG · Consolidation: revising the tested content · Revision: parenthesis, dashes and hyphens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8412480" y="411480"/>
            <a:ext cx="3291840" cy="320040"/>
          </a:xfrm>
          <a:prstGeom prst="rect">
            <a:avLst/>
          </a:prstGeom>
          <a:noFill/>
        </p:spPr>
        <p:txBody>
          <a:bodyPr wrap="square" anchor="ctr" lIns="73152" rIns="73152">
            <a:spAutoFit/>
          </a:bodyPr>
          <a:lstStyle/>
          <a:p>
            <a:pPr algn="r">
              <a:lnSpc>
                <a:spcPct val="115000"/>
              </a:lnSpc>
            </a:pPr>
            <a:r>
              <a:rPr sz="1200" b="1" u="none">
                <a:solidFill>
                  <a:srgbClr val="B4237A"/>
                </a:solidFill>
                <a:latin typeface="Dreaming Outloud Pro"/>
              </a:rPr>
              <a:t>Varied fluency 8</a:t>
            </a:r>
          </a:p>
        </p:txBody>
      </p:sp>
      <p:sp>
        <p:nvSpPr>
          <p:cNvPr id="6" name="Rectangle 5"/>
          <p:cNvSpPr/>
          <p:nvPr/>
        </p:nvSpPr>
        <p:spPr>
          <a:xfrm>
            <a:off x="6016752" y="822960"/>
            <a:ext cx="45720" cy="5440680"/>
          </a:xfrm>
          <a:prstGeom prst="rect">
            <a:avLst/>
          </a:prstGeom>
          <a:solidFill>
            <a:srgbClr val="17213A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pic>
        <p:nvPicPr>
          <p:cNvPr id="7" name="Picture 6" descr="teacher.png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548640" y="690829"/>
            <a:ext cx="864108" cy="881938"/>
          </a:xfrm>
          <a:prstGeom prst="rect">
            <a:avLst/>
          </a:prstGeom>
        </p:spPr>
      </p:pic>
      <p:sp>
        <p:nvSpPr>
          <p:cNvPr id="8" name="Rounded Rectangular Callout 7"/>
          <p:cNvSpPr/>
          <p:nvPr/>
        </p:nvSpPr>
        <p:spPr>
          <a:xfrm>
            <a:off x="1463040" y="822960"/>
            <a:ext cx="1737360" cy="640080"/>
          </a:xfrm>
          <a:prstGeom prst="wedgeRoundRectCallout">
            <a:avLst>
              <a:gd name="adj1" fmla="val -71000"/>
              <a:gd name="adj2" fmla="val 31000"/>
              <a:gd name="adj3" fmla="val 16667"/>
            </a:avLst>
          </a:prstGeom>
          <a:solidFill>
            <a:srgbClr val="FFFFFF"/>
          </a:solidFill>
          <a:ln w="38100">
            <a:solidFill>
              <a:srgbClr val="17213A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sz="2600" b="1">
                <a:solidFill>
                  <a:srgbClr val="17213A"/>
                </a:solidFill>
                <a:latin typeface="Dreaming Outloud Pro"/>
              </a:rPr>
              <a:t>I do</a:t>
            </a:r>
          </a:p>
        </p:txBody>
      </p:sp>
      <p:pic>
        <p:nvPicPr>
          <p:cNvPr id="9" name="Picture 8" descr="cheer.png"/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6263640" y="542696"/>
            <a:ext cx="846277" cy="1030071"/>
          </a:xfrm>
          <a:prstGeom prst="rect">
            <a:avLst/>
          </a:prstGeom>
        </p:spPr>
      </p:pic>
      <p:sp>
        <p:nvSpPr>
          <p:cNvPr id="10" name="Rounded Rectangular Callout 9"/>
          <p:cNvSpPr/>
          <p:nvPr/>
        </p:nvSpPr>
        <p:spPr>
          <a:xfrm>
            <a:off x="7178040" y="822960"/>
            <a:ext cx="1737360" cy="640080"/>
          </a:xfrm>
          <a:prstGeom prst="wedgeRoundRectCallout">
            <a:avLst>
              <a:gd name="adj1" fmla="val -71000"/>
              <a:gd name="adj2" fmla="val 31000"/>
              <a:gd name="adj3" fmla="val 16667"/>
            </a:avLst>
          </a:prstGeom>
          <a:solidFill>
            <a:srgbClr val="FFFFFF"/>
          </a:solidFill>
          <a:ln w="38100">
            <a:solidFill>
              <a:srgbClr val="17213A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sz="2600" b="1">
                <a:solidFill>
                  <a:srgbClr val="17213A"/>
                </a:solidFill>
                <a:latin typeface="Dreaming Outloud Pro"/>
              </a:rPr>
              <a:t>You do</a:t>
            </a:r>
          </a:p>
        </p:txBody>
      </p:sp>
      <p:pic>
        <p:nvPicPr>
          <p:cNvPr id="11" name="timer_60.mp4" descr="Countdown timer, 1:00. Click to start.">
            <a:hlinkClick r:id="" action="ppaction://media"/>
          </p:cNvPr>
          <p:cNvPicPr>
            <a:picLocks noChangeAspect="1"/>
          </p:cNvPicPr>
          <p:nvPr>
            <a:videoFile r:link="rId7"/>
            <p:extLst>
              <p:ext uri="{DAA4B4D4-6D71-4841-9C94-3DE7FCFB9230}">
                <p14:media xmlns:p14="http://schemas.microsoft.com/office/powerpoint/2010/main" r:embed="rId6"/>
              </p:ext>
            </p:extLst>
          </p:nvPr>
        </p:nvPicPr>
        <p:blipFill>
          <a:blip r:embed="rId8"/>
          <a:stretch>
            <a:fillRect/>
          </a:stretch>
        </p:blipFill>
        <p:spPr>
          <a:xfrm>
            <a:off x="9601200" y="749808"/>
            <a:ext cx="2011680" cy="704088"/>
          </a:xfrm>
          <a:prstGeom prst="rect">
            <a:avLst/>
          </a:prstGeom>
        </p:spPr>
      </p:pic>
      <p:sp>
        <p:nvSpPr>
          <p:cNvPr id="12" name="TextBox 11"/>
          <p:cNvSpPr txBox="1"/>
          <p:nvPr/>
        </p:nvSpPr>
        <p:spPr>
          <a:xfrm>
            <a:off x="4572000" y="6327648"/>
            <a:ext cx="3017520" cy="274320"/>
          </a:xfrm>
          <a:prstGeom prst="rect">
            <a:avLst/>
          </a:prstGeom>
          <a:noFill/>
        </p:spPr>
        <p:txBody>
          <a:bodyPr wrap="square" anchor="t" lIns="73152" rIns="73152">
            <a:spAutoFit/>
          </a:bodyPr>
          <a:lstStyle/>
          <a:p>
            <a:pPr algn="ctr">
              <a:lnSpc>
                <a:spcPct val="115000"/>
              </a:lnSpc>
            </a:pPr>
            <a:r>
              <a:rPr sz="1100" b="0" u="none">
                <a:solidFill>
                  <a:srgbClr val="6B7280"/>
                </a:solidFill>
                <a:latin typeface="Dreaming Outloud Pro"/>
              </a:rPr>
              <a:t>8 of 12</a:t>
            </a:r>
          </a:p>
        </p:txBody>
      </p:sp>
      <p:sp>
        <p:nvSpPr>
          <p:cNvPr id="13" name="Rounded Rectangle 12"/>
          <p:cNvSpPr/>
          <p:nvPr/>
        </p:nvSpPr>
        <p:spPr>
          <a:xfrm>
            <a:off x="548640" y="1600200"/>
            <a:ext cx="5257800" cy="868680"/>
          </a:xfrm>
          <a:prstGeom prst="roundRect">
            <a:avLst>
              <a:gd name="adj" fmla="val 15000"/>
            </a:avLst>
          </a:prstGeom>
          <a:solidFill>
            <a:srgbClr val="FFF2B3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4" name="TextBox 13"/>
          <p:cNvSpPr txBox="1"/>
          <p:nvPr/>
        </p:nvSpPr>
        <p:spPr>
          <a:xfrm>
            <a:off x="658368" y="1600200"/>
            <a:ext cx="5038344" cy="868680"/>
          </a:xfrm>
          <a:prstGeom prst="rect">
            <a:avLst/>
          </a:prstGeom>
          <a:noFill/>
        </p:spPr>
        <p:txBody>
          <a:bodyPr wrap="square" anchor="ctr" lIns="73152" rIns="73152">
            <a:spAutoFit/>
          </a:bodyPr>
          <a:lstStyle/>
          <a:p>
            <a:pPr algn="l">
              <a:lnSpc>
                <a:spcPct val="115000"/>
              </a:lnSpc>
            </a:pPr>
            <a:r>
              <a:rPr sz="2000" b="0" u="none">
                <a:solidFill>
                  <a:srgbClr val="17213A"/>
                </a:solidFill>
                <a:latin typeface="Arial"/>
              </a:rPr>
              <a:t>Is the statement correct? Tick one box. Then explain how you know.</a:t>
            </a:r>
          </a:p>
        </p:txBody>
      </p:sp>
      <p:sp>
        <p:nvSpPr>
          <p:cNvPr id="15" name="TextBox 14"/>
          <p:cNvSpPr txBox="1"/>
          <p:nvPr/>
        </p:nvSpPr>
        <p:spPr>
          <a:xfrm>
            <a:off x="548640" y="2606040"/>
            <a:ext cx="5257800" cy="803452"/>
          </a:xfrm>
          <a:prstGeom prst="rect">
            <a:avLst/>
          </a:prstGeom>
          <a:noFill/>
        </p:spPr>
        <p:txBody>
          <a:bodyPr wrap="square" anchor="t" lIns="73152" rIns="73152">
            <a:spAutoFit/>
          </a:bodyPr>
          <a:lstStyle/>
          <a:p>
            <a:pPr algn="l">
              <a:lnSpc>
                <a:spcPct val="115000"/>
              </a:lnSpc>
            </a:pPr>
            <a:r>
              <a:rPr sz="1823" b="0" u="none">
                <a:solidFill>
                  <a:srgbClr val="17213A"/>
                </a:solidFill>
                <a:latin typeface="Arial"/>
              </a:rPr>
              <a:t>The words 'five-year-old' should have two hyphens when they come before a noun.</a:t>
            </a:r>
          </a:p>
        </p:txBody>
      </p:sp>
      <p:sp>
        <p:nvSpPr>
          <p:cNvPr id="16" name="Rounded Rectangle 15"/>
          <p:cNvSpPr/>
          <p:nvPr/>
        </p:nvSpPr>
        <p:spPr>
          <a:xfrm>
            <a:off x="548640" y="3519220"/>
            <a:ext cx="5257800" cy="436625"/>
          </a:xfrm>
          <a:prstGeom prst="roundRect">
            <a:avLst>
              <a:gd name="adj" fmla="val 20000"/>
            </a:avLst>
          </a:prstGeom>
          <a:solidFill>
            <a:srgbClr val="FFFFFF"/>
          </a:solidFill>
          <a:ln w="25400">
            <a:solidFill>
              <a:srgbClr val="17213A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7" name="TextBox 16"/>
          <p:cNvSpPr txBox="1"/>
          <p:nvPr/>
        </p:nvSpPr>
        <p:spPr>
          <a:xfrm>
            <a:off x="640080" y="3519220"/>
            <a:ext cx="5074920" cy="436625"/>
          </a:xfrm>
          <a:prstGeom prst="rect">
            <a:avLst/>
          </a:prstGeom>
          <a:noFill/>
        </p:spPr>
        <p:txBody>
          <a:bodyPr wrap="square" anchor="ctr" lIns="73152" rIns="73152">
            <a:spAutoFit/>
          </a:bodyPr>
          <a:lstStyle/>
          <a:p>
            <a:pPr algn="l">
              <a:lnSpc>
                <a:spcPct val="115000"/>
              </a:lnSpc>
            </a:pPr>
            <a:r>
              <a:rPr sz="1367" b="0" u="none">
                <a:solidFill>
                  <a:srgbClr val="17213A"/>
                </a:solidFill>
                <a:latin typeface="Arial"/>
              </a:rPr>
              <a:t>☐  Yes, it is correct.</a:t>
            </a:r>
          </a:p>
        </p:txBody>
      </p:sp>
      <p:sp>
        <p:nvSpPr>
          <p:cNvPr id="18" name="Rounded Rectangle 17"/>
          <p:cNvSpPr/>
          <p:nvPr/>
        </p:nvSpPr>
        <p:spPr>
          <a:xfrm>
            <a:off x="548640" y="3519220"/>
            <a:ext cx="5257800" cy="436625"/>
          </a:xfrm>
          <a:prstGeom prst="roundRect">
            <a:avLst>
              <a:gd name="adj" fmla="val 20000"/>
            </a:avLst>
          </a:prstGeom>
          <a:solidFill>
            <a:srgbClr val="DDF3E4"/>
          </a:solidFill>
          <a:ln w="38100">
            <a:solidFill>
              <a:srgbClr val="2E9E5B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9" name="TextBox 18"/>
          <p:cNvSpPr txBox="1"/>
          <p:nvPr/>
        </p:nvSpPr>
        <p:spPr>
          <a:xfrm>
            <a:off x="640080" y="3519220"/>
            <a:ext cx="5074920" cy="436625"/>
          </a:xfrm>
          <a:prstGeom prst="rect">
            <a:avLst/>
          </a:prstGeom>
          <a:noFill/>
        </p:spPr>
        <p:txBody>
          <a:bodyPr wrap="square" anchor="ctr" lIns="73152" rIns="73152">
            <a:spAutoFit/>
          </a:bodyPr>
          <a:lstStyle/>
          <a:p>
            <a:pPr algn="l">
              <a:lnSpc>
                <a:spcPct val="115000"/>
              </a:lnSpc>
            </a:pPr>
            <a:r>
              <a:rPr sz="1367" b="0" u="none">
                <a:solidFill>
                  <a:srgbClr val="17213A"/>
                </a:solidFill>
                <a:latin typeface="Arial"/>
              </a:rPr>
              <a:t>✔  Yes, it is correct.</a:t>
            </a:r>
          </a:p>
        </p:txBody>
      </p:sp>
      <p:sp>
        <p:nvSpPr>
          <p:cNvPr id="20" name="Rounded Rectangle 19"/>
          <p:cNvSpPr/>
          <p:nvPr/>
        </p:nvSpPr>
        <p:spPr>
          <a:xfrm>
            <a:off x="548640" y="4028998"/>
            <a:ext cx="5257800" cy="436625"/>
          </a:xfrm>
          <a:prstGeom prst="roundRect">
            <a:avLst>
              <a:gd name="adj" fmla="val 20000"/>
            </a:avLst>
          </a:prstGeom>
          <a:solidFill>
            <a:srgbClr val="FFFFFF"/>
          </a:solidFill>
          <a:ln w="25400">
            <a:solidFill>
              <a:srgbClr val="17213A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21" name="TextBox 20"/>
          <p:cNvSpPr txBox="1"/>
          <p:nvPr/>
        </p:nvSpPr>
        <p:spPr>
          <a:xfrm>
            <a:off x="640080" y="4028998"/>
            <a:ext cx="5074920" cy="436625"/>
          </a:xfrm>
          <a:prstGeom prst="rect">
            <a:avLst/>
          </a:prstGeom>
          <a:noFill/>
        </p:spPr>
        <p:txBody>
          <a:bodyPr wrap="square" anchor="ctr" lIns="73152" rIns="73152">
            <a:spAutoFit/>
          </a:bodyPr>
          <a:lstStyle/>
          <a:p>
            <a:pPr algn="l">
              <a:lnSpc>
                <a:spcPct val="115000"/>
              </a:lnSpc>
            </a:pPr>
            <a:r>
              <a:rPr sz="1367" b="0" u="none">
                <a:solidFill>
                  <a:srgbClr val="17213A"/>
                </a:solidFill>
                <a:latin typeface="Arial"/>
              </a:rPr>
              <a:t>☐  No, it is not correct.</a:t>
            </a:r>
          </a:p>
        </p:txBody>
      </p:sp>
      <p:sp>
        <p:nvSpPr>
          <p:cNvPr id="22" name="TextBox 21"/>
          <p:cNvSpPr txBox="1"/>
          <p:nvPr/>
        </p:nvSpPr>
        <p:spPr>
          <a:xfrm>
            <a:off x="548640" y="4648504"/>
            <a:ext cx="5257800" cy="354329"/>
          </a:xfrm>
          <a:prstGeom prst="rect">
            <a:avLst/>
          </a:prstGeom>
          <a:noFill/>
        </p:spPr>
        <p:txBody>
          <a:bodyPr wrap="square" anchor="t" lIns="73152" rIns="73152">
            <a:spAutoFit/>
          </a:bodyPr>
          <a:lstStyle/>
          <a:p>
            <a:pPr algn="l">
              <a:lnSpc>
                <a:spcPct val="115000"/>
              </a:lnSpc>
            </a:pPr>
            <a:r>
              <a:rPr sz="1367" b="0" u="none">
                <a:solidFill>
                  <a:srgbClr val="17213A"/>
                </a:solidFill>
                <a:latin typeface="Arial"/>
              </a:rPr>
              <a:t>Explain how you know.</a:t>
            </a:r>
          </a:p>
        </p:txBody>
      </p:sp>
      <p:sp>
        <p:nvSpPr>
          <p:cNvPr id="23" name="Rounded Rectangle 22"/>
          <p:cNvSpPr/>
          <p:nvPr/>
        </p:nvSpPr>
        <p:spPr>
          <a:xfrm>
            <a:off x="548640" y="5112562"/>
            <a:ext cx="5257800" cy="789659"/>
          </a:xfrm>
          <a:prstGeom prst="roundRect">
            <a:avLst>
              <a:gd name="adj" fmla="val 10000"/>
            </a:avLst>
          </a:prstGeom>
          <a:noFill/>
          <a:ln w="19050">
            <a:solidFill>
              <a:srgbClr val="9AA3B2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24" name="TextBox 23"/>
          <p:cNvSpPr txBox="1"/>
          <p:nvPr/>
        </p:nvSpPr>
        <p:spPr>
          <a:xfrm>
            <a:off x="640080" y="5112562"/>
            <a:ext cx="5074920" cy="789659"/>
          </a:xfrm>
          <a:prstGeom prst="rect">
            <a:avLst/>
          </a:prstGeom>
          <a:noFill/>
        </p:spPr>
        <p:txBody>
          <a:bodyPr wrap="square" anchor="ctr" lIns="73152" rIns="73152">
            <a:spAutoFit/>
          </a:bodyPr>
          <a:lstStyle/>
          <a:p>
            <a:pPr algn="l">
              <a:lnSpc>
                <a:spcPct val="115000"/>
              </a:lnSpc>
            </a:pPr>
            <a:r>
              <a:rPr sz="1291" b="0" u="none">
                <a:solidFill>
                  <a:srgbClr val="D11A2A"/>
                </a:solidFill>
                <a:latin typeface="Arial"/>
              </a:rPr>
              <a:t>A compound adjective is joined with hyphens: a five-year-old boy.</a:t>
            </a:r>
          </a:p>
          <a:p>
            <a:pPr algn="l">
              <a:lnSpc>
                <a:spcPct val="115000"/>
              </a:lnSpc>
            </a:pPr>
            <a:r>
              <a:rPr sz="1291" b="0" u="none">
                <a:solidFill>
                  <a:srgbClr val="D11A2A"/>
                </a:solidFill>
                <a:latin typeface="Arial"/>
              </a:rPr>
              <a:t>Accept any answer that gives the same reason.</a:t>
            </a:r>
          </a:p>
        </p:txBody>
      </p:sp>
      <p:sp>
        <p:nvSpPr>
          <p:cNvPr id="25" name="Rounded Rectangle 24"/>
          <p:cNvSpPr/>
          <p:nvPr/>
        </p:nvSpPr>
        <p:spPr>
          <a:xfrm>
            <a:off x="6309360" y="1600200"/>
            <a:ext cx="5257800" cy="868680"/>
          </a:xfrm>
          <a:prstGeom prst="roundRect">
            <a:avLst>
              <a:gd name="adj" fmla="val 15000"/>
            </a:avLst>
          </a:prstGeom>
          <a:solidFill>
            <a:srgbClr val="FFF2B3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26" name="TextBox 25"/>
          <p:cNvSpPr txBox="1"/>
          <p:nvPr/>
        </p:nvSpPr>
        <p:spPr>
          <a:xfrm>
            <a:off x="6419088" y="1600200"/>
            <a:ext cx="5038344" cy="868680"/>
          </a:xfrm>
          <a:prstGeom prst="rect">
            <a:avLst/>
          </a:prstGeom>
          <a:noFill/>
        </p:spPr>
        <p:txBody>
          <a:bodyPr wrap="square" anchor="ctr" lIns="73152" rIns="73152">
            <a:spAutoFit/>
          </a:bodyPr>
          <a:lstStyle/>
          <a:p>
            <a:pPr algn="l">
              <a:lnSpc>
                <a:spcPct val="115000"/>
              </a:lnSpc>
            </a:pPr>
            <a:r>
              <a:rPr sz="2000" b="0" u="none">
                <a:solidFill>
                  <a:srgbClr val="17213A"/>
                </a:solidFill>
                <a:latin typeface="Arial"/>
              </a:rPr>
              <a:t>Is the statement correct? Tick one box. Then explain how you know.</a:t>
            </a:r>
          </a:p>
        </p:txBody>
      </p:sp>
      <p:sp>
        <p:nvSpPr>
          <p:cNvPr id="27" name="TextBox 26"/>
          <p:cNvSpPr txBox="1"/>
          <p:nvPr/>
        </p:nvSpPr>
        <p:spPr>
          <a:xfrm>
            <a:off x="6309360" y="2606040"/>
            <a:ext cx="5257800" cy="851001"/>
          </a:xfrm>
          <a:prstGeom prst="rect">
            <a:avLst/>
          </a:prstGeom>
          <a:noFill/>
        </p:spPr>
        <p:txBody>
          <a:bodyPr wrap="square" anchor="t" lIns="73152" rIns="73152">
            <a:spAutoFit/>
          </a:bodyPr>
          <a:lstStyle/>
          <a:p>
            <a:pPr algn="l">
              <a:lnSpc>
                <a:spcPct val="115000"/>
              </a:lnSpc>
            </a:pPr>
            <a:r>
              <a:rPr sz="1967" b="0" u="none">
                <a:solidFill>
                  <a:srgbClr val="17213A"/>
                </a:solidFill>
                <a:latin typeface="Arial"/>
              </a:rPr>
              <a:t>A hyphen can be used to avoid confusion between two words.</a:t>
            </a:r>
          </a:p>
        </p:txBody>
      </p:sp>
      <p:sp>
        <p:nvSpPr>
          <p:cNvPr id="28" name="Rounded Rectangle 27"/>
          <p:cNvSpPr/>
          <p:nvPr/>
        </p:nvSpPr>
        <p:spPr>
          <a:xfrm>
            <a:off x="6309360" y="3566769"/>
            <a:ext cx="5257800" cy="453770"/>
          </a:xfrm>
          <a:prstGeom prst="roundRect">
            <a:avLst>
              <a:gd name="adj" fmla="val 20000"/>
            </a:avLst>
          </a:prstGeom>
          <a:solidFill>
            <a:srgbClr val="FFFFFF"/>
          </a:solidFill>
          <a:ln w="25400">
            <a:solidFill>
              <a:srgbClr val="17213A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29" name="TextBox 28"/>
          <p:cNvSpPr txBox="1"/>
          <p:nvPr/>
        </p:nvSpPr>
        <p:spPr>
          <a:xfrm>
            <a:off x="6400800" y="3566769"/>
            <a:ext cx="5074920" cy="453770"/>
          </a:xfrm>
          <a:prstGeom prst="rect">
            <a:avLst/>
          </a:prstGeom>
          <a:noFill/>
        </p:spPr>
        <p:txBody>
          <a:bodyPr wrap="square" anchor="ctr" lIns="73152" rIns="73152">
            <a:spAutoFit/>
          </a:bodyPr>
          <a:lstStyle/>
          <a:p>
            <a:pPr algn="l">
              <a:lnSpc>
                <a:spcPct val="115000"/>
              </a:lnSpc>
            </a:pPr>
            <a:r>
              <a:rPr sz="1475" b="0" u="none">
                <a:solidFill>
                  <a:srgbClr val="17213A"/>
                </a:solidFill>
                <a:latin typeface="Arial"/>
              </a:rPr>
              <a:t>☐  Yes, it is correct.</a:t>
            </a:r>
          </a:p>
        </p:txBody>
      </p:sp>
      <p:sp>
        <p:nvSpPr>
          <p:cNvPr id="30" name="Rounded Rectangle 29"/>
          <p:cNvSpPr/>
          <p:nvPr/>
        </p:nvSpPr>
        <p:spPr>
          <a:xfrm>
            <a:off x="6309360" y="3566769"/>
            <a:ext cx="5257800" cy="453770"/>
          </a:xfrm>
          <a:prstGeom prst="roundRect">
            <a:avLst>
              <a:gd name="adj" fmla="val 20000"/>
            </a:avLst>
          </a:prstGeom>
          <a:solidFill>
            <a:srgbClr val="DDF3E4"/>
          </a:solidFill>
          <a:ln w="38100">
            <a:solidFill>
              <a:srgbClr val="2E9E5B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1" name="TextBox 30"/>
          <p:cNvSpPr txBox="1"/>
          <p:nvPr/>
        </p:nvSpPr>
        <p:spPr>
          <a:xfrm>
            <a:off x="6400800" y="3566769"/>
            <a:ext cx="5074920" cy="453770"/>
          </a:xfrm>
          <a:prstGeom prst="rect">
            <a:avLst/>
          </a:prstGeom>
          <a:noFill/>
        </p:spPr>
        <p:txBody>
          <a:bodyPr wrap="square" anchor="ctr" lIns="73152" rIns="73152">
            <a:spAutoFit/>
          </a:bodyPr>
          <a:lstStyle/>
          <a:p>
            <a:pPr algn="l">
              <a:lnSpc>
                <a:spcPct val="115000"/>
              </a:lnSpc>
            </a:pPr>
            <a:r>
              <a:rPr sz="1475" b="0" u="none">
                <a:solidFill>
                  <a:srgbClr val="17213A"/>
                </a:solidFill>
                <a:latin typeface="Arial"/>
              </a:rPr>
              <a:t>✔  Yes, it is correct.</a:t>
            </a:r>
          </a:p>
        </p:txBody>
      </p:sp>
      <p:sp>
        <p:nvSpPr>
          <p:cNvPr id="32" name="Rounded Rectangle 31"/>
          <p:cNvSpPr/>
          <p:nvPr/>
        </p:nvSpPr>
        <p:spPr>
          <a:xfrm>
            <a:off x="6309360" y="4093692"/>
            <a:ext cx="5257800" cy="453770"/>
          </a:xfrm>
          <a:prstGeom prst="roundRect">
            <a:avLst>
              <a:gd name="adj" fmla="val 20000"/>
            </a:avLst>
          </a:prstGeom>
          <a:solidFill>
            <a:srgbClr val="FFFFFF"/>
          </a:solidFill>
          <a:ln w="25400">
            <a:solidFill>
              <a:srgbClr val="17213A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3" name="TextBox 32"/>
          <p:cNvSpPr txBox="1"/>
          <p:nvPr/>
        </p:nvSpPr>
        <p:spPr>
          <a:xfrm>
            <a:off x="6400800" y="4093692"/>
            <a:ext cx="5074920" cy="453770"/>
          </a:xfrm>
          <a:prstGeom prst="rect">
            <a:avLst/>
          </a:prstGeom>
          <a:noFill/>
        </p:spPr>
        <p:txBody>
          <a:bodyPr wrap="square" anchor="ctr" lIns="73152" rIns="73152">
            <a:spAutoFit/>
          </a:bodyPr>
          <a:lstStyle/>
          <a:p>
            <a:pPr algn="l">
              <a:lnSpc>
                <a:spcPct val="115000"/>
              </a:lnSpc>
            </a:pPr>
            <a:r>
              <a:rPr sz="1475" b="0" u="none">
                <a:solidFill>
                  <a:srgbClr val="17213A"/>
                </a:solidFill>
                <a:latin typeface="Arial"/>
              </a:rPr>
              <a:t>☐  No, it is not correct.</a:t>
            </a:r>
          </a:p>
        </p:txBody>
      </p:sp>
      <p:sp>
        <p:nvSpPr>
          <p:cNvPr id="34" name="TextBox 33"/>
          <p:cNvSpPr txBox="1"/>
          <p:nvPr/>
        </p:nvSpPr>
        <p:spPr>
          <a:xfrm>
            <a:off x="6309360" y="4730343"/>
            <a:ext cx="5257800" cy="371474"/>
          </a:xfrm>
          <a:prstGeom prst="rect">
            <a:avLst/>
          </a:prstGeom>
          <a:noFill/>
        </p:spPr>
        <p:txBody>
          <a:bodyPr wrap="square" anchor="t" lIns="73152" rIns="73152">
            <a:spAutoFit/>
          </a:bodyPr>
          <a:lstStyle/>
          <a:p>
            <a:pPr algn="l">
              <a:lnSpc>
                <a:spcPct val="115000"/>
              </a:lnSpc>
            </a:pPr>
            <a:r>
              <a:rPr sz="1475" b="0" u="none">
                <a:solidFill>
                  <a:srgbClr val="17213A"/>
                </a:solidFill>
                <a:latin typeface="Arial"/>
              </a:rPr>
              <a:t>Explain how you know.</a:t>
            </a:r>
          </a:p>
        </p:txBody>
      </p:sp>
      <p:sp>
        <p:nvSpPr>
          <p:cNvPr id="35" name="Rounded Rectangle 34"/>
          <p:cNvSpPr/>
          <p:nvPr/>
        </p:nvSpPr>
        <p:spPr>
          <a:xfrm>
            <a:off x="6309360" y="5211546"/>
            <a:ext cx="5257800" cy="855610"/>
          </a:xfrm>
          <a:prstGeom prst="roundRect">
            <a:avLst>
              <a:gd name="adj" fmla="val 10000"/>
            </a:avLst>
          </a:prstGeom>
          <a:noFill/>
          <a:ln w="19050">
            <a:solidFill>
              <a:srgbClr val="9AA3B2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6" name="TextBox 35"/>
          <p:cNvSpPr txBox="1"/>
          <p:nvPr/>
        </p:nvSpPr>
        <p:spPr>
          <a:xfrm>
            <a:off x="6400800" y="5211546"/>
            <a:ext cx="5074920" cy="855610"/>
          </a:xfrm>
          <a:prstGeom prst="rect">
            <a:avLst/>
          </a:prstGeom>
          <a:noFill/>
        </p:spPr>
        <p:txBody>
          <a:bodyPr wrap="square" anchor="ctr" lIns="73152" rIns="73152">
            <a:spAutoFit/>
          </a:bodyPr>
          <a:lstStyle/>
          <a:p>
            <a:pPr algn="l">
              <a:lnSpc>
                <a:spcPct val="115000"/>
              </a:lnSpc>
            </a:pPr>
            <a:r>
              <a:rPr sz="1393" b="0" u="none">
                <a:solidFill>
                  <a:srgbClr val="D11A2A"/>
                </a:solidFill>
                <a:latin typeface="Arial"/>
              </a:rPr>
              <a:t>For example, 're-sign' (sign again) and 'resign' (leave a job).</a:t>
            </a:r>
          </a:p>
          <a:p>
            <a:pPr algn="l">
              <a:lnSpc>
                <a:spcPct val="115000"/>
              </a:lnSpc>
            </a:pPr>
            <a:r>
              <a:rPr sz="1393" b="0" u="none">
                <a:solidFill>
                  <a:srgbClr val="D11A2A"/>
                </a:solidFill>
                <a:latin typeface="Arial"/>
              </a:rPr>
              <a:t>Accept any answer that gives the same reason.</a:t>
            </a: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99" dur="indefinite" nodeType="mainSeq">
                <p:childTnLst>
                  <p:par>
                    <p:cTn id="107" fill="hold">
                      <p:stCondLst>
                        <p:cond delay="indefinite"/>
                      </p:stCondLst>
                      <p:childTnLst>
                        <p:par>
                          <p:cTn id="108" fill="hold">
                            <p:stCondLst>
                              <p:cond delay="0"/>
                            </p:stCondLst>
                            <p:childTnLst>
                              <p:par>
                                <p:cTn id="101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3" dur="500"/>
                                        <p:tgtEl>
                                          <p:spTgt spid="1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04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6" dur="500"/>
                                        <p:tgtEl>
                                          <p:spTgt spid="1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2" fill="hold">
                      <p:stCondLst>
                        <p:cond delay="indefinite"/>
                      </p:stCondLst>
                      <p:childTnLst>
                        <p:par>
                          <p:cTn id="113" fill="hold">
                            <p:stCondLst>
                              <p:cond delay="0"/>
                            </p:stCondLst>
                            <p:childTnLst>
                              <p:par>
                                <p:cTn id="109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11" dur="500"/>
                                        <p:tgtEl>
                                          <p:spTgt spid="2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20" fill="hold">
                      <p:stCondLst>
                        <p:cond delay="indefinite"/>
                      </p:stCondLst>
                      <p:childTnLst>
                        <p:par>
                          <p:cTn id="121" fill="hold">
                            <p:stCondLst>
                              <p:cond delay="0"/>
                            </p:stCondLst>
                            <p:childTnLst>
                              <p:par>
                                <p:cTn id="114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16" dur="500"/>
                                        <p:tgtEl>
                                          <p:spTgt spid="3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17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19" dur="500"/>
                                        <p:tgtEl>
                                          <p:spTgt spid="3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25" fill="hold">
                      <p:stCondLst>
                        <p:cond delay="indefinite"/>
                      </p:stCondLst>
                      <p:childTnLst>
                        <p:par>
                          <p:cTn id="126" fill="hold">
                            <p:stCondLst>
                              <p:cond delay="0"/>
                            </p:stCondLst>
                            <p:childTnLst>
                              <p:par>
                                <p:cTn id="122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4" dur="500"/>
                                        <p:tgtEl>
                                          <p:spTgt spid="3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video>
              <p:cMediaNode vol="80000">
                <p:cTn id="2" fill="hold" display="0">
                  <p:stCondLst>
                    <p:cond delay="indefinite"/>
                  </p:stCondLst>
                </p:cTn>
                <p:tgtEl>
                  <p:spTgt spid="11"/>
                </p:tgtEl>
              </p:cMediaNode>
            </p:video>
          </p:childTnLst>
        </p:cTn>
      </p:par>
    </p:tnLst>
  </p:timing>
</p:sld>
</file>

<file path=ppt/slides/slide15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FBF7EE"/>
        </a:solidFill>
        <a:effectLst/>
      </p:bgPr>
    </p:bg>
    <p:spTree>
      <p:nvGrpSpPr>
        <p:cNvPr id="1" name=""/>
        <p:cNvGrpSpPr/>
        <p:nvPr/>
      </p:nvGrpSpPr>
      <p:grpSpPr/>
      <p:pic>
        <p:nvPicPr>
          <p:cNvPr id="2" name="Picture 1" descr="frame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191695" cy="6858000"/>
          </a:xfrm>
          <a:prstGeom prst="rect">
            <a:avLst/>
          </a:prstGeom>
        </p:spPr>
      </p:pic>
      <p:sp>
        <p:nvSpPr>
          <p:cNvPr id="3" name="Rounded Rectangle 2"/>
          <p:cNvSpPr/>
          <p:nvPr/>
        </p:nvSpPr>
        <p:spPr>
          <a:xfrm>
            <a:off x="310896" y="384048"/>
            <a:ext cx="11569903" cy="6089904"/>
          </a:xfrm>
          <a:prstGeom prst="roundRect">
            <a:avLst>
              <a:gd name="adj" fmla="val 3000"/>
            </a:avLst>
          </a:prstGeom>
          <a:solidFill>
            <a:srgbClr val="FFF8EA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4" name="TextBox 3"/>
          <p:cNvSpPr txBox="1"/>
          <p:nvPr/>
        </p:nvSpPr>
        <p:spPr>
          <a:xfrm>
            <a:off x="502920" y="411480"/>
            <a:ext cx="8229600" cy="320040"/>
          </a:xfrm>
          <a:prstGeom prst="rect">
            <a:avLst/>
          </a:prstGeom>
          <a:noFill/>
        </p:spPr>
        <p:txBody>
          <a:bodyPr wrap="square" anchor="ctr" lIns="73152" rIns="73152">
            <a:spAutoFit/>
          </a:bodyPr>
          <a:lstStyle/>
          <a:p>
            <a:pPr algn="l">
              <a:lnSpc>
                <a:spcPct val="115000"/>
              </a:lnSpc>
            </a:pPr>
            <a:r>
              <a:rPr sz="1200" b="1" u="none">
                <a:solidFill>
                  <a:srgbClr val="0F766E"/>
                </a:solidFill>
                <a:latin typeface="Dreaming Outloud Pro"/>
              </a:rPr>
              <a:t>Year 6 · SPaG · Consolidation: revising the tested content · Revision: parenthesis, dashes and hyphens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8412480" y="411480"/>
            <a:ext cx="3291840" cy="320040"/>
          </a:xfrm>
          <a:prstGeom prst="rect">
            <a:avLst/>
          </a:prstGeom>
          <a:noFill/>
        </p:spPr>
        <p:txBody>
          <a:bodyPr wrap="square" anchor="ctr" lIns="73152" rIns="73152">
            <a:spAutoFit/>
          </a:bodyPr>
          <a:lstStyle/>
          <a:p>
            <a:pPr algn="r">
              <a:lnSpc>
                <a:spcPct val="115000"/>
              </a:lnSpc>
            </a:pPr>
            <a:r>
              <a:rPr sz="1200" b="1" u="none">
                <a:solidFill>
                  <a:srgbClr val="B4237A"/>
                </a:solidFill>
                <a:latin typeface="Dreaming Outloud Pro"/>
              </a:rPr>
              <a:t>Reasoning 1</a:t>
            </a:r>
          </a:p>
        </p:txBody>
      </p:sp>
      <p:sp>
        <p:nvSpPr>
          <p:cNvPr id="6" name="Rectangle 5"/>
          <p:cNvSpPr/>
          <p:nvPr/>
        </p:nvSpPr>
        <p:spPr>
          <a:xfrm>
            <a:off x="6016752" y="822960"/>
            <a:ext cx="45720" cy="5440680"/>
          </a:xfrm>
          <a:prstGeom prst="rect">
            <a:avLst/>
          </a:prstGeom>
          <a:solidFill>
            <a:srgbClr val="17213A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pic>
        <p:nvPicPr>
          <p:cNvPr id="7" name="Picture 6" descr="teacher.png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548640" y="690829"/>
            <a:ext cx="864108" cy="881938"/>
          </a:xfrm>
          <a:prstGeom prst="rect">
            <a:avLst/>
          </a:prstGeom>
        </p:spPr>
      </p:pic>
      <p:sp>
        <p:nvSpPr>
          <p:cNvPr id="8" name="Rounded Rectangular Callout 7"/>
          <p:cNvSpPr/>
          <p:nvPr/>
        </p:nvSpPr>
        <p:spPr>
          <a:xfrm>
            <a:off x="1463040" y="822960"/>
            <a:ext cx="1737360" cy="640080"/>
          </a:xfrm>
          <a:prstGeom prst="wedgeRoundRectCallout">
            <a:avLst>
              <a:gd name="adj1" fmla="val -71000"/>
              <a:gd name="adj2" fmla="val 31000"/>
              <a:gd name="adj3" fmla="val 16667"/>
            </a:avLst>
          </a:prstGeom>
          <a:solidFill>
            <a:srgbClr val="FFFFFF"/>
          </a:solidFill>
          <a:ln w="38100">
            <a:solidFill>
              <a:srgbClr val="17213A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sz="2600" b="1">
                <a:solidFill>
                  <a:srgbClr val="17213A"/>
                </a:solidFill>
                <a:latin typeface="Dreaming Outloud Pro"/>
              </a:rPr>
              <a:t>I do</a:t>
            </a:r>
          </a:p>
        </p:txBody>
      </p:sp>
      <p:pic>
        <p:nvPicPr>
          <p:cNvPr id="9" name="Picture 8" descr="cheer.png"/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6263640" y="542696"/>
            <a:ext cx="846277" cy="1030071"/>
          </a:xfrm>
          <a:prstGeom prst="rect">
            <a:avLst/>
          </a:prstGeom>
        </p:spPr>
      </p:pic>
      <p:sp>
        <p:nvSpPr>
          <p:cNvPr id="10" name="Rounded Rectangular Callout 9"/>
          <p:cNvSpPr/>
          <p:nvPr/>
        </p:nvSpPr>
        <p:spPr>
          <a:xfrm>
            <a:off x="7178040" y="822960"/>
            <a:ext cx="1737360" cy="640080"/>
          </a:xfrm>
          <a:prstGeom prst="wedgeRoundRectCallout">
            <a:avLst>
              <a:gd name="adj1" fmla="val -71000"/>
              <a:gd name="adj2" fmla="val 31000"/>
              <a:gd name="adj3" fmla="val 16667"/>
            </a:avLst>
          </a:prstGeom>
          <a:solidFill>
            <a:srgbClr val="FFFFFF"/>
          </a:solidFill>
          <a:ln w="38100">
            <a:solidFill>
              <a:srgbClr val="17213A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sz="2600" b="1">
                <a:solidFill>
                  <a:srgbClr val="17213A"/>
                </a:solidFill>
                <a:latin typeface="Dreaming Outloud Pro"/>
              </a:rPr>
              <a:t>You do</a:t>
            </a:r>
          </a:p>
        </p:txBody>
      </p:sp>
      <p:pic>
        <p:nvPicPr>
          <p:cNvPr id="11" name="timer_60.mp4" descr="Countdown timer, 1:00. Click to start.">
            <a:hlinkClick r:id="" action="ppaction://media"/>
          </p:cNvPr>
          <p:cNvPicPr>
            <a:picLocks noChangeAspect="1"/>
          </p:cNvPicPr>
          <p:nvPr>
            <a:videoFile r:link="rId7"/>
            <p:extLst>
              <p:ext uri="{DAA4B4D4-6D71-4841-9C94-3DE7FCFB9230}">
                <p14:media xmlns:p14="http://schemas.microsoft.com/office/powerpoint/2010/main" r:embed="rId6"/>
              </p:ext>
            </p:extLst>
          </p:nvPr>
        </p:nvPicPr>
        <p:blipFill>
          <a:blip r:embed="rId8"/>
          <a:stretch>
            <a:fillRect/>
          </a:stretch>
        </p:blipFill>
        <p:spPr>
          <a:xfrm>
            <a:off x="9601200" y="749808"/>
            <a:ext cx="2011680" cy="704088"/>
          </a:xfrm>
          <a:prstGeom prst="rect">
            <a:avLst/>
          </a:prstGeom>
        </p:spPr>
      </p:pic>
      <p:sp>
        <p:nvSpPr>
          <p:cNvPr id="12" name="TextBox 11"/>
          <p:cNvSpPr txBox="1"/>
          <p:nvPr/>
        </p:nvSpPr>
        <p:spPr>
          <a:xfrm>
            <a:off x="4572000" y="6327648"/>
            <a:ext cx="3017520" cy="274320"/>
          </a:xfrm>
          <a:prstGeom prst="rect">
            <a:avLst/>
          </a:prstGeom>
          <a:noFill/>
        </p:spPr>
        <p:txBody>
          <a:bodyPr wrap="square" anchor="t" lIns="73152" rIns="73152">
            <a:spAutoFit/>
          </a:bodyPr>
          <a:lstStyle/>
          <a:p>
            <a:pPr algn="ctr">
              <a:lnSpc>
                <a:spcPct val="115000"/>
              </a:lnSpc>
            </a:pPr>
            <a:r>
              <a:rPr sz="1100" b="0" u="none">
                <a:solidFill>
                  <a:srgbClr val="6B7280"/>
                </a:solidFill>
                <a:latin typeface="Dreaming Outloud Pro"/>
              </a:rPr>
              <a:t>9 of 12</a:t>
            </a:r>
          </a:p>
        </p:txBody>
      </p:sp>
      <p:sp>
        <p:nvSpPr>
          <p:cNvPr id="13" name="Rounded Rectangle 12"/>
          <p:cNvSpPr/>
          <p:nvPr/>
        </p:nvSpPr>
        <p:spPr>
          <a:xfrm>
            <a:off x="548640" y="1600200"/>
            <a:ext cx="5257800" cy="868680"/>
          </a:xfrm>
          <a:prstGeom prst="roundRect">
            <a:avLst>
              <a:gd name="adj" fmla="val 15000"/>
            </a:avLst>
          </a:prstGeom>
          <a:solidFill>
            <a:srgbClr val="FFF2B3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4" name="TextBox 13"/>
          <p:cNvSpPr txBox="1"/>
          <p:nvPr/>
        </p:nvSpPr>
        <p:spPr>
          <a:xfrm>
            <a:off x="658368" y="1600200"/>
            <a:ext cx="5038344" cy="868680"/>
          </a:xfrm>
          <a:prstGeom prst="rect">
            <a:avLst/>
          </a:prstGeom>
          <a:noFill/>
        </p:spPr>
        <p:txBody>
          <a:bodyPr wrap="square" anchor="ctr" lIns="73152" rIns="73152">
            <a:spAutoFit/>
          </a:bodyPr>
          <a:lstStyle/>
          <a:p>
            <a:pPr algn="l">
              <a:lnSpc>
                <a:spcPct val="115000"/>
              </a:lnSpc>
            </a:pPr>
            <a:r>
              <a:rPr sz="2000" b="0" u="none">
                <a:solidFill>
                  <a:srgbClr val="17213A"/>
                </a:solidFill>
                <a:latin typeface="Arial"/>
              </a:rPr>
              <a:t>Is the statement correct? Tick one box. Then explain how you know.</a:t>
            </a:r>
          </a:p>
        </p:txBody>
      </p:sp>
      <p:sp>
        <p:nvSpPr>
          <p:cNvPr id="15" name="TextBox 14"/>
          <p:cNvSpPr txBox="1"/>
          <p:nvPr/>
        </p:nvSpPr>
        <p:spPr>
          <a:xfrm>
            <a:off x="548640" y="2606040"/>
            <a:ext cx="5257800" cy="851001"/>
          </a:xfrm>
          <a:prstGeom prst="rect">
            <a:avLst/>
          </a:prstGeom>
          <a:noFill/>
        </p:spPr>
        <p:txBody>
          <a:bodyPr wrap="square" anchor="t" lIns="73152" rIns="73152">
            <a:spAutoFit/>
          </a:bodyPr>
          <a:lstStyle/>
          <a:p>
            <a:pPr algn="l">
              <a:lnSpc>
                <a:spcPct val="115000"/>
              </a:lnSpc>
            </a:pPr>
            <a:r>
              <a:rPr sz="1967" b="0" u="none">
                <a:solidFill>
                  <a:srgbClr val="17213A"/>
                </a:solidFill>
                <a:latin typeface="Arial"/>
              </a:rPr>
              <a:t>The sentence 'Zara, my best friend won the prize.' is punctuated correctly.</a:t>
            </a:r>
          </a:p>
        </p:txBody>
      </p:sp>
      <p:sp>
        <p:nvSpPr>
          <p:cNvPr id="16" name="Rounded Rectangle 15"/>
          <p:cNvSpPr/>
          <p:nvPr/>
        </p:nvSpPr>
        <p:spPr>
          <a:xfrm>
            <a:off x="548640" y="3566769"/>
            <a:ext cx="5257800" cy="453770"/>
          </a:xfrm>
          <a:prstGeom prst="roundRect">
            <a:avLst>
              <a:gd name="adj" fmla="val 20000"/>
            </a:avLst>
          </a:prstGeom>
          <a:solidFill>
            <a:srgbClr val="FFFFFF"/>
          </a:solidFill>
          <a:ln w="25400">
            <a:solidFill>
              <a:srgbClr val="17213A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7" name="TextBox 16"/>
          <p:cNvSpPr txBox="1"/>
          <p:nvPr/>
        </p:nvSpPr>
        <p:spPr>
          <a:xfrm>
            <a:off x="640080" y="3566769"/>
            <a:ext cx="5074920" cy="453770"/>
          </a:xfrm>
          <a:prstGeom prst="rect">
            <a:avLst/>
          </a:prstGeom>
          <a:noFill/>
        </p:spPr>
        <p:txBody>
          <a:bodyPr wrap="square" anchor="ctr" lIns="73152" rIns="73152">
            <a:spAutoFit/>
          </a:bodyPr>
          <a:lstStyle/>
          <a:p>
            <a:pPr algn="l">
              <a:lnSpc>
                <a:spcPct val="115000"/>
              </a:lnSpc>
            </a:pPr>
            <a:r>
              <a:rPr sz="1475" b="0" u="none">
                <a:solidFill>
                  <a:srgbClr val="17213A"/>
                </a:solidFill>
                <a:latin typeface="Arial"/>
              </a:rPr>
              <a:t>☐  Yes, it is correct.</a:t>
            </a:r>
          </a:p>
        </p:txBody>
      </p:sp>
      <p:sp>
        <p:nvSpPr>
          <p:cNvPr id="18" name="Rounded Rectangle 17"/>
          <p:cNvSpPr/>
          <p:nvPr/>
        </p:nvSpPr>
        <p:spPr>
          <a:xfrm>
            <a:off x="548640" y="4093692"/>
            <a:ext cx="5257800" cy="453770"/>
          </a:xfrm>
          <a:prstGeom prst="roundRect">
            <a:avLst>
              <a:gd name="adj" fmla="val 20000"/>
            </a:avLst>
          </a:prstGeom>
          <a:solidFill>
            <a:srgbClr val="FFFFFF"/>
          </a:solidFill>
          <a:ln w="25400">
            <a:solidFill>
              <a:srgbClr val="17213A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9" name="TextBox 18"/>
          <p:cNvSpPr txBox="1"/>
          <p:nvPr/>
        </p:nvSpPr>
        <p:spPr>
          <a:xfrm>
            <a:off x="640080" y="4093692"/>
            <a:ext cx="5074920" cy="453770"/>
          </a:xfrm>
          <a:prstGeom prst="rect">
            <a:avLst/>
          </a:prstGeom>
          <a:noFill/>
        </p:spPr>
        <p:txBody>
          <a:bodyPr wrap="square" anchor="ctr" lIns="73152" rIns="73152">
            <a:spAutoFit/>
          </a:bodyPr>
          <a:lstStyle/>
          <a:p>
            <a:pPr algn="l">
              <a:lnSpc>
                <a:spcPct val="115000"/>
              </a:lnSpc>
            </a:pPr>
            <a:r>
              <a:rPr sz="1475" b="0" u="none">
                <a:solidFill>
                  <a:srgbClr val="17213A"/>
                </a:solidFill>
                <a:latin typeface="Arial"/>
              </a:rPr>
              <a:t>☐  No, it is not correct.</a:t>
            </a:r>
          </a:p>
        </p:txBody>
      </p:sp>
      <p:sp>
        <p:nvSpPr>
          <p:cNvPr id="20" name="Rounded Rectangle 19"/>
          <p:cNvSpPr/>
          <p:nvPr/>
        </p:nvSpPr>
        <p:spPr>
          <a:xfrm>
            <a:off x="548640" y="4093692"/>
            <a:ext cx="5257800" cy="453770"/>
          </a:xfrm>
          <a:prstGeom prst="roundRect">
            <a:avLst>
              <a:gd name="adj" fmla="val 20000"/>
            </a:avLst>
          </a:prstGeom>
          <a:solidFill>
            <a:srgbClr val="DDF3E4"/>
          </a:solidFill>
          <a:ln w="38100">
            <a:solidFill>
              <a:srgbClr val="2E9E5B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21" name="TextBox 20"/>
          <p:cNvSpPr txBox="1"/>
          <p:nvPr/>
        </p:nvSpPr>
        <p:spPr>
          <a:xfrm>
            <a:off x="640080" y="4093692"/>
            <a:ext cx="5074920" cy="453770"/>
          </a:xfrm>
          <a:prstGeom prst="rect">
            <a:avLst/>
          </a:prstGeom>
          <a:noFill/>
        </p:spPr>
        <p:txBody>
          <a:bodyPr wrap="square" anchor="ctr" lIns="73152" rIns="73152">
            <a:spAutoFit/>
          </a:bodyPr>
          <a:lstStyle/>
          <a:p>
            <a:pPr algn="l">
              <a:lnSpc>
                <a:spcPct val="115000"/>
              </a:lnSpc>
            </a:pPr>
            <a:r>
              <a:rPr sz="1475" b="0" u="none">
                <a:solidFill>
                  <a:srgbClr val="17213A"/>
                </a:solidFill>
                <a:latin typeface="Arial"/>
              </a:rPr>
              <a:t>✔  No, it is not correct.</a:t>
            </a:r>
          </a:p>
        </p:txBody>
      </p:sp>
      <p:sp>
        <p:nvSpPr>
          <p:cNvPr id="22" name="TextBox 21"/>
          <p:cNvSpPr txBox="1"/>
          <p:nvPr/>
        </p:nvSpPr>
        <p:spPr>
          <a:xfrm>
            <a:off x="548640" y="4730343"/>
            <a:ext cx="5257800" cy="371474"/>
          </a:xfrm>
          <a:prstGeom prst="rect">
            <a:avLst/>
          </a:prstGeom>
          <a:noFill/>
        </p:spPr>
        <p:txBody>
          <a:bodyPr wrap="square" anchor="t" lIns="73152" rIns="73152">
            <a:spAutoFit/>
          </a:bodyPr>
          <a:lstStyle/>
          <a:p>
            <a:pPr algn="l">
              <a:lnSpc>
                <a:spcPct val="115000"/>
              </a:lnSpc>
            </a:pPr>
            <a:r>
              <a:rPr sz="1475" b="0" u="none">
                <a:solidFill>
                  <a:srgbClr val="17213A"/>
                </a:solidFill>
                <a:latin typeface="Arial"/>
              </a:rPr>
              <a:t>Explain how you know.</a:t>
            </a:r>
          </a:p>
        </p:txBody>
      </p:sp>
      <p:sp>
        <p:nvSpPr>
          <p:cNvPr id="23" name="Rounded Rectangle 22"/>
          <p:cNvSpPr/>
          <p:nvPr/>
        </p:nvSpPr>
        <p:spPr>
          <a:xfrm>
            <a:off x="548640" y="5211546"/>
            <a:ext cx="5257800" cy="855610"/>
          </a:xfrm>
          <a:prstGeom prst="roundRect">
            <a:avLst>
              <a:gd name="adj" fmla="val 10000"/>
            </a:avLst>
          </a:prstGeom>
          <a:noFill/>
          <a:ln w="19050">
            <a:solidFill>
              <a:srgbClr val="9AA3B2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24" name="TextBox 23"/>
          <p:cNvSpPr txBox="1"/>
          <p:nvPr/>
        </p:nvSpPr>
        <p:spPr>
          <a:xfrm>
            <a:off x="640080" y="5211546"/>
            <a:ext cx="5074920" cy="855610"/>
          </a:xfrm>
          <a:prstGeom prst="rect">
            <a:avLst/>
          </a:prstGeom>
          <a:noFill/>
        </p:spPr>
        <p:txBody>
          <a:bodyPr wrap="square" anchor="ctr" lIns="73152" rIns="73152">
            <a:spAutoFit/>
          </a:bodyPr>
          <a:lstStyle/>
          <a:p>
            <a:pPr algn="l">
              <a:lnSpc>
                <a:spcPct val="115000"/>
              </a:lnSpc>
            </a:pPr>
            <a:r>
              <a:rPr sz="1393" b="0" u="none">
                <a:solidFill>
                  <a:srgbClr val="D11A2A"/>
                </a:solidFill>
                <a:latin typeface="Arial"/>
              </a:rPr>
              <a:t>A second comma is needed after 'friend' to close the parenthesis.</a:t>
            </a:r>
          </a:p>
          <a:p>
            <a:pPr algn="l">
              <a:lnSpc>
                <a:spcPct val="115000"/>
              </a:lnSpc>
            </a:pPr>
            <a:r>
              <a:rPr sz="1393" b="0" u="none">
                <a:solidFill>
                  <a:srgbClr val="D11A2A"/>
                </a:solidFill>
                <a:latin typeface="Arial"/>
              </a:rPr>
              <a:t>Accept any answer that gives the same reason.</a:t>
            </a:r>
          </a:p>
        </p:txBody>
      </p:sp>
      <p:sp>
        <p:nvSpPr>
          <p:cNvPr id="25" name="Rounded Rectangle 24"/>
          <p:cNvSpPr/>
          <p:nvPr/>
        </p:nvSpPr>
        <p:spPr>
          <a:xfrm>
            <a:off x="6309360" y="1600200"/>
            <a:ext cx="5257800" cy="868680"/>
          </a:xfrm>
          <a:prstGeom prst="roundRect">
            <a:avLst>
              <a:gd name="adj" fmla="val 15000"/>
            </a:avLst>
          </a:prstGeom>
          <a:solidFill>
            <a:srgbClr val="FFF2B3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26" name="TextBox 25"/>
          <p:cNvSpPr txBox="1"/>
          <p:nvPr/>
        </p:nvSpPr>
        <p:spPr>
          <a:xfrm>
            <a:off x="6419088" y="1600200"/>
            <a:ext cx="5038344" cy="868680"/>
          </a:xfrm>
          <a:prstGeom prst="rect">
            <a:avLst/>
          </a:prstGeom>
          <a:noFill/>
        </p:spPr>
        <p:txBody>
          <a:bodyPr wrap="square" anchor="ctr" lIns="73152" rIns="73152">
            <a:spAutoFit/>
          </a:bodyPr>
          <a:lstStyle/>
          <a:p>
            <a:pPr algn="l">
              <a:lnSpc>
                <a:spcPct val="115000"/>
              </a:lnSpc>
            </a:pPr>
            <a:r>
              <a:rPr sz="2000" b="0" u="none">
                <a:solidFill>
                  <a:srgbClr val="17213A"/>
                </a:solidFill>
                <a:latin typeface="Arial"/>
              </a:rPr>
              <a:t>Is the statement correct? Tick one box. Then explain how you know.</a:t>
            </a:r>
          </a:p>
        </p:txBody>
      </p:sp>
      <p:sp>
        <p:nvSpPr>
          <p:cNvPr id="27" name="TextBox 26"/>
          <p:cNvSpPr txBox="1"/>
          <p:nvPr/>
        </p:nvSpPr>
        <p:spPr>
          <a:xfrm>
            <a:off x="6309360" y="2606040"/>
            <a:ext cx="5257800" cy="755903"/>
          </a:xfrm>
          <a:prstGeom prst="rect">
            <a:avLst/>
          </a:prstGeom>
          <a:noFill/>
        </p:spPr>
        <p:txBody>
          <a:bodyPr wrap="square" anchor="t" lIns="73152" rIns="73152">
            <a:spAutoFit/>
          </a:bodyPr>
          <a:lstStyle/>
          <a:p>
            <a:pPr algn="l">
              <a:lnSpc>
                <a:spcPct val="115000"/>
              </a:lnSpc>
            </a:pPr>
            <a:r>
              <a:rPr sz="1679" b="0" u="none">
                <a:solidFill>
                  <a:srgbClr val="17213A"/>
                </a:solidFill>
                <a:latin typeface="Arial"/>
              </a:rPr>
              <a:t>The sentence 'The dog (a brown spaniel barked at the postman.' is punctuated correctly.</a:t>
            </a:r>
          </a:p>
        </p:txBody>
      </p:sp>
      <p:sp>
        <p:nvSpPr>
          <p:cNvPr id="28" name="Rounded Rectangle 27"/>
          <p:cNvSpPr/>
          <p:nvPr/>
        </p:nvSpPr>
        <p:spPr>
          <a:xfrm>
            <a:off x="6309360" y="3471672"/>
            <a:ext cx="5257800" cy="419480"/>
          </a:xfrm>
          <a:prstGeom prst="roundRect">
            <a:avLst>
              <a:gd name="adj" fmla="val 20000"/>
            </a:avLst>
          </a:prstGeom>
          <a:solidFill>
            <a:srgbClr val="FFFFFF"/>
          </a:solidFill>
          <a:ln w="25400">
            <a:solidFill>
              <a:srgbClr val="17213A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29" name="TextBox 28"/>
          <p:cNvSpPr txBox="1"/>
          <p:nvPr/>
        </p:nvSpPr>
        <p:spPr>
          <a:xfrm>
            <a:off x="6400800" y="3471672"/>
            <a:ext cx="5074920" cy="419480"/>
          </a:xfrm>
          <a:prstGeom prst="rect">
            <a:avLst/>
          </a:prstGeom>
          <a:noFill/>
        </p:spPr>
        <p:txBody>
          <a:bodyPr wrap="square" anchor="ctr" lIns="73152" rIns="73152">
            <a:spAutoFit/>
          </a:bodyPr>
          <a:lstStyle/>
          <a:p>
            <a:pPr algn="l">
              <a:lnSpc>
                <a:spcPct val="115000"/>
              </a:lnSpc>
            </a:pPr>
            <a:r>
              <a:rPr sz="1259" b="0" u="none">
                <a:solidFill>
                  <a:srgbClr val="17213A"/>
                </a:solidFill>
                <a:latin typeface="Arial"/>
              </a:rPr>
              <a:t>☐  Yes, it is correct.</a:t>
            </a:r>
          </a:p>
        </p:txBody>
      </p:sp>
      <p:sp>
        <p:nvSpPr>
          <p:cNvPr id="30" name="Rounded Rectangle 29"/>
          <p:cNvSpPr/>
          <p:nvPr/>
        </p:nvSpPr>
        <p:spPr>
          <a:xfrm>
            <a:off x="6309360" y="3964304"/>
            <a:ext cx="5257800" cy="419480"/>
          </a:xfrm>
          <a:prstGeom prst="roundRect">
            <a:avLst>
              <a:gd name="adj" fmla="val 20000"/>
            </a:avLst>
          </a:prstGeom>
          <a:solidFill>
            <a:srgbClr val="FFFFFF"/>
          </a:solidFill>
          <a:ln w="25400">
            <a:solidFill>
              <a:srgbClr val="17213A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1" name="TextBox 30"/>
          <p:cNvSpPr txBox="1"/>
          <p:nvPr/>
        </p:nvSpPr>
        <p:spPr>
          <a:xfrm>
            <a:off x="6400800" y="3964304"/>
            <a:ext cx="5074920" cy="419480"/>
          </a:xfrm>
          <a:prstGeom prst="rect">
            <a:avLst/>
          </a:prstGeom>
          <a:noFill/>
        </p:spPr>
        <p:txBody>
          <a:bodyPr wrap="square" anchor="ctr" lIns="73152" rIns="73152">
            <a:spAutoFit/>
          </a:bodyPr>
          <a:lstStyle/>
          <a:p>
            <a:pPr algn="l">
              <a:lnSpc>
                <a:spcPct val="115000"/>
              </a:lnSpc>
            </a:pPr>
            <a:r>
              <a:rPr sz="1259" b="0" u="none">
                <a:solidFill>
                  <a:srgbClr val="17213A"/>
                </a:solidFill>
                <a:latin typeface="Arial"/>
              </a:rPr>
              <a:t>☐  No, it is not correct.</a:t>
            </a:r>
          </a:p>
        </p:txBody>
      </p:sp>
      <p:sp>
        <p:nvSpPr>
          <p:cNvPr id="32" name="Rounded Rectangle 31"/>
          <p:cNvSpPr/>
          <p:nvPr/>
        </p:nvSpPr>
        <p:spPr>
          <a:xfrm>
            <a:off x="6309360" y="3964304"/>
            <a:ext cx="5257800" cy="419480"/>
          </a:xfrm>
          <a:prstGeom prst="roundRect">
            <a:avLst>
              <a:gd name="adj" fmla="val 20000"/>
            </a:avLst>
          </a:prstGeom>
          <a:solidFill>
            <a:srgbClr val="DDF3E4"/>
          </a:solidFill>
          <a:ln w="38100">
            <a:solidFill>
              <a:srgbClr val="2E9E5B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3" name="TextBox 32"/>
          <p:cNvSpPr txBox="1"/>
          <p:nvPr/>
        </p:nvSpPr>
        <p:spPr>
          <a:xfrm>
            <a:off x="6400800" y="3964304"/>
            <a:ext cx="5074920" cy="419480"/>
          </a:xfrm>
          <a:prstGeom prst="rect">
            <a:avLst/>
          </a:prstGeom>
          <a:noFill/>
        </p:spPr>
        <p:txBody>
          <a:bodyPr wrap="square" anchor="ctr" lIns="73152" rIns="73152">
            <a:spAutoFit/>
          </a:bodyPr>
          <a:lstStyle/>
          <a:p>
            <a:pPr algn="l">
              <a:lnSpc>
                <a:spcPct val="115000"/>
              </a:lnSpc>
            </a:pPr>
            <a:r>
              <a:rPr sz="1259" b="0" u="none">
                <a:solidFill>
                  <a:srgbClr val="17213A"/>
                </a:solidFill>
                <a:latin typeface="Arial"/>
              </a:rPr>
              <a:t>✔  No, it is not correct.</a:t>
            </a:r>
          </a:p>
        </p:txBody>
      </p:sp>
      <p:sp>
        <p:nvSpPr>
          <p:cNvPr id="34" name="TextBox 33"/>
          <p:cNvSpPr txBox="1"/>
          <p:nvPr/>
        </p:nvSpPr>
        <p:spPr>
          <a:xfrm>
            <a:off x="6309360" y="4566666"/>
            <a:ext cx="5257800" cy="337184"/>
          </a:xfrm>
          <a:prstGeom prst="rect">
            <a:avLst/>
          </a:prstGeom>
          <a:noFill/>
        </p:spPr>
        <p:txBody>
          <a:bodyPr wrap="square" anchor="t" lIns="73152" rIns="73152">
            <a:spAutoFit/>
          </a:bodyPr>
          <a:lstStyle/>
          <a:p>
            <a:pPr algn="l">
              <a:lnSpc>
                <a:spcPct val="115000"/>
              </a:lnSpc>
            </a:pPr>
            <a:r>
              <a:rPr sz="1259" b="0" u="none">
                <a:solidFill>
                  <a:srgbClr val="17213A"/>
                </a:solidFill>
                <a:latin typeface="Arial"/>
              </a:rPr>
              <a:t>Explain how you know.</a:t>
            </a:r>
          </a:p>
        </p:txBody>
      </p:sp>
      <p:sp>
        <p:nvSpPr>
          <p:cNvPr id="35" name="Rounded Rectangle 34"/>
          <p:cNvSpPr/>
          <p:nvPr/>
        </p:nvSpPr>
        <p:spPr>
          <a:xfrm>
            <a:off x="6309360" y="5013579"/>
            <a:ext cx="5257800" cy="723708"/>
          </a:xfrm>
          <a:prstGeom prst="roundRect">
            <a:avLst>
              <a:gd name="adj" fmla="val 10000"/>
            </a:avLst>
          </a:prstGeom>
          <a:noFill/>
          <a:ln w="19050">
            <a:solidFill>
              <a:srgbClr val="9AA3B2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6" name="TextBox 35"/>
          <p:cNvSpPr txBox="1"/>
          <p:nvPr/>
        </p:nvSpPr>
        <p:spPr>
          <a:xfrm>
            <a:off x="6400800" y="5013579"/>
            <a:ext cx="5074920" cy="723708"/>
          </a:xfrm>
          <a:prstGeom prst="rect">
            <a:avLst/>
          </a:prstGeom>
          <a:noFill/>
        </p:spPr>
        <p:txBody>
          <a:bodyPr wrap="square" anchor="ctr" lIns="73152" rIns="73152">
            <a:spAutoFit/>
          </a:bodyPr>
          <a:lstStyle/>
          <a:p>
            <a:pPr algn="l">
              <a:lnSpc>
                <a:spcPct val="115000"/>
              </a:lnSpc>
            </a:pPr>
            <a:r>
              <a:rPr sz="1189" b="0" u="none">
                <a:solidFill>
                  <a:srgbClr val="D11A2A"/>
                </a:solidFill>
                <a:latin typeface="Arial"/>
              </a:rPr>
              <a:t>The closing bracket is missing after 'spaniel'.</a:t>
            </a:r>
          </a:p>
          <a:p>
            <a:pPr algn="l">
              <a:lnSpc>
                <a:spcPct val="115000"/>
              </a:lnSpc>
            </a:pPr>
            <a:r>
              <a:rPr sz="1189" b="0" u="none">
                <a:solidFill>
                  <a:srgbClr val="D11A2A"/>
                </a:solidFill>
                <a:latin typeface="Arial"/>
              </a:rPr>
              <a:t>Accept any answer that gives the same reason.</a:t>
            </a: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99" dur="indefinite" nodeType="mainSeq">
                <p:childTnLst>
                  <p:par>
                    <p:cTn id="107" fill="hold">
                      <p:stCondLst>
                        <p:cond delay="indefinite"/>
                      </p:stCondLst>
                      <p:childTnLst>
                        <p:par>
                          <p:cTn id="108" fill="hold">
                            <p:stCondLst>
                              <p:cond delay="0"/>
                            </p:stCondLst>
                            <p:childTnLst>
                              <p:par>
                                <p:cTn id="101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3" dur="500"/>
                                        <p:tgtEl>
                                          <p:spTgt spid="2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04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6" dur="500"/>
                                        <p:tgtEl>
                                          <p:spTgt spid="2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2" fill="hold">
                      <p:stCondLst>
                        <p:cond delay="indefinite"/>
                      </p:stCondLst>
                      <p:childTnLst>
                        <p:par>
                          <p:cTn id="113" fill="hold">
                            <p:stCondLst>
                              <p:cond delay="0"/>
                            </p:stCondLst>
                            <p:childTnLst>
                              <p:par>
                                <p:cTn id="109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11" dur="500"/>
                                        <p:tgtEl>
                                          <p:spTgt spid="2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20" fill="hold">
                      <p:stCondLst>
                        <p:cond delay="indefinite"/>
                      </p:stCondLst>
                      <p:childTnLst>
                        <p:par>
                          <p:cTn id="121" fill="hold">
                            <p:stCondLst>
                              <p:cond delay="0"/>
                            </p:stCondLst>
                            <p:childTnLst>
                              <p:par>
                                <p:cTn id="114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16" dur="500"/>
                                        <p:tgtEl>
                                          <p:spTgt spid="3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17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19" dur="500"/>
                                        <p:tgtEl>
                                          <p:spTgt spid="3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25" fill="hold">
                      <p:stCondLst>
                        <p:cond delay="indefinite"/>
                      </p:stCondLst>
                      <p:childTnLst>
                        <p:par>
                          <p:cTn id="126" fill="hold">
                            <p:stCondLst>
                              <p:cond delay="0"/>
                            </p:stCondLst>
                            <p:childTnLst>
                              <p:par>
                                <p:cTn id="122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4" dur="500"/>
                                        <p:tgtEl>
                                          <p:spTgt spid="3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video>
              <p:cMediaNode vol="80000">
                <p:cTn id="2" fill="hold" display="0">
                  <p:stCondLst>
                    <p:cond delay="indefinite"/>
                  </p:stCondLst>
                </p:cTn>
                <p:tgtEl>
                  <p:spTgt spid="11"/>
                </p:tgtEl>
              </p:cMediaNode>
            </p:video>
          </p:childTnLst>
        </p:cTn>
      </p:par>
    </p:tnLst>
  </p:timing>
</p:sld>
</file>

<file path=ppt/slides/slide16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FBF7EE"/>
        </a:solidFill>
        <a:effectLst/>
      </p:bgPr>
    </p:bg>
    <p:spTree>
      <p:nvGrpSpPr>
        <p:cNvPr id="1" name=""/>
        <p:cNvGrpSpPr/>
        <p:nvPr/>
      </p:nvGrpSpPr>
      <p:grpSpPr/>
      <p:pic>
        <p:nvPicPr>
          <p:cNvPr id="2" name="Picture 1" descr="frame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191695" cy="6858000"/>
          </a:xfrm>
          <a:prstGeom prst="rect">
            <a:avLst/>
          </a:prstGeom>
        </p:spPr>
      </p:pic>
      <p:sp>
        <p:nvSpPr>
          <p:cNvPr id="3" name="Rounded Rectangle 2"/>
          <p:cNvSpPr/>
          <p:nvPr/>
        </p:nvSpPr>
        <p:spPr>
          <a:xfrm>
            <a:off x="310896" y="384048"/>
            <a:ext cx="11569903" cy="6089904"/>
          </a:xfrm>
          <a:prstGeom prst="roundRect">
            <a:avLst>
              <a:gd name="adj" fmla="val 3000"/>
            </a:avLst>
          </a:prstGeom>
          <a:solidFill>
            <a:srgbClr val="FFF8EA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4" name="TextBox 3"/>
          <p:cNvSpPr txBox="1"/>
          <p:nvPr/>
        </p:nvSpPr>
        <p:spPr>
          <a:xfrm>
            <a:off x="502920" y="411480"/>
            <a:ext cx="8229600" cy="320040"/>
          </a:xfrm>
          <a:prstGeom prst="rect">
            <a:avLst/>
          </a:prstGeom>
          <a:noFill/>
        </p:spPr>
        <p:txBody>
          <a:bodyPr wrap="square" anchor="ctr" lIns="73152" rIns="73152">
            <a:spAutoFit/>
          </a:bodyPr>
          <a:lstStyle/>
          <a:p>
            <a:pPr algn="l">
              <a:lnSpc>
                <a:spcPct val="115000"/>
              </a:lnSpc>
            </a:pPr>
            <a:r>
              <a:rPr sz="1200" b="1" u="none">
                <a:solidFill>
                  <a:srgbClr val="0F766E"/>
                </a:solidFill>
                <a:latin typeface="Dreaming Outloud Pro"/>
              </a:rPr>
              <a:t>Year 6 · SPaG · Consolidation: revising the tested content · Revision: parenthesis, dashes and hyphens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8412480" y="411480"/>
            <a:ext cx="3291840" cy="320040"/>
          </a:xfrm>
          <a:prstGeom prst="rect">
            <a:avLst/>
          </a:prstGeom>
          <a:noFill/>
        </p:spPr>
        <p:txBody>
          <a:bodyPr wrap="square" anchor="ctr" lIns="73152" rIns="73152">
            <a:spAutoFit/>
          </a:bodyPr>
          <a:lstStyle/>
          <a:p>
            <a:pPr algn="r">
              <a:lnSpc>
                <a:spcPct val="115000"/>
              </a:lnSpc>
            </a:pPr>
            <a:r>
              <a:rPr sz="1200" b="1" u="none">
                <a:solidFill>
                  <a:srgbClr val="B4237A"/>
                </a:solidFill>
                <a:latin typeface="Dreaming Outloud Pro"/>
              </a:rPr>
              <a:t>Reasoning 2</a:t>
            </a:r>
          </a:p>
        </p:txBody>
      </p:sp>
      <p:sp>
        <p:nvSpPr>
          <p:cNvPr id="6" name="Rectangle 5"/>
          <p:cNvSpPr/>
          <p:nvPr/>
        </p:nvSpPr>
        <p:spPr>
          <a:xfrm>
            <a:off x="6016752" y="822960"/>
            <a:ext cx="45720" cy="5440680"/>
          </a:xfrm>
          <a:prstGeom prst="rect">
            <a:avLst/>
          </a:prstGeom>
          <a:solidFill>
            <a:srgbClr val="17213A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pic>
        <p:nvPicPr>
          <p:cNvPr id="7" name="Picture 6" descr="teacher.png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548640" y="690829"/>
            <a:ext cx="864108" cy="881938"/>
          </a:xfrm>
          <a:prstGeom prst="rect">
            <a:avLst/>
          </a:prstGeom>
        </p:spPr>
      </p:pic>
      <p:sp>
        <p:nvSpPr>
          <p:cNvPr id="8" name="Rounded Rectangular Callout 7"/>
          <p:cNvSpPr/>
          <p:nvPr/>
        </p:nvSpPr>
        <p:spPr>
          <a:xfrm>
            <a:off x="1463040" y="822960"/>
            <a:ext cx="1737360" cy="640080"/>
          </a:xfrm>
          <a:prstGeom prst="wedgeRoundRectCallout">
            <a:avLst>
              <a:gd name="adj1" fmla="val -71000"/>
              <a:gd name="adj2" fmla="val 31000"/>
              <a:gd name="adj3" fmla="val 16667"/>
            </a:avLst>
          </a:prstGeom>
          <a:solidFill>
            <a:srgbClr val="FFFFFF"/>
          </a:solidFill>
          <a:ln w="38100">
            <a:solidFill>
              <a:srgbClr val="17213A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sz="2600" b="1">
                <a:solidFill>
                  <a:srgbClr val="17213A"/>
                </a:solidFill>
                <a:latin typeface="Dreaming Outloud Pro"/>
              </a:rPr>
              <a:t>I do</a:t>
            </a:r>
          </a:p>
        </p:txBody>
      </p:sp>
      <p:pic>
        <p:nvPicPr>
          <p:cNvPr id="9" name="Picture 8" descr="cheer.png"/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6263640" y="542696"/>
            <a:ext cx="846277" cy="1030071"/>
          </a:xfrm>
          <a:prstGeom prst="rect">
            <a:avLst/>
          </a:prstGeom>
        </p:spPr>
      </p:pic>
      <p:sp>
        <p:nvSpPr>
          <p:cNvPr id="10" name="Rounded Rectangular Callout 9"/>
          <p:cNvSpPr/>
          <p:nvPr/>
        </p:nvSpPr>
        <p:spPr>
          <a:xfrm>
            <a:off x="7178040" y="822960"/>
            <a:ext cx="1737360" cy="640080"/>
          </a:xfrm>
          <a:prstGeom prst="wedgeRoundRectCallout">
            <a:avLst>
              <a:gd name="adj1" fmla="val -71000"/>
              <a:gd name="adj2" fmla="val 31000"/>
              <a:gd name="adj3" fmla="val 16667"/>
            </a:avLst>
          </a:prstGeom>
          <a:solidFill>
            <a:srgbClr val="FFFFFF"/>
          </a:solidFill>
          <a:ln w="38100">
            <a:solidFill>
              <a:srgbClr val="17213A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sz="2600" b="1">
                <a:solidFill>
                  <a:srgbClr val="17213A"/>
                </a:solidFill>
                <a:latin typeface="Dreaming Outloud Pro"/>
              </a:rPr>
              <a:t>You do</a:t>
            </a:r>
          </a:p>
        </p:txBody>
      </p:sp>
      <p:pic>
        <p:nvPicPr>
          <p:cNvPr id="11" name="timer_60.mp4" descr="Countdown timer, 1:00. Click to start.">
            <a:hlinkClick r:id="" action="ppaction://media"/>
          </p:cNvPr>
          <p:cNvPicPr>
            <a:picLocks noChangeAspect="1"/>
          </p:cNvPicPr>
          <p:nvPr>
            <a:videoFile r:link="rId7"/>
            <p:extLst>
              <p:ext uri="{DAA4B4D4-6D71-4841-9C94-3DE7FCFB9230}">
                <p14:media xmlns:p14="http://schemas.microsoft.com/office/powerpoint/2010/main" r:embed="rId6"/>
              </p:ext>
            </p:extLst>
          </p:nvPr>
        </p:nvPicPr>
        <p:blipFill>
          <a:blip r:embed="rId8"/>
          <a:stretch>
            <a:fillRect/>
          </a:stretch>
        </p:blipFill>
        <p:spPr>
          <a:xfrm>
            <a:off x="9601200" y="749808"/>
            <a:ext cx="2011680" cy="704088"/>
          </a:xfrm>
          <a:prstGeom prst="rect">
            <a:avLst/>
          </a:prstGeom>
        </p:spPr>
      </p:pic>
      <p:sp>
        <p:nvSpPr>
          <p:cNvPr id="12" name="TextBox 11"/>
          <p:cNvSpPr txBox="1"/>
          <p:nvPr/>
        </p:nvSpPr>
        <p:spPr>
          <a:xfrm>
            <a:off x="4572000" y="6327648"/>
            <a:ext cx="3017520" cy="274320"/>
          </a:xfrm>
          <a:prstGeom prst="rect">
            <a:avLst/>
          </a:prstGeom>
          <a:noFill/>
        </p:spPr>
        <p:txBody>
          <a:bodyPr wrap="square" anchor="t" lIns="73152" rIns="73152">
            <a:spAutoFit/>
          </a:bodyPr>
          <a:lstStyle/>
          <a:p>
            <a:pPr algn="ctr">
              <a:lnSpc>
                <a:spcPct val="115000"/>
              </a:lnSpc>
            </a:pPr>
            <a:r>
              <a:rPr sz="1100" b="0" u="none">
                <a:solidFill>
                  <a:srgbClr val="6B7280"/>
                </a:solidFill>
                <a:latin typeface="Dreaming Outloud Pro"/>
              </a:rPr>
              <a:t>10 of 12</a:t>
            </a:r>
          </a:p>
        </p:txBody>
      </p:sp>
      <p:sp>
        <p:nvSpPr>
          <p:cNvPr id="13" name="Rounded Rectangle 12"/>
          <p:cNvSpPr/>
          <p:nvPr/>
        </p:nvSpPr>
        <p:spPr>
          <a:xfrm>
            <a:off x="548640" y="1600200"/>
            <a:ext cx="5257800" cy="868680"/>
          </a:xfrm>
          <a:prstGeom prst="roundRect">
            <a:avLst>
              <a:gd name="adj" fmla="val 15000"/>
            </a:avLst>
          </a:prstGeom>
          <a:solidFill>
            <a:srgbClr val="FFF2B3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4" name="TextBox 13"/>
          <p:cNvSpPr txBox="1"/>
          <p:nvPr/>
        </p:nvSpPr>
        <p:spPr>
          <a:xfrm>
            <a:off x="658368" y="1600200"/>
            <a:ext cx="5038344" cy="868680"/>
          </a:xfrm>
          <a:prstGeom prst="rect">
            <a:avLst/>
          </a:prstGeom>
          <a:noFill/>
        </p:spPr>
        <p:txBody>
          <a:bodyPr wrap="square" anchor="ctr" lIns="73152" rIns="73152">
            <a:spAutoFit/>
          </a:bodyPr>
          <a:lstStyle/>
          <a:p>
            <a:pPr algn="l">
              <a:lnSpc>
                <a:spcPct val="115000"/>
              </a:lnSpc>
            </a:pPr>
            <a:r>
              <a:rPr sz="2000" b="0" u="none">
                <a:solidFill>
                  <a:srgbClr val="17213A"/>
                </a:solidFill>
                <a:latin typeface="Arial"/>
              </a:rPr>
              <a:t>Which sentence uses the dash correctly?</a:t>
            </a:r>
          </a:p>
        </p:txBody>
      </p:sp>
      <p:sp>
        <p:nvSpPr>
          <p:cNvPr id="15" name="Rounded Rectangle 14"/>
          <p:cNvSpPr/>
          <p:nvPr/>
        </p:nvSpPr>
        <p:spPr>
          <a:xfrm>
            <a:off x="548640" y="2606040"/>
            <a:ext cx="5257800" cy="790956"/>
          </a:xfrm>
          <a:prstGeom prst="roundRect">
            <a:avLst>
              <a:gd name="adj" fmla="val 20000"/>
            </a:avLst>
          </a:prstGeom>
          <a:solidFill>
            <a:srgbClr val="FFFFFF"/>
          </a:solidFill>
          <a:ln w="25400">
            <a:solidFill>
              <a:srgbClr val="17213A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6" name="TextBox 15"/>
          <p:cNvSpPr txBox="1"/>
          <p:nvPr/>
        </p:nvSpPr>
        <p:spPr>
          <a:xfrm>
            <a:off x="640080" y="2606040"/>
            <a:ext cx="5074920" cy="790956"/>
          </a:xfrm>
          <a:prstGeom prst="rect">
            <a:avLst/>
          </a:prstGeom>
          <a:noFill/>
        </p:spPr>
        <p:txBody>
          <a:bodyPr wrap="square" anchor="ctr" lIns="73152" rIns="73152">
            <a:spAutoFit/>
          </a:bodyPr>
          <a:lstStyle/>
          <a:p>
            <a:pPr algn="l">
              <a:lnSpc>
                <a:spcPct val="115000"/>
              </a:lnSpc>
            </a:pPr>
            <a:r>
              <a:rPr sz="1800" b="0" u="none">
                <a:solidFill>
                  <a:srgbClr val="17213A"/>
                </a:solidFill>
                <a:latin typeface="Arial"/>
              </a:rPr>
              <a:t>☐  The ship vanished without a trace – no wreckage, no survivors.</a:t>
            </a:r>
          </a:p>
        </p:txBody>
      </p:sp>
      <p:sp>
        <p:nvSpPr>
          <p:cNvPr id="17" name="Rounded Rectangle 16"/>
          <p:cNvSpPr/>
          <p:nvPr/>
        </p:nvSpPr>
        <p:spPr>
          <a:xfrm>
            <a:off x="548640" y="2606040"/>
            <a:ext cx="5257800" cy="790956"/>
          </a:xfrm>
          <a:prstGeom prst="roundRect">
            <a:avLst>
              <a:gd name="adj" fmla="val 20000"/>
            </a:avLst>
          </a:prstGeom>
          <a:solidFill>
            <a:srgbClr val="DDF3E4"/>
          </a:solidFill>
          <a:ln w="38100">
            <a:solidFill>
              <a:srgbClr val="2E9E5B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8" name="TextBox 17"/>
          <p:cNvSpPr txBox="1"/>
          <p:nvPr/>
        </p:nvSpPr>
        <p:spPr>
          <a:xfrm>
            <a:off x="640080" y="2606040"/>
            <a:ext cx="5074920" cy="790956"/>
          </a:xfrm>
          <a:prstGeom prst="rect">
            <a:avLst/>
          </a:prstGeom>
          <a:noFill/>
        </p:spPr>
        <p:txBody>
          <a:bodyPr wrap="square" anchor="ctr" lIns="73152" rIns="73152">
            <a:spAutoFit/>
          </a:bodyPr>
          <a:lstStyle/>
          <a:p>
            <a:pPr algn="l">
              <a:lnSpc>
                <a:spcPct val="115000"/>
              </a:lnSpc>
            </a:pPr>
            <a:r>
              <a:rPr sz="1800" b="0" u="none">
                <a:solidFill>
                  <a:srgbClr val="17213A"/>
                </a:solidFill>
                <a:latin typeface="Arial"/>
              </a:rPr>
              <a:t>✔  The ship vanished without a trace – no wreckage, no survivors.</a:t>
            </a:r>
          </a:p>
        </p:txBody>
      </p:sp>
      <p:sp>
        <p:nvSpPr>
          <p:cNvPr id="19" name="Rounded Rectangle 18"/>
          <p:cNvSpPr/>
          <p:nvPr/>
        </p:nvSpPr>
        <p:spPr>
          <a:xfrm>
            <a:off x="548640" y="3470148"/>
            <a:ext cx="5257800" cy="790956"/>
          </a:xfrm>
          <a:prstGeom prst="roundRect">
            <a:avLst>
              <a:gd name="adj" fmla="val 20000"/>
            </a:avLst>
          </a:prstGeom>
          <a:solidFill>
            <a:srgbClr val="FFFFFF"/>
          </a:solidFill>
          <a:ln w="25400">
            <a:solidFill>
              <a:srgbClr val="17213A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20" name="TextBox 19"/>
          <p:cNvSpPr txBox="1"/>
          <p:nvPr/>
        </p:nvSpPr>
        <p:spPr>
          <a:xfrm>
            <a:off x="640080" y="3470148"/>
            <a:ext cx="5074920" cy="790956"/>
          </a:xfrm>
          <a:prstGeom prst="rect">
            <a:avLst/>
          </a:prstGeom>
          <a:noFill/>
        </p:spPr>
        <p:txBody>
          <a:bodyPr wrap="square" anchor="ctr" lIns="73152" rIns="73152">
            <a:spAutoFit/>
          </a:bodyPr>
          <a:lstStyle/>
          <a:p>
            <a:pPr algn="l">
              <a:lnSpc>
                <a:spcPct val="115000"/>
              </a:lnSpc>
            </a:pPr>
            <a:r>
              <a:rPr sz="1800" b="0" u="none">
                <a:solidFill>
                  <a:srgbClr val="17213A"/>
                </a:solidFill>
                <a:latin typeface="Arial"/>
              </a:rPr>
              <a:t>☐  The ship – vanished without a trace no wreckage, no survivors.</a:t>
            </a:r>
          </a:p>
        </p:txBody>
      </p:sp>
      <p:sp>
        <p:nvSpPr>
          <p:cNvPr id="21" name="Rounded Rectangle 20"/>
          <p:cNvSpPr/>
          <p:nvPr/>
        </p:nvSpPr>
        <p:spPr>
          <a:xfrm>
            <a:off x="548640" y="4334256"/>
            <a:ext cx="5257800" cy="790956"/>
          </a:xfrm>
          <a:prstGeom prst="roundRect">
            <a:avLst>
              <a:gd name="adj" fmla="val 20000"/>
            </a:avLst>
          </a:prstGeom>
          <a:solidFill>
            <a:srgbClr val="FFFFFF"/>
          </a:solidFill>
          <a:ln w="25400">
            <a:solidFill>
              <a:srgbClr val="17213A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22" name="TextBox 21"/>
          <p:cNvSpPr txBox="1"/>
          <p:nvPr/>
        </p:nvSpPr>
        <p:spPr>
          <a:xfrm>
            <a:off x="640080" y="4334256"/>
            <a:ext cx="5074920" cy="790956"/>
          </a:xfrm>
          <a:prstGeom prst="rect">
            <a:avLst/>
          </a:prstGeom>
          <a:noFill/>
        </p:spPr>
        <p:txBody>
          <a:bodyPr wrap="square" anchor="ctr" lIns="73152" rIns="73152">
            <a:spAutoFit/>
          </a:bodyPr>
          <a:lstStyle/>
          <a:p>
            <a:pPr algn="l">
              <a:lnSpc>
                <a:spcPct val="115000"/>
              </a:lnSpc>
            </a:pPr>
            <a:r>
              <a:rPr sz="1800" b="0" u="none">
                <a:solidFill>
                  <a:srgbClr val="17213A"/>
                </a:solidFill>
                <a:latin typeface="Arial"/>
              </a:rPr>
              <a:t>☐  The ship vanished without a trace no – wreckage, no survivors.</a:t>
            </a:r>
          </a:p>
        </p:txBody>
      </p:sp>
      <p:sp>
        <p:nvSpPr>
          <p:cNvPr id="23" name="Rounded Rectangle 22"/>
          <p:cNvSpPr/>
          <p:nvPr/>
        </p:nvSpPr>
        <p:spPr>
          <a:xfrm>
            <a:off x="548640" y="5198364"/>
            <a:ext cx="5257800" cy="790956"/>
          </a:xfrm>
          <a:prstGeom prst="roundRect">
            <a:avLst>
              <a:gd name="adj" fmla="val 20000"/>
            </a:avLst>
          </a:prstGeom>
          <a:solidFill>
            <a:srgbClr val="FFFFFF"/>
          </a:solidFill>
          <a:ln w="25400">
            <a:solidFill>
              <a:srgbClr val="17213A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24" name="TextBox 23"/>
          <p:cNvSpPr txBox="1"/>
          <p:nvPr/>
        </p:nvSpPr>
        <p:spPr>
          <a:xfrm>
            <a:off x="640080" y="5198364"/>
            <a:ext cx="5074920" cy="790956"/>
          </a:xfrm>
          <a:prstGeom prst="rect">
            <a:avLst/>
          </a:prstGeom>
          <a:noFill/>
        </p:spPr>
        <p:txBody>
          <a:bodyPr wrap="square" anchor="ctr" lIns="73152" rIns="73152">
            <a:spAutoFit/>
          </a:bodyPr>
          <a:lstStyle/>
          <a:p>
            <a:pPr algn="l">
              <a:lnSpc>
                <a:spcPct val="115000"/>
              </a:lnSpc>
            </a:pPr>
            <a:r>
              <a:rPr sz="1800" b="0" u="none">
                <a:solidFill>
                  <a:srgbClr val="17213A"/>
                </a:solidFill>
                <a:latin typeface="Arial"/>
              </a:rPr>
              <a:t>☐  The ship vanished without – a trace no wreckage, no survivors.</a:t>
            </a:r>
          </a:p>
        </p:txBody>
      </p:sp>
      <p:sp>
        <p:nvSpPr>
          <p:cNvPr id="25" name="Rounded Rectangle 24"/>
          <p:cNvSpPr/>
          <p:nvPr/>
        </p:nvSpPr>
        <p:spPr>
          <a:xfrm>
            <a:off x="6309360" y="1600200"/>
            <a:ext cx="5257800" cy="868680"/>
          </a:xfrm>
          <a:prstGeom prst="roundRect">
            <a:avLst>
              <a:gd name="adj" fmla="val 15000"/>
            </a:avLst>
          </a:prstGeom>
          <a:solidFill>
            <a:srgbClr val="FFF2B3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26" name="TextBox 25"/>
          <p:cNvSpPr txBox="1"/>
          <p:nvPr/>
        </p:nvSpPr>
        <p:spPr>
          <a:xfrm>
            <a:off x="6419088" y="1600200"/>
            <a:ext cx="5038344" cy="868680"/>
          </a:xfrm>
          <a:prstGeom prst="rect">
            <a:avLst/>
          </a:prstGeom>
          <a:noFill/>
        </p:spPr>
        <p:txBody>
          <a:bodyPr wrap="square" anchor="ctr" lIns="73152" rIns="73152">
            <a:spAutoFit/>
          </a:bodyPr>
          <a:lstStyle/>
          <a:p>
            <a:pPr algn="l">
              <a:lnSpc>
                <a:spcPct val="115000"/>
              </a:lnSpc>
            </a:pPr>
            <a:r>
              <a:rPr sz="2000" b="0" u="none">
                <a:solidFill>
                  <a:srgbClr val="17213A"/>
                </a:solidFill>
                <a:latin typeface="Arial"/>
              </a:rPr>
              <a:t>Which sentence uses a </a:t>
            </a:r>
            <a:r>
              <a:rPr sz="2000" b="1" u="none">
                <a:solidFill>
                  <a:srgbClr val="17213A"/>
                </a:solidFill>
                <a:latin typeface="Arial"/>
              </a:rPr>
              <a:t>pair of dashes</a:t>
            </a:r>
            <a:r>
              <a:rPr sz="2000" b="0" u="none">
                <a:solidFill>
                  <a:srgbClr val="17213A"/>
                </a:solidFill>
                <a:latin typeface="Arial"/>
              </a:rPr>
              <a:t> correctly?</a:t>
            </a:r>
          </a:p>
        </p:txBody>
      </p:sp>
      <p:sp>
        <p:nvSpPr>
          <p:cNvPr id="27" name="Rounded Rectangle 26"/>
          <p:cNvSpPr/>
          <p:nvPr/>
        </p:nvSpPr>
        <p:spPr>
          <a:xfrm>
            <a:off x="6309360" y="2606040"/>
            <a:ext cx="5257800" cy="790956"/>
          </a:xfrm>
          <a:prstGeom prst="roundRect">
            <a:avLst>
              <a:gd name="adj" fmla="val 20000"/>
            </a:avLst>
          </a:prstGeom>
          <a:solidFill>
            <a:srgbClr val="FFFFFF"/>
          </a:solidFill>
          <a:ln w="25400">
            <a:solidFill>
              <a:srgbClr val="17213A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28" name="TextBox 27"/>
          <p:cNvSpPr txBox="1"/>
          <p:nvPr/>
        </p:nvSpPr>
        <p:spPr>
          <a:xfrm>
            <a:off x="6400800" y="2606040"/>
            <a:ext cx="5074920" cy="790956"/>
          </a:xfrm>
          <a:prstGeom prst="rect">
            <a:avLst/>
          </a:prstGeom>
          <a:noFill/>
        </p:spPr>
        <p:txBody>
          <a:bodyPr wrap="square" anchor="ctr" lIns="73152" rIns="73152">
            <a:spAutoFit/>
          </a:bodyPr>
          <a:lstStyle/>
          <a:p>
            <a:pPr algn="l">
              <a:lnSpc>
                <a:spcPct val="115000"/>
              </a:lnSpc>
            </a:pPr>
            <a:r>
              <a:rPr sz="1800" b="0" u="none">
                <a:solidFill>
                  <a:srgbClr val="17213A"/>
                </a:solidFill>
                <a:latin typeface="Arial"/>
              </a:rPr>
              <a:t>☐  Priya – although she was nervous sang beautifully.</a:t>
            </a:r>
          </a:p>
        </p:txBody>
      </p:sp>
      <p:sp>
        <p:nvSpPr>
          <p:cNvPr id="29" name="Rounded Rectangle 28"/>
          <p:cNvSpPr/>
          <p:nvPr/>
        </p:nvSpPr>
        <p:spPr>
          <a:xfrm>
            <a:off x="6309360" y="3470148"/>
            <a:ext cx="5257800" cy="790956"/>
          </a:xfrm>
          <a:prstGeom prst="roundRect">
            <a:avLst>
              <a:gd name="adj" fmla="val 20000"/>
            </a:avLst>
          </a:prstGeom>
          <a:solidFill>
            <a:srgbClr val="FFFFFF"/>
          </a:solidFill>
          <a:ln w="25400">
            <a:solidFill>
              <a:srgbClr val="17213A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0" name="TextBox 29"/>
          <p:cNvSpPr txBox="1"/>
          <p:nvPr/>
        </p:nvSpPr>
        <p:spPr>
          <a:xfrm>
            <a:off x="6400800" y="3470148"/>
            <a:ext cx="5074920" cy="790956"/>
          </a:xfrm>
          <a:prstGeom prst="rect">
            <a:avLst/>
          </a:prstGeom>
          <a:noFill/>
        </p:spPr>
        <p:txBody>
          <a:bodyPr wrap="square" anchor="ctr" lIns="73152" rIns="73152">
            <a:spAutoFit/>
          </a:bodyPr>
          <a:lstStyle/>
          <a:p>
            <a:pPr algn="l">
              <a:lnSpc>
                <a:spcPct val="115000"/>
              </a:lnSpc>
            </a:pPr>
            <a:r>
              <a:rPr sz="1800" b="0" u="none">
                <a:solidFill>
                  <a:srgbClr val="17213A"/>
                </a:solidFill>
                <a:latin typeface="Arial"/>
              </a:rPr>
              <a:t>☐  Priya although – she was nervous – sang beautifully.</a:t>
            </a:r>
          </a:p>
        </p:txBody>
      </p:sp>
      <p:sp>
        <p:nvSpPr>
          <p:cNvPr id="31" name="Rounded Rectangle 30"/>
          <p:cNvSpPr/>
          <p:nvPr/>
        </p:nvSpPr>
        <p:spPr>
          <a:xfrm>
            <a:off x="6309360" y="4334256"/>
            <a:ext cx="5257800" cy="790956"/>
          </a:xfrm>
          <a:prstGeom prst="roundRect">
            <a:avLst>
              <a:gd name="adj" fmla="val 20000"/>
            </a:avLst>
          </a:prstGeom>
          <a:solidFill>
            <a:srgbClr val="FFFFFF"/>
          </a:solidFill>
          <a:ln w="25400">
            <a:solidFill>
              <a:srgbClr val="17213A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2" name="TextBox 31"/>
          <p:cNvSpPr txBox="1"/>
          <p:nvPr/>
        </p:nvSpPr>
        <p:spPr>
          <a:xfrm>
            <a:off x="6400800" y="4334256"/>
            <a:ext cx="5074920" cy="790956"/>
          </a:xfrm>
          <a:prstGeom prst="rect">
            <a:avLst/>
          </a:prstGeom>
          <a:noFill/>
        </p:spPr>
        <p:txBody>
          <a:bodyPr wrap="square" anchor="ctr" lIns="73152" rIns="73152">
            <a:spAutoFit/>
          </a:bodyPr>
          <a:lstStyle/>
          <a:p>
            <a:pPr algn="l">
              <a:lnSpc>
                <a:spcPct val="115000"/>
              </a:lnSpc>
            </a:pPr>
            <a:r>
              <a:rPr sz="1800" b="0" u="none">
                <a:solidFill>
                  <a:srgbClr val="17213A"/>
                </a:solidFill>
                <a:latin typeface="Arial"/>
              </a:rPr>
              <a:t>☐  Priya – although – she was nervous sang beautifully.</a:t>
            </a:r>
          </a:p>
        </p:txBody>
      </p:sp>
      <p:sp>
        <p:nvSpPr>
          <p:cNvPr id="33" name="Rounded Rectangle 32"/>
          <p:cNvSpPr/>
          <p:nvPr/>
        </p:nvSpPr>
        <p:spPr>
          <a:xfrm>
            <a:off x="6309360" y="5198364"/>
            <a:ext cx="5257800" cy="790956"/>
          </a:xfrm>
          <a:prstGeom prst="roundRect">
            <a:avLst>
              <a:gd name="adj" fmla="val 20000"/>
            </a:avLst>
          </a:prstGeom>
          <a:solidFill>
            <a:srgbClr val="FFFFFF"/>
          </a:solidFill>
          <a:ln w="25400">
            <a:solidFill>
              <a:srgbClr val="17213A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4" name="TextBox 33"/>
          <p:cNvSpPr txBox="1"/>
          <p:nvPr/>
        </p:nvSpPr>
        <p:spPr>
          <a:xfrm>
            <a:off x="6400800" y="5198364"/>
            <a:ext cx="5074920" cy="790956"/>
          </a:xfrm>
          <a:prstGeom prst="rect">
            <a:avLst/>
          </a:prstGeom>
          <a:noFill/>
        </p:spPr>
        <p:txBody>
          <a:bodyPr wrap="square" anchor="ctr" lIns="73152" rIns="73152">
            <a:spAutoFit/>
          </a:bodyPr>
          <a:lstStyle/>
          <a:p>
            <a:pPr algn="l">
              <a:lnSpc>
                <a:spcPct val="115000"/>
              </a:lnSpc>
            </a:pPr>
            <a:r>
              <a:rPr sz="1800" b="0" u="none">
                <a:solidFill>
                  <a:srgbClr val="17213A"/>
                </a:solidFill>
                <a:latin typeface="Arial"/>
              </a:rPr>
              <a:t>☐  Priya – although she was nervous – sang beautifully.</a:t>
            </a:r>
          </a:p>
        </p:txBody>
      </p:sp>
      <p:sp>
        <p:nvSpPr>
          <p:cNvPr id="35" name="Rounded Rectangle 34"/>
          <p:cNvSpPr/>
          <p:nvPr/>
        </p:nvSpPr>
        <p:spPr>
          <a:xfrm>
            <a:off x="6309360" y="5198364"/>
            <a:ext cx="5257800" cy="790956"/>
          </a:xfrm>
          <a:prstGeom prst="roundRect">
            <a:avLst>
              <a:gd name="adj" fmla="val 20000"/>
            </a:avLst>
          </a:prstGeom>
          <a:solidFill>
            <a:srgbClr val="DDF3E4"/>
          </a:solidFill>
          <a:ln w="38100">
            <a:solidFill>
              <a:srgbClr val="2E9E5B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6" name="TextBox 35"/>
          <p:cNvSpPr txBox="1"/>
          <p:nvPr/>
        </p:nvSpPr>
        <p:spPr>
          <a:xfrm>
            <a:off x="6400800" y="5198364"/>
            <a:ext cx="5074920" cy="790956"/>
          </a:xfrm>
          <a:prstGeom prst="rect">
            <a:avLst/>
          </a:prstGeom>
          <a:noFill/>
        </p:spPr>
        <p:txBody>
          <a:bodyPr wrap="square" anchor="ctr" lIns="73152" rIns="73152">
            <a:spAutoFit/>
          </a:bodyPr>
          <a:lstStyle/>
          <a:p>
            <a:pPr algn="l">
              <a:lnSpc>
                <a:spcPct val="115000"/>
              </a:lnSpc>
            </a:pPr>
            <a:r>
              <a:rPr sz="1800" b="0" u="none">
                <a:solidFill>
                  <a:srgbClr val="17213A"/>
                </a:solidFill>
                <a:latin typeface="Arial"/>
              </a:rPr>
              <a:t>✔  Priya – although she was nervous – sang beautifully.</a:t>
            </a: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99" dur="indefinite" nodeType="mainSeq">
                <p:childTnLst>
                  <p:par>
                    <p:cTn id="107" fill="hold">
                      <p:stCondLst>
                        <p:cond delay="indefinite"/>
                      </p:stCondLst>
                      <p:childTnLst>
                        <p:par>
                          <p:cTn id="108" fill="hold">
                            <p:stCondLst>
                              <p:cond delay="0"/>
                            </p:stCondLst>
                            <p:childTnLst>
                              <p:par>
                                <p:cTn id="101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3" dur="500"/>
                                        <p:tgtEl>
                                          <p:spTgt spid="1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04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6" dur="500"/>
                                        <p:tgtEl>
                                          <p:spTgt spid="1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5" fill="hold">
                      <p:stCondLst>
                        <p:cond delay="indefinite"/>
                      </p:stCondLst>
                      <p:childTnLst>
                        <p:par>
                          <p:cTn id="116" fill="hold">
                            <p:stCondLst>
                              <p:cond delay="0"/>
                            </p:stCondLst>
                            <p:childTnLst>
                              <p:par>
                                <p:cTn id="109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11" dur="500"/>
                                        <p:tgtEl>
                                          <p:spTgt spid="3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12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14" dur="500"/>
                                        <p:tgtEl>
                                          <p:spTgt spid="3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video>
              <p:cMediaNode vol="80000">
                <p:cTn id="2" fill="hold" display="0">
                  <p:stCondLst>
                    <p:cond delay="indefinite"/>
                  </p:stCondLst>
                </p:cTn>
                <p:tgtEl>
                  <p:spTgt spid="11"/>
                </p:tgtEl>
              </p:cMediaNode>
            </p:video>
          </p:childTnLst>
        </p:cTn>
      </p:par>
    </p:tnLst>
  </p:timing>
</p:sld>
</file>

<file path=ppt/slides/slide17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FBF7EE"/>
        </a:solidFill>
        <a:effectLst/>
      </p:bgPr>
    </p:bg>
    <p:spTree>
      <p:nvGrpSpPr>
        <p:cNvPr id="1" name=""/>
        <p:cNvGrpSpPr/>
        <p:nvPr/>
      </p:nvGrpSpPr>
      <p:grpSpPr/>
      <p:pic>
        <p:nvPicPr>
          <p:cNvPr id="2" name="Picture 1" descr="frame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191695" cy="6858000"/>
          </a:xfrm>
          <a:prstGeom prst="rect">
            <a:avLst/>
          </a:prstGeom>
        </p:spPr>
      </p:pic>
      <p:sp>
        <p:nvSpPr>
          <p:cNvPr id="3" name="Rounded Rectangle 2"/>
          <p:cNvSpPr/>
          <p:nvPr/>
        </p:nvSpPr>
        <p:spPr>
          <a:xfrm>
            <a:off x="310896" y="384048"/>
            <a:ext cx="11569903" cy="6089904"/>
          </a:xfrm>
          <a:prstGeom prst="roundRect">
            <a:avLst>
              <a:gd name="adj" fmla="val 3000"/>
            </a:avLst>
          </a:prstGeom>
          <a:solidFill>
            <a:srgbClr val="FFF8EA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4" name="TextBox 3"/>
          <p:cNvSpPr txBox="1"/>
          <p:nvPr/>
        </p:nvSpPr>
        <p:spPr>
          <a:xfrm>
            <a:off x="502920" y="411480"/>
            <a:ext cx="8229600" cy="320040"/>
          </a:xfrm>
          <a:prstGeom prst="rect">
            <a:avLst/>
          </a:prstGeom>
          <a:noFill/>
        </p:spPr>
        <p:txBody>
          <a:bodyPr wrap="square" anchor="ctr" lIns="73152" rIns="73152">
            <a:spAutoFit/>
          </a:bodyPr>
          <a:lstStyle/>
          <a:p>
            <a:pPr algn="l">
              <a:lnSpc>
                <a:spcPct val="115000"/>
              </a:lnSpc>
            </a:pPr>
            <a:r>
              <a:rPr sz="1200" b="1" u="none">
                <a:solidFill>
                  <a:srgbClr val="0F766E"/>
                </a:solidFill>
                <a:latin typeface="Dreaming Outloud Pro"/>
              </a:rPr>
              <a:t>Year 6 · SPaG · Consolidation: revising the tested content · Revision: parenthesis, dashes and hyphens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8412480" y="411480"/>
            <a:ext cx="3291840" cy="320040"/>
          </a:xfrm>
          <a:prstGeom prst="rect">
            <a:avLst/>
          </a:prstGeom>
          <a:noFill/>
        </p:spPr>
        <p:txBody>
          <a:bodyPr wrap="square" anchor="ctr" lIns="73152" rIns="73152">
            <a:spAutoFit/>
          </a:bodyPr>
          <a:lstStyle/>
          <a:p>
            <a:pPr algn="r">
              <a:lnSpc>
                <a:spcPct val="115000"/>
              </a:lnSpc>
            </a:pPr>
            <a:r>
              <a:rPr sz="1200" b="1" u="none">
                <a:solidFill>
                  <a:srgbClr val="B4237A"/>
                </a:solidFill>
                <a:latin typeface="Dreaming Outloud Pro"/>
              </a:rPr>
              <a:t>Reasoning 3</a:t>
            </a:r>
          </a:p>
        </p:txBody>
      </p:sp>
      <p:sp>
        <p:nvSpPr>
          <p:cNvPr id="6" name="Rectangle 5"/>
          <p:cNvSpPr/>
          <p:nvPr/>
        </p:nvSpPr>
        <p:spPr>
          <a:xfrm>
            <a:off x="6016752" y="822960"/>
            <a:ext cx="45720" cy="5440680"/>
          </a:xfrm>
          <a:prstGeom prst="rect">
            <a:avLst/>
          </a:prstGeom>
          <a:solidFill>
            <a:srgbClr val="17213A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pic>
        <p:nvPicPr>
          <p:cNvPr id="7" name="Picture 6" descr="teacher.png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548640" y="690829"/>
            <a:ext cx="864108" cy="881938"/>
          </a:xfrm>
          <a:prstGeom prst="rect">
            <a:avLst/>
          </a:prstGeom>
        </p:spPr>
      </p:pic>
      <p:sp>
        <p:nvSpPr>
          <p:cNvPr id="8" name="Rounded Rectangular Callout 7"/>
          <p:cNvSpPr/>
          <p:nvPr/>
        </p:nvSpPr>
        <p:spPr>
          <a:xfrm>
            <a:off x="1463040" y="822960"/>
            <a:ext cx="1737360" cy="640080"/>
          </a:xfrm>
          <a:prstGeom prst="wedgeRoundRectCallout">
            <a:avLst>
              <a:gd name="adj1" fmla="val -71000"/>
              <a:gd name="adj2" fmla="val 31000"/>
              <a:gd name="adj3" fmla="val 16667"/>
            </a:avLst>
          </a:prstGeom>
          <a:solidFill>
            <a:srgbClr val="FFFFFF"/>
          </a:solidFill>
          <a:ln w="38100">
            <a:solidFill>
              <a:srgbClr val="17213A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sz="2600" b="1">
                <a:solidFill>
                  <a:srgbClr val="17213A"/>
                </a:solidFill>
                <a:latin typeface="Dreaming Outloud Pro"/>
              </a:rPr>
              <a:t>I do</a:t>
            </a:r>
          </a:p>
        </p:txBody>
      </p:sp>
      <p:pic>
        <p:nvPicPr>
          <p:cNvPr id="9" name="Picture 8" descr="cheer.png"/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6263640" y="542696"/>
            <a:ext cx="846277" cy="1030071"/>
          </a:xfrm>
          <a:prstGeom prst="rect">
            <a:avLst/>
          </a:prstGeom>
        </p:spPr>
      </p:pic>
      <p:sp>
        <p:nvSpPr>
          <p:cNvPr id="10" name="Rounded Rectangular Callout 9"/>
          <p:cNvSpPr/>
          <p:nvPr/>
        </p:nvSpPr>
        <p:spPr>
          <a:xfrm>
            <a:off x="7178040" y="822960"/>
            <a:ext cx="1737360" cy="640080"/>
          </a:xfrm>
          <a:prstGeom prst="wedgeRoundRectCallout">
            <a:avLst>
              <a:gd name="adj1" fmla="val -71000"/>
              <a:gd name="adj2" fmla="val 31000"/>
              <a:gd name="adj3" fmla="val 16667"/>
            </a:avLst>
          </a:prstGeom>
          <a:solidFill>
            <a:srgbClr val="FFFFFF"/>
          </a:solidFill>
          <a:ln w="38100">
            <a:solidFill>
              <a:srgbClr val="17213A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sz="2600" b="1">
                <a:solidFill>
                  <a:srgbClr val="17213A"/>
                </a:solidFill>
                <a:latin typeface="Dreaming Outloud Pro"/>
              </a:rPr>
              <a:t>You do</a:t>
            </a:r>
          </a:p>
        </p:txBody>
      </p:sp>
      <p:pic>
        <p:nvPicPr>
          <p:cNvPr id="11" name="timer_60.mp4" descr="Countdown timer, 1:00. Click to start.">
            <a:hlinkClick r:id="" action="ppaction://media"/>
          </p:cNvPr>
          <p:cNvPicPr>
            <a:picLocks noChangeAspect="1"/>
          </p:cNvPicPr>
          <p:nvPr>
            <a:videoFile r:link="rId7"/>
            <p:extLst>
              <p:ext uri="{DAA4B4D4-6D71-4841-9C94-3DE7FCFB9230}">
                <p14:media xmlns:p14="http://schemas.microsoft.com/office/powerpoint/2010/main" r:embed="rId6"/>
              </p:ext>
            </p:extLst>
          </p:nvPr>
        </p:nvPicPr>
        <p:blipFill>
          <a:blip r:embed="rId8"/>
          <a:stretch>
            <a:fillRect/>
          </a:stretch>
        </p:blipFill>
        <p:spPr>
          <a:xfrm>
            <a:off x="9601200" y="749808"/>
            <a:ext cx="2011680" cy="704088"/>
          </a:xfrm>
          <a:prstGeom prst="rect">
            <a:avLst/>
          </a:prstGeom>
        </p:spPr>
      </p:pic>
      <p:sp>
        <p:nvSpPr>
          <p:cNvPr id="12" name="TextBox 11"/>
          <p:cNvSpPr txBox="1"/>
          <p:nvPr/>
        </p:nvSpPr>
        <p:spPr>
          <a:xfrm>
            <a:off x="4572000" y="6327648"/>
            <a:ext cx="3017520" cy="274320"/>
          </a:xfrm>
          <a:prstGeom prst="rect">
            <a:avLst/>
          </a:prstGeom>
          <a:noFill/>
        </p:spPr>
        <p:txBody>
          <a:bodyPr wrap="square" anchor="t" lIns="73152" rIns="73152">
            <a:spAutoFit/>
          </a:bodyPr>
          <a:lstStyle/>
          <a:p>
            <a:pPr algn="ctr">
              <a:lnSpc>
                <a:spcPct val="115000"/>
              </a:lnSpc>
            </a:pPr>
            <a:r>
              <a:rPr sz="1100" b="0" u="none">
                <a:solidFill>
                  <a:srgbClr val="6B7280"/>
                </a:solidFill>
                <a:latin typeface="Dreaming Outloud Pro"/>
              </a:rPr>
              <a:t>11 of 12</a:t>
            </a:r>
          </a:p>
        </p:txBody>
      </p:sp>
      <p:sp>
        <p:nvSpPr>
          <p:cNvPr id="13" name="Rounded Rectangle 12"/>
          <p:cNvSpPr/>
          <p:nvPr/>
        </p:nvSpPr>
        <p:spPr>
          <a:xfrm>
            <a:off x="548640" y="1600200"/>
            <a:ext cx="5257800" cy="868680"/>
          </a:xfrm>
          <a:prstGeom prst="roundRect">
            <a:avLst>
              <a:gd name="adj" fmla="val 15000"/>
            </a:avLst>
          </a:prstGeom>
          <a:solidFill>
            <a:srgbClr val="FFF2B3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4" name="TextBox 13"/>
          <p:cNvSpPr txBox="1"/>
          <p:nvPr/>
        </p:nvSpPr>
        <p:spPr>
          <a:xfrm>
            <a:off x="658368" y="1600200"/>
            <a:ext cx="5038344" cy="868680"/>
          </a:xfrm>
          <a:prstGeom prst="rect">
            <a:avLst/>
          </a:prstGeom>
          <a:noFill/>
        </p:spPr>
        <p:txBody>
          <a:bodyPr wrap="square" anchor="ctr" lIns="73152" rIns="73152">
            <a:spAutoFit/>
          </a:bodyPr>
          <a:lstStyle/>
          <a:p>
            <a:pPr algn="l">
              <a:lnSpc>
                <a:spcPct val="115000"/>
              </a:lnSpc>
            </a:pPr>
            <a:r>
              <a:rPr sz="2000" b="0" u="none">
                <a:solidFill>
                  <a:srgbClr val="17213A"/>
                </a:solidFill>
                <a:latin typeface="Arial"/>
              </a:rPr>
              <a:t>Which sentence means the speaker </a:t>
            </a:r>
            <a:r>
              <a:rPr sz="2000" b="1" u="none">
                <a:solidFill>
                  <a:srgbClr val="17213A"/>
                </a:solidFill>
                <a:latin typeface="Arial"/>
              </a:rPr>
              <a:t>recovered from an illness</a:t>
            </a:r>
            <a:r>
              <a:rPr sz="2000" b="0" u="none">
                <a:solidFill>
                  <a:srgbClr val="17213A"/>
                </a:solidFill>
                <a:latin typeface="Arial"/>
              </a:rPr>
              <a:t>?</a:t>
            </a:r>
          </a:p>
        </p:txBody>
      </p:sp>
      <p:sp>
        <p:nvSpPr>
          <p:cNvPr id="15" name="Rounded Rectangle 14"/>
          <p:cNvSpPr/>
          <p:nvPr/>
        </p:nvSpPr>
        <p:spPr>
          <a:xfrm>
            <a:off x="548640" y="2606040"/>
            <a:ext cx="5257800" cy="505206"/>
          </a:xfrm>
          <a:prstGeom prst="roundRect">
            <a:avLst>
              <a:gd name="adj" fmla="val 20000"/>
            </a:avLst>
          </a:prstGeom>
          <a:solidFill>
            <a:srgbClr val="FFFFFF"/>
          </a:solidFill>
          <a:ln w="25400">
            <a:solidFill>
              <a:srgbClr val="17213A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6" name="TextBox 15"/>
          <p:cNvSpPr txBox="1"/>
          <p:nvPr/>
        </p:nvSpPr>
        <p:spPr>
          <a:xfrm>
            <a:off x="640080" y="2606040"/>
            <a:ext cx="5074920" cy="505206"/>
          </a:xfrm>
          <a:prstGeom prst="rect">
            <a:avLst/>
          </a:prstGeom>
          <a:noFill/>
        </p:spPr>
        <p:txBody>
          <a:bodyPr wrap="square" anchor="ctr" lIns="73152" rIns="73152">
            <a:spAutoFit/>
          </a:bodyPr>
          <a:lstStyle/>
          <a:p>
            <a:pPr algn="l">
              <a:lnSpc>
                <a:spcPct val="115000"/>
              </a:lnSpc>
            </a:pPr>
            <a:r>
              <a:rPr sz="1800" b="0" u="none">
                <a:solidFill>
                  <a:srgbClr val="17213A"/>
                </a:solidFill>
                <a:latin typeface="Arial"/>
              </a:rPr>
              <a:t>☐  He is re-covering from the flu.</a:t>
            </a:r>
          </a:p>
        </p:txBody>
      </p:sp>
      <p:sp>
        <p:nvSpPr>
          <p:cNvPr id="17" name="Rounded Rectangle 16"/>
          <p:cNvSpPr/>
          <p:nvPr/>
        </p:nvSpPr>
        <p:spPr>
          <a:xfrm>
            <a:off x="548640" y="3184398"/>
            <a:ext cx="5257800" cy="505206"/>
          </a:xfrm>
          <a:prstGeom prst="roundRect">
            <a:avLst>
              <a:gd name="adj" fmla="val 20000"/>
            </a:avLst>
          </a:prstGeom>
          <a:solidFill>
            <a:srgbClr val="FFFFFF"/>
          </a:solidFill>
          <a:ln w="25400">
            <a:solidFill>
              <a:srgbClr val="17213A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8" name="TextBox 17"/>
          <p:cNvSpPr txBox="1"/>
          <p:nvPr/>
        </p:nvSpPr>
        <p:spPr>
          <a:xfrm>
            <a:off x="640080" y="3184398"/>
            <a:ext cx="5074920" cy="505206"/>
          </a:xfrm>
          <a:prstGeom prst="rect">
            <a:avLst/>
          </a:prstGeom>
          <a:noFill/>
        </p:spPr>
        <p:txBody>
          <a:bodyPr wrap="square" anchor="ctr" lIns="73152" rIns="73152">
            <a:spAutoFit/>
          </a:bodyPr>
          <a:lstStyle/>
          <a:p>
            <a:pPr algn="l">
              <a:lnSpc>
                <a:spcPct val="115000"/>
              </a:lnSpc>
            </a:pPr>
            <a:r>
              <a:rPr sz="1800" b="0" u="none">
                <a:solidFill>
                  <a:srgbClr val="17213A"/>
                </a:solidFill>
                <a:latin typeface="Arial"/>
              </a:rPr>
              <a:t>☐  He is recovering from the flu.</a:t>
            </a:r>
          </a:p>
        </p:txBody>
      </p:sp>
      <p:sp>
        <p:nvSpPr>
          <p:cNvPr id="19" name="Rounded Rectangle 18"/>
          <p:cNvSpPr/>
          <p:nvPr/>
        </p:nvSpPr>
        <p:spPr>
          <a:xfrm>
            <a:off x="548640" y="3184398"/>
            <a:ext cx="5257800" cy="505206"/>
          </a:xfrm>
          <a:prstGeom prst="roundRect">
            <a:avLst>
              <a:gd name="adj" fmla="val 20000"/>
            </a:avLst>
          </a:prstGeom>
          <a:solidFill>
            <a:srgbClr val="DDF3E4"/>
          </a:solidFill>
          <a:ln w="38100">
            <a:solidFill>
              <a:srgbClr val="2E9E5B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20" name="TextBox 19"/>
          <p:cNvSpPr txBox="1"/>
          <p:nvPr/>
        </p:nvSpPr>
        <p:spPr>
          <a:xfrm>
            <a:off x="640080" y="3184398"/>
            <a:ext cx="5074920" cy="505206"/>
          </a:xfrm>
          <a:prstGeom prst="rect">
            <a:avLst/>
          </a:prstGeom>
          <a:noFill/>
        </p:spPr>
        <p:txBody>
          <a:bodyPr wrap="square" anchor="ctr" lIns="73152" rIns="73152">
            <a:spAutoFit/>
          </a:bodyPr>
          <a:lstStyle/>
          <a:p>
            <a:pPr algn="l">
              <a:lnSpc>
                <a:spcPct val="115000"/>
              </a:lnSpc>
            </a:pPr>
            <a:r>
              <a:rPr sz="1800" b="0" u="none">
                <a:solidFill>
                  <a:srgbClr val="17213A"/>
                </a:solidFill>
                <a:latin typeface="Arial"/>
              </a:rPr>
              <a:t>✔  He is recovering from the flu.</a:t>
            </a:r>
          </a:p>
        </p:txBody>
      </p:sp>
      <p:sp>
        <p:nvSpPr>
          <p:cNvPr id="21" name="Rounded Rectangle 20"/>
          <p:cNvSpPr/>
          <p:nvPr/>
        </p:nvSpPr>
        <p:spPr>
          <a:xfrm>
            <a:off x="6309360" y="1600200"/>
            <a:ext cx="5257800" cy="868680"/>
          </a:xfrm>
          <a:prstGeom prst="roundRect">
            <a:avLst>
              <a:gd name="adj" fmla="val 15000"/>
            </a:avLst>
          </a:prstGeom>
          <a:solidFill>
            <a:srgbClr val="FFF2B3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22" name="TextBox 21"/>
          <p:cNvSpPr txBox="1"/>
          <p:nvPr/>
        </p:nvSpPr>
        <p:spPr>
          <a:xfrm>
            <a:off x="6419088" y="1600200"/>
            <a:ext cx="5038344" cy="868680"/>
          </a:xfrm>
          <a:prstGeom prst="rect">
            <a:avLst/>
          </a:prstGeom>
          <a:noFill/>
        </p:spPr>
        <p:txBody>
          <a:bodyPr wrap="square" anchor="ctr" lIns="73152" rIns="73152">
            <a:spAutoFit/>
          </a:bodyPr>
          <a:lstStyle/>
          <a:p>
            <a:pPr algn="l">
              <a:lnSpc>
                <a:spcPct val="115000"/>
              </a:lnSpc>
            </a:pPr>
            <a:r>
              <a:rPr sz="2000" b="0" u="none">
                <a:solidFill>
                  <a:srgbClr val="17213A"/>
                </a:solidFill>
                <a:latin typeface="Arial"/>
              </a:rPr>
              <a:t>Which sentence means the speaker </a:t>
            </a:r>
            <a:r>
              <a:rPr sz="2000" b="1" u="none">
                <a:solidFill>
                  <a:srgbClr val="17213A"/>
                </a:solidFill>
                <a:latin typeface="Arial"/>
              </a:rPr>
              <a:t>recovered from an illness</a:t>
            </a:r>
            <a:r>
              <a:rPr sz="2000" b="0" u="none">
                <a:solidFill>
                  <a:srgbClr val="17213A"/>
                </a:solidFill>
                <a:latin typeface="Arial"/>
              </a:rPr>
              <a:t>?</a:t>
            </a:r>
          </a:p>
        </p:txBody>
      </p:sp>
      <p:sp>
        <p:nvSpPr>
          <p:cNvPr id="23" name="Rounded Rectangle 22"/>
          <p:cNvSpPr/>
          <p:nvPr/>
        </p:nvSpPr>
        <p:spPr>
          <a:xfrm>
            <a:off x="6309360" y="2606040"/>
            <a:ext cx="5257800" cy="505206"/>
          </a:xfrm>
          <a:prstGeom prst="roundRect">
            <a:avLst>
              <a:gd name="adj" fmla="val 20000"/>
            </a:avLst>
          </a:prstGeom>
          <a:solidFill>
            <a:srgbClr val="FFFFFF"/>
          </a:solidFill>
          <a:ln w="25400">
            <a:solidFill>
              <a:srgbClr val="17213A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24" name="TextBox 23"/>
          <p:cNvSpPr txBox="1"/>
          <p:nvPr/>
        </p:nvSpPr>
        <p:spPr>
          <a:xfrm>
            <a:off x="6400800" y="2606040"/>
            <a:ext cx="5074920" cy="505206"/>
          </a:xfrm>
          <a:prstGeom prst="rect">
            <a:avLst/>
          </a:prstGeom>
          <a:noFill/>
        </p:spPr>
        <p:txBody>
          <a:bodyPr wrap="square" anchor="ctr" lIns="73152" rIns="73152">
            <a:spAutoFit/>
          </a:bodyPr>
          <a:lstStyle/>
          <a:p>
            <a:pPr algn="l">
              <a:lnSpc>
                <a:spcPct val="115000"/>
              </a:lnSpc>
            </a:pPr>
            <a:r>
              <a:rPr sz="1800" b="0" u="none">
                <a:solidFill>
                  <a:srgbClr val="17213A"/>
                </a:solidFill>
                <a:latin typeface="Arial"/>
              </a:rPr>
              <a:t>☐  He is recovering from the flu.</a:t>
            </a:r>
          </a:p>
        </p:txBody>
      </p:sp>
      <p:sp>
        <p:nvSpPr>
          <p:cNvPr id="25" name="Rounded Rectangle 24"/>
          <p:cNvSpPr/>
          <p:nvPr/>
        </p:nvSpPr>
        <p:spPr>
          <a:xfrm>
            <a:off x="6309360" y="2606040"/>
            <a:ext cx="5257800" cy="505206"/>
          </a:xfrm>
          <a:prstGeom prst="roundRect">
            <a:avLst>
              <a:gd name="adj" fmla="val 20000"/>
            </a:avLst>
          </a:prstGeom>
          <a:solidFill>
            <a:srgbClr val="DDF3E4"/>
          </a:solidFill>
          <a:ln w="38100">
            <a:solidFill>
              <a:srgbClr val="2E9E5B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26" name="TextBox 25"/>
          <p:cNvSpPr txBox="1"/>
          <p:nvPr/>
        </p:nvSpPr>
        <p:spPr>
          <a:xfrm>
            <a:off x="6400800" y="2606040"/>
            <a:ext cx="5074920" cy="505206"/>
          </a:xfrm>
          <a:prstGeom prst="rect">
            <a:avLst/>
          </a:prstGeom>
          <a:noFill/>
        </p:spPr>
        <p:txBody>
          <a:bodyPr wrap="square" anchor="ctr" lIns="73152" rIns="73152">
            <a:spAutoFit/>
          </a:bodyPr>
          <a:lstStyle/>
          <a:p>
            <a:pPr algn="l">
              <a:lnSpc>
                <a:spcPct val="115000"/>
              </a:lnSpc>
            </a:pPr>
            <a:r>
              <a:rPr sz="1800" b="0" u="none">
                <a:solidFill>
                  <a:srgbClr val="17213A"/>
                </a:solidFill>
                <a:latin typeface="Arial"/>
              </a:rPr>
              <a:t>✔  He is recovering from the flu.</a:t>
            </a:r>
          </a:p>
        </p:txBody>
      </p:sp>
      <p:sp>
        <p:nvSpPr>
          <p:cNvPr id="27" name="Rounded Rectangle 26"/>
          <p:cNvSpPr/>
          <p:nvPr/>
        </p:nvSpPr>
        <p:spPr>
          <a:xfrm>
            <a:off x="6309360" y="3184398"/>
            <a:ext cx="5257800" cy="505206"/>
          </a:xfrm>
          <a:prstGeom prst="roundRect">
            <a:avLst>
              <a:gd name="adj" fmla="val 20000"/>
            </a:avLst>
          </a:prstGeom>
          <a:solidFill>
            <a:srgbClr val="FFFFFF"/>
          </a:solidFill>
          <a:ln w="25400">
            <a:solidFill>
              <a:srgbClr val="17213A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28" name="TextBox 27"/>
          <p:cNvSpPr txBox="1"/>
          <p:nvPr/>
        </p:nvSpPr>
        <p:spPr>
          <a:xfrm>
            <a:off x="6400800" y="3184398"/>
            <a:ext cx="5074920" cy="505206"/>
          </a:xfrm>
          <a:prstGeom prst="rect">
            <a:avLst/>
          </a:prstGeom>
          <a:noFill/>
        </p:spPr>
        <p:txBody>
          <a:bodyPr wrap="square" anchor="ctr" lIns="73152" rIns="73152">
            <a:spAutoFit/>
          </a:bodyPr>
          <a:lstStyle/>
          <a:p>
            <a:pPr algn="l">
              <a:lnSpc>
                <a:spcPct val="115000"/>
              </a:lnSpc>
            </a:pPr>
            <a:r>
              <a:rPr sz="1800" b="0" u="none">
                <a:solidFill>
                  <a:srgbClr val="17213A"/>
                </a:solidFill>
                <a:latin typeface="Arial"/>
              </a:rPr>
              <a:t>☐  He is re-covering from the flu.</a:t>
            </a: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99" dur="indefinite" nodeType="mainSeq">
                <p:childTnLst>
                  <p:par>
                    <p:cTn id="107" fill="hold">
                      <p:stCondLst>
                        <p:cond delay="indefinite"/>
                      </p:stCondLst>
                      <p:childTnLst>
                        <p:par>
                          <p:cTn id="108" fill="hold">
                            <p:stCondLst>
                              <p:cond delay="0"/>
                            </p:stCondLst>
                            <p:childTnLst>
                              <p:par>
                                <p:cTn id="101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3" dur="500"/>
                                        <p:tgtEl>
                                          <p:spTgt spid="1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04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6" dur="500"/>
                                        <p:tgtEl>
                                          <p:spTgt spid="2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5" fill="hold">
                      <p:stCondLst>
                        <p:cond delay="indefinite"/>
                      </p:stCondLst>
                      <p:childTnLst>
                        <p:par>
                          <p:cTn id="116" fill="hold">
                            <p:stCondLst>
                              <p:cond delay="0"/>
                            </p:stCondLst>
                            <p:childTnLst>
                              <p:par>
                                <p:cTn id="109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11" dur="500"/>
                                        <p:tgtEl>
                                          <p:spTgt spid="2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12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14" dur="500"/>
                                        <p:tgtEl>
                                          <p:spTgt spid="2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video>
              <p:cMediaNode vol="80000">
                <p:cTn id="2" fill="hold" display="0">
                  <p:stCondLst>
                    <p:cond delay="indefinite"/>
                  </p:stCondLst>
                </p:cTn>
                <p:tgtEl>
                  <p:spTgt spid="11"/>
                </p:tgtEl>
              </p:cMediaNode>
            </p:video>
          </p:childTnLst>
        </p:cTn>
      </p:par>
    </p:tnLst>
  </p:timing>
</p:sld>
</file>

<file path=ppt/slides/slide18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FBF7EE"/>
        </a:solidFill>
        <a:effectLst/>
      </p:bgPr>
    </p:bg>
    <p:spTree>
      <p:nvGrpSpPr>
        <p:cNvPr id="1" name=""/>
        <p:cNvGrpSpPr/>
        <p:nvPr/>
      </p:nvGrpSpPr>
      <p:grpSpPr/>
      <p:pic>
        <p:nvPicPr>
          <p:cNvPr id="2" name="Picture 1" descr="frame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191695" cy="6858000"/>
          </a:xfrm>
          <a:prstGeom prst="rect">
            <a:avLst/>
          </a:prstGeom>
        </p:spPr>
      </p:pic>
      <p:sp>
        <p:nvSpPr>
          <p:cNvPr id="3" name="Rounded Rectangle 2"/>
          <p:cNvSpPr/>
          <p:nvPr/>
        </p:nvSpPr>
        <p:spPr>
          <a:xfrm>
            <a:off x="310896" y="384048"/>
            <a:ext cx="11569903" cy="6089904"/>
          </a:xfrm>
          <a:prstGeom prst="roundRect">
            <a:avLst>
              <a:gd name="adj" fmla="val 3000"/>
            </a:avLst>
          </a:prstGeom>
          <a:solidFill>
            <a:srgbClr val="FFF8EA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4" name="TextBox 3"/>
          <p:cNvSpPr txBox="1"/>
          <p:nvPr/>
        </p:nvSpPr>
        <p:spPr>
          <a:xfrm>
            <a:off x="502920" y="411480"/>
            <a:ext cx="8229600" cy="320040"/>
          </a:xfrm>
          <a:prstGeom prst="rect">
            <a:avLst/>
          </a:prstGeom>
          <a:noFill/>
        </p:spPr>
        <p:txBody>
          <a:bodyPr wrap="square" anchor="ctr" lIns="73152" rIns="73152">
            <a:spAutoFit/>
          </a:bodyPr>
          <a:lstStyle/>
          <a:p>
            <a:pPr algn="l">
              <a:lnSpc>
                <a:spcPct val="115000"/>
              </a:lnSpc>
            </a:pPr>
            <a:r>
              <a:rPr sz="1200" b="1" u="none">
                <a:solidFill>
                  <a:srgbClr val="0F766E"/>
                </a:solidFill>
                <a:latin typeface="Dreaming Outloud Pro"/>
              </a:rPr>
              <a:t>Year 6 · SPaG · Consolidation: revising the tested content · Revision: parenthesis, dashes and hyphens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8412480" y="411480"/>
            <a:ext cx="3291840" cy="320040"/>
          </a:xfrm>
          <a:prstGeom prst="rect">
            <a:avLst/>
          </a:prstGeom>
          <a:noFill/>
        </p:spPr>
        <p:txBody>
          <a:bodyPr wrap="square" anchor="ctr" lIns="73152" rIns="73152">
            <a:spAutoFit/>
          </a:bodyPr>
          <a:lstStyle/>
          <a:p>
            <a:pPr algn="r">
              <a:lnSpc>
                <a:spcPct val="115000"/>
              </a:lnSpc>
            </a:pPr>
            <a:r>
              <a:rPr sz="1200" b="1" u="none">
                <a:solidFill>
                  <a:srgbClr val="B4237A"/>
                </a:solidFill>
                <a:latin typeface="Dreaming Outloud Pro"/>
              </a:rPr>
              <a:t>Reasoning 4</a:t>
            </a:r>
          </a:p>
        </p:txBody>
      </p:sp>
      <p:sp>
        <p:nvSpPr>
          <p:cNvPr id="6" name="Rectangle 5"/>
          <p:cNvSpPr/>
          <p:nvPr/>
        </p:nvSpPr>
        <p:spPr>
          <a:xfrm>
            <a:off x="6016752" y="822960"/>
            <a:ext cx="45720" cy="5440680"/>
          </a:xfrm>
          <a:prstGeom prst="rect">
            <a:avLst/>
          </a:prstGeom>
          <a:solidFill>
            <a:srgbClr val="17213A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pic>
        <p:nvPicPr>
          <p:cNvPr id="7" name="Picture 6" descr="teacher.png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548640" y="690829"/>
            <a:ext cx="864108" cy="881938"/>
          </a:xfrm>
          <a:prstGeom prst="rect">
            <a:avLst/>
          </a:prstGeom>
        </p:spPr>
      </p:pic>
      <p:sp>
        <p:nvSpPr>
          <p:cNvPr id="8" name="Rounded Rectangular Callout 7"/>
          <p:cNvSpPr/>
          <p:nvPr/>
        </p:nvSpPr>
        <p:spPr>
          <a:xfrm>
            <a:off x="1463040" y="822960"/>
            <a:ext cx="1737360" cy="640080"/>
          </a:xfrm>
          <a:prstGeom prst="wedgeRoundRectCallout">
            <a:avLst>
              <a:gd name="adj1" fmla="val -71000"/>
              <a:gd name="adj2" fmla="val 31000"/>
              <a:gd name="adj3" fmla="val 16667"/>
            </a:avLst>
          </a:prstGeom>
          <a:solidFill>
            <a:srgbClr val="FFFFFF"/>
          </a:solidFill>
          <a:ln w="38100">
            <a:solidFill>
              <a:srgbClr val="17213A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sz="2600" b="1">
                <a:solidFill>
                  <a:srgbClr val="17213A"/>
                </a:solidFill>
                <a:latin typeface="Dreaming Outloud Pro"/>
              </a:rPr>
              <a:t>I do</a:t>
            </a:r>
          </a:p>
        </p:txBody>
      </p:sp>
      <p:pic>
        <p:nvPicPr>
          <p:cNvPr id="9" name="Picture 8" descr="cheer.png"/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6263640" y="542696"/>
            <a:ext cx="846277" cy="1030071"/>
          </a:xfrm>
          <a:prstGeom prst="rect">
            <a:avLst/>
          </a:prstGeom>
        </p:spPr>
      </p:pic>
      <p:sp>
        <p:nvSpPr>
          <p:cNvPr id="10" name="Rounded Rectangular Callout 9"/>
          <p:cNvSpPr/>
          <p:nvPr/>
        </p:nvSpPr>
        <p:spPr>
          <a:xfrm>
            <a:off x="7178040" y="822960"/>
            <a:ext cx="1737360" cy="640080"/>
          </a:xfrm>
          <a:prstGeom prst="wedgeRoundRectCallout">
            <a:avLst>
              <a:gd name="adj1" fmla="val -71000"/>
              <a:gd name="adj2" fmla="val 31000"/>
              <a:gd name="adj3" fmla="val 16667"/>
            </a:avLst>
          </a:prstGeom>
          <a:solidFill>
            <a:srgbClr val="FFFFFF"/>
          </a:solidFill>
          <a:ln w="38100">
            <a:solidFill>
              <a:srgbClr val="17213A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sz="2600" b="1">
                <a:solidFill>
                  <a:srgbClr val="17213A"/>
                </a:solidFill>
                <a:latin typeface="Dreaming Outloud Pro"/>
              </a:rPr>
              <a:t>You do</a:t>
            </a:r>
          </a:p>
        </p:txBody>
      </p:sp>
      <p:pic>
        <p:nvPicPr>
          <p:cNvPr id="11" name="timer_60.mp4" descr="Countdown timer, 1:00. Click to start.">
            <a:hlinkClick r:id="" action="ppaction://media"/>
          </p:cNvPr>
          <p:cNvPicPr>
            <a:picLocks noChangeAspect="1"/>
          </p:cNvPicPr>
          <p:nvPr>
            <a:videoFile r:link="rId7"/>
            <p:extLst>
              <p:ext uri="{DAA4B4D4-6D71-4841-9C94-3DE7FCFB9230}">
                <p14:media xmlns:p14="http://schemas.microsoft.com/office/powerpoint/2010/main" r:embed="rId6"/>
              </p:ext>
            </p:extLst>
          </p:nvPr>
        </p:nvPicPr>
        <p:blipFill>
          <a:blip r:embed="rId8"/>
          <a:stretch>
            <a:fillRect/>
          </a:stretch>
        </p:blipFill>
        <p:spPr>
          <a:xfrm>
            <a:off x="9601200" y="749808"/>
            <a:ext cx="2011680" cy="704088"/>
          </a:xfrm>
          <a:prstGeom prst="rect">
            <a:avLst/>
          </a:prstGeom>
        </p:spPr>
      </p:pic>
      <p:sp>
        <p:nvSpPr>
          <p:cNvPr id="12" name="TextBox 11"/>
          <p:cNvSpPr txBox="1"/>
          <p:nvPr/>
        </p:nvSpPr>
        <p:spPr>
          <a:xfrm>
            <a:off x="4572000" y="6327648"/>
            <a:ext cx="3017520" cy="274320"/>
          </a:xfrm>
          <a:prstGeom prst="rect">
            <a:avLst/>
          </a:prstGeom>
          <a:noFill/>
        </p:spPr>
        <p:txBody>
          <a:bodyPr wrap="square" anchor="t" lIns="73152" rIns="73152">
            <a:spAutoFit/>
          </a:bodyPr>
          <a:lstStyle/>
          <a:p>
            <a:pPr algn="ctr">
              <a:lnSpc>
                <a:spcPct val="115000"/>
              </a:lnSpc>
            </a:pPr>
            <a:r>
              <a:rPr sz="1100" b="0" u="none">
                <a:solidFill>
                  <a:srgbClr val="6B7280"/>
                </a:solidFill>
                <a:latin typeface="Dreaming Outloud Pro"/>
              </a:rPr>
              <a:t>12 of 12</a:t>
            </a:r>
          </a:p>
        </p:txBody>
      </p:sp>
      <p:sp>
        <p:nvSpPr>
          <p:cNvPr id="13" name="Rounded Rectangle 12"/>
          <p:cNvSpPr/>
          <p:nvPr/>
        </p:nvSpPr>
        <p:spPr>
          <a:xfrm>
            <a:off x="548640" y="1600200"/>
            <a:ext cx="5257800" cy="868680"/>
          </a:xfrm>
          <a:prstGeom prst="roundRect">
            <a:avLst>
              <a:gd name="adj" fmla="val 15000"/>
            </a:avLst>
          </a:prstGeom>
          <a:solidFill>
            <a:srgbClr val="FFF2B3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4" name="TextBox 13"/>
          <p:cNvSpPr txBox="1"/>
          <p:nvPr/>
        </p:nvSpPr>
        <p:spPr>
          <a:xfrm>
            <a:off x="658368" y="1600200"/>
            <a:ext cx="5038344" cy="868680"/>
          </a:xfrm>
          <a:prstGeom prst="rect">
            <a:avLst/>
          </a:prstGeom>
          <a:noFill/>
        </p:spPr>
        <p:txBody>
          <a:bodyPr wrap="square" anchor="ctr" lIns="73152" rIns="73152">
            <a:spAutoFit/>
          </a:bodyPr>
          <a:lstStyle/>
          <a:p>
            <a:pPr algn="l">
              <a:lnSpc>
                <a:spcPct val="115000"/>
              </a:lnSpc>
            </a:pPr>
            <a:r>
              <a:rPr sz="2000" b="0" u="none">
                <a:solidFill>
                  <a:srgbClr val="17213A"/>
                </a:solidFill>
                <a:latin typeface="Arial"/>
              </a:rPr>
              <a:t>Add the missing </a:t>
            </a:r>
            <a:r>
              <a:rPr sz="2000" b="1" u="none">
                <a:solidFill>
                  <a:srgbClr val="17213A"/>
                </a:solidFill>
                <a:latin typeface="Arial"/>
              </a:rPr>
              <a:t>hyphens</a:t>
            </a:r>
            <a:r>
              <a:rPr sz="2000" b="0" u="none">
                <a:solidFill>
                  <a:srgbClr val="17213A"/>
                </a:solidFill>
                <a:latin typeface="Arial"/>
              </a:rPr>
              <a:t> to the sentence.</a:t>
            </a:r>
          </a:p>
        </p:txBody>
      </p:sp>
      <p:sp>
        <p:nvSpPr>
          <p:cNvPr id="15" name="TextBox 14"/>
          <p:cNvSpPr txBox="1"/>
          <p:nvPr/>
        </p:nvSpPr>
        <p:spPr>
          <a:xfrm>
            <a:off x="548640" y="2606040"/>
            <a:ext cx="5257800" cy="993648"/>
          </a:xfrm>
          <a:prstGeom prst="rect">
            <a:avLst/>
          </a:prstGeom>
          <a:noFill/>
        </p:spPr>
        <p:txBody>
          <a:bodyPr wrap="square" anchor="t" lIns="73152" rIns="73152">
            <a:spAutoFit/>
          </a:bodyPr>
          <a:lstStyle/>
          <a:p>
            <a:pPr algn="l">
              <a:lnSpc>
                <a:spcPct val="115000"/>
              </a:lnSpc>
            </a:pPr>
            <a:r>
              <a:rPr sz="2400" b="0" u="none">
                <a:solidFill>
                  <a:srgbClr val="17213A"/>
                </a:solidFill>
                <a:latin typeface="Arial"/>
              </a:rPr>
              <a:t>The fast moving, ever changing river roared.</a:t>
            </a:r>
          </a:p>
        </p:txBody>
      </p:sp>
      <p:sp>
        <p:nvSpPr>
          <p:cNvPr id="16" name="Rectangle 15"/>
          <p:cNvSpPr/>
          <p:nvPr/>
        </p:nvSpPr>
        <p:spPr>
          <a:xfrm>
            <a:off x="548640" y="2606040"/>
            <a:ext cx="5257800" cy="993648"/>
          </a:xfrm>
          <a:prstGeom prst="rect">
            <a:avLst/>
          </a:prstGeom>
          <a:solidFill>
            <a:srgbClr val="FFF8EA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7" name="TextBox 16"/>
          <p:cNvSpPr txBox="1"/>
          <p:nvPr/>
        </p:nvSpPr>
        <p:spPr>
          <a:xfrm>
            <a:off x="548640" y="2606040"/>
            <a:ext cx="5257800" cy="993648"/>
          </a:xfrm>
          <a:prstGeom prst="rect">
            <a:avLst/>
          </a:prstGeom>
          <a:noFill/>
        </p:spPr>
        <p:txBody>
          <a:bodyPr wrap="square" anchor="t" lIns="73152" rIns="73152">
            <a:spAutoFit/>
          </a:bodyPr>
          <a:lstStyle/>
          <a:p>
            <a:pPr algn="l">
              <a:lnSpc>
                <a:spcPct val="115000"/>
              </a:lnSpc>
            </a:pPr>
            <a:r>
              <a:rPr sz="2400" b="0" u="none">
                <a:solidFill>
                  <a:srgbClr val="17213A"/>
                </a:solidFill>
                <a:latin typeface="Arial"/>
              </a:rPr>
              <a:t>The fast</a:t>
            </a:r>
            <a:r>
              <a:rPr sz="2400" b="0" u="sng">
                <a:solidFill>
                  <a:srgbClr val="D11A2A"/>
                </a:solidFill>
                <a:latin typeface="Arial"/>
              </a:rPr>
              <a:t>-</a:t>
            </a:r>
            <a:r>
              <a:rPr sz="2400" b="0" u="none">
                <a:solidFill>
                  <a:srgbClr val="17213A"/>
                </a:solidFill>
                <a:latin typeface="Arial"/>
              </a:rPr>
              <a:t>moving, ever</a:t>
            </a:r>
            <a:r>
              <a:rPr sz="2400" b="0" u="sng">
                <a:solidFill>
                  <a:srgbClr val="D11A2A"/>
                </a:solidFill>
                <a:latin typeface="Arial"/>
              </a:rPr>
              <a:t>-</a:t>
            </a:r>
            <a:r>
              <a:rPr sz="2400" b="0" u="none">
                <a:solidFill>
                  <a:srgbClr val="17213A"/>
                </a:solidFill>
                <a:latin typeface="Arial"/>
              </a:rPr>
              <a:t>changing river roared.</a:t>
            </a:r>
          </a:p>
        </p:txBody>
      </p:sp>
      <p:sp>
        <p:nvSpPr>
          <p:cNvPr id="18" name="Rounded Rectangle 17"/>
          <p:cNvSpPr/>
          <p:nvPr/>
        </p:nvSpPr>
        <p:spPr>
          <a:xfrm>
            <a:off x="6309360" y="1600200"/>
            <a:ext cx="5257800" cy="868680"/>
          </a:xfrm>
          <a:prstGeom prst="roundRect">
            <a:avLst>
              <a:gd name="adj" fmla="val 15000"/>
            </a:avLst>
          </a:prstGeom>
          <a:solidFill>
            <a:srgbClr val="FFF2B3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9" name="TextBox 18"/>
          <p:cNvSpPr txBox="1"/>
          <p:nvPr/>
        </p:nvSpPr>
        <p:spPr>
          <a:xfrm>
            <a:off x="6419088" y="1600200"/>
            <a:ext cx="5038344" cy="868680"/>
          </a:xfrm>
          <a:prstGeom prst="rect">
            <a:avLst/>
          </a:prstGeom>
          <a:noFill/>
        </p:spPr>
        <p:txBody>
          <a:bodyPr wrap="square" anchor="ctr" lIns="73152" rIns="73152">
            <a:spAutoFit/>
          </a:bodyPr>
          <a:lstStyle/>
          <a:p>
            <a:pPr algn="l">
              <a:lnSpc>
                <a:spcPct val="115000"/>
              </a:lnSpc>
            </a:pPr>
            <a:r>
              <a:rPr sz="2000" b="0" u="none">
                <a:solidFill>
                  <a:srgbClr val="17213A"/>
                </a:solidFill>
                <a:latin typeface="Arial"/>
              </a:rPr>
              <a:t>Add the missing </a:t>
            </a:r>
            <a:r>
              <a:rPr sz="2000" b="1" u="none">
                <a:solidFill>
                  <a:srgbClr val="17213A"/>
                </a:solidFill>
                <a:latin typeface="Arial"/>
              </a:rPr>
              <a:t>hyphens</a:t>
            </a:r>
            <a:r>
              <a:rPr sz="2000" b="0" u="none">
                <a:solidFill>
                  <a:srgbClr val="17213A"/>
                </a:solidFill>
                <a:latin typeface="Arial"/>
              </a:rPr>
              <a:t> to the sentence.</a:t>
            </a:r>
          </a:p>
        </p:txBody>
      </p:sp>
      <p:sp>
        <p:nvSpPr>
          <p:cNvPr id="20" name="TextBox 19"/>
          <p:cNvSpPr txBox="1"/>
          <p:nvPr/>
        </p:nvSpPr>
        <p:spPr>
          <a:xfrm>
            <a:off x="6309360" y="2606040"/>
            <a:ext cx="5257800" cy="993648"/>
          </a:xfrm>
          <a:prstGeom prst="rect">
            <a:avLst/>
          </a:prstGeom>
          <a:noFill/>
        </p:spPr>
        <p:txBody>
          <a:bodyPr wrap="square" anchor="t" lIns="73152" rIns="73152">
            <a:spAutoFit/>
          </a:bodyPr>
          <a:lstStyle/>
          <a:p>
            <a:pPr algn="l">
              <a:lnSpc>
                <a:spcPct val="115000"/>
              </a:lnSpc>
            </a:pPr>
            <a:r>
              <a:rPr sz="2400" b="0" u="none">
                <a:solidFill>
                  <a:srgbClr val="17213A"/>
                </a:solidFill>
                <a:latin typeface="Arial"/>
              </a:rPr>
              <a:t>It was a long awaited and well deserved holiday.</a:t>
            </a:r>
          </a:p>
        </p:txBody>
      </p:sp>
      <p:sp>
        <p:nvSpPr>
          <p:cNvPr id="21" name="Rectangle 20"/>
          <p:cNvSpPr/>
          <p:nvPr/>
        </p:nvSpPr>
        <p:spPr>
          <a:xfrm>
            <a:off x="6309360" y="2606040"/>
            <a:ext cx="5257800" cy="993648"/>
          </a:xfrm>
          <a:prstGeom prst="rect">
            <a:avLst/>
          </a:prstGeom>
          <a:solidFill>
            <a:srgbClr val="FFF8EA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22" name="TextBox 21"/>
          <p:cNvSpPr txBox="1"/>
          <p:nvPr/>
        </p:nvSpPr>
        <p:spPr>
          <a:xfrm>
            <a:off x="6309360" y="2606040"/>
            <a:ext cx="5257800" cy="993648"/>
          </a:xfrm>
          <a:prstGeom prst="rect">
            <a:avLst/>
          </a:prstGeom>
          <a:noFill/>
        </p:spPr>
        <p:txBody>
          <a:bodyPr wrap="square" anchor="t" lIns="73152" rIns="73152">
            <a:spAutoFit/>
          </a:bodyPr>
          <a:lstStyle/>
          <a:p>
            <a:pPr algn="l">
              <a:lnSpc>
                <a:spcPct val="115000"/>
              </a:lnSpc>
            </a:pPr>
            <a:r>
              <a:rPr sz="2400" b="0" u="none">
                <a:solidFill>
                  <a:srgbClr val="17213A"/>
                </a:solidFill>
                <a:latin typeface="Arial"/>
              </a:rPr>
              <a:t>It was a long</a:t>
            </a:r>
            <a:r>
              <a:rPr sz="2400" b="0" u="sng">
                <a:solidFill>
                  <a:srgbClr val="D11A2A"/>
                </a:solidFill>
                <a:latin typeface="Arial"/>
              </a:rPr>
              <a:t>-</a:t>
            </a:r>
            <a:r>
              <a:rPr sz="2400" b="0" u="none">
                <a:solidFill>
                  <a:srgbClr val="17213A"/>
                </a:solidFill>
                <a:latin typeface="Arial"/>
              </a:rPr>
              <a:t>awaited and well</a:t>
            </a:r>
            <a:r>
              <a:rPr sz="2400" b="0" u="sng">
                <a:solidFill>
                  <a:srgbClr val="D11A2A"/>
                </a:solidFill>
                <a:latin typeface="Arial"/>
              </a:rPr>
              <a:t>-</a:t>
            </a:r>
            <a:r>
              <a:rPr sz="2400" b="0" u="none">
                <a:solidFill>
                  <a:srgbClr val="17213A"/>
                </a:solidFill>
                <a:latin typeface="Arial"/>
              </a:rPr>
              <a:t>deserved holiday.</a:t>
            </a: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99" dur="indefinite" nodeType="mainSeq">
                <p:childTnLst>
                  <p:par>
                    <p:cTn id="107" fill="hold">
                      <p:stCondLst>
                        <p:cond delay="indefinite"/>
                      </p:stCondLst>
                      <p:childTnLst>
                        <p:par>
                          <p:cTn id="108" fill="hold">
                            <p:stCondLst>
                              <p:cond delay="0"/>
                            </p:stCondLst>
                            <p:childTnLst>
                              <p:par>
                                <p:cTn id="101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3" dur="500"/>
                                        <p:tgtEl>
                                          <p:spTgt spid="1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04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6" dur="500"/>
                                        <p:tgtEl>
                                          <p:spTgt spid="1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5" fill="hold">
                      <p:stCondLst>
                        <p:cond delay="indefinite"/>
                      </p:stCondLst>
                      <p:childTnLst>
                        <p:par>
                          <p:cTn id="116" fill="hold">
                            <p:stCondLst>
                              <p:cond delay="0"/>
                            </p:stCondLst>
                            <p:childTnLst>
                              <p:par>
                                <p:cTn id="109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11" dur="500"/>
                                        <p:tgtEl>
                                          <p:spTgt spid="2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12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14" dur="500"/>
                                        <p:tgtEl>
                                          <p:spTgt spid="2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video>
              <p:cMediaNode vol="80000">
                <p:cTn id="2" fill="hold" display="0">
                  <p:stCondLst>
                    <p:cond delay="indefinite"/>
                  </p:stCondLst>
                </p:cTn>
                <p:tgtEl>
                  <p:spTgt spid="11"/>
                </p:tgtEl>
              </p:cMediaNode>
            </p:video>
          </p:childTnLst>
        </p:cTn>
      </p:par>
    </p:tnLst>
  </p:timing>
</p:sld>
</file>

<file path=ppt/slides/slide19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FBF7EE"/>
        </a:solidFill>
        <a:effectLst/>
      </p:bgPr>
    </p:bg>
    <p:spTree>
      <p:nvGrpSpPr>
        <p:cNvPr id="1" name=""/>
        <p:cNvGrpSpPr/>
        <p:nvPr/>
      </p:nvGrpSpPr>
      <p:grpSpPr/>
      <p:pic>
        <p:nvPicPr>
          <p:cNvPr id="2" name="Picture 1" descr="frame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191695" cy="6858000"/>
          </a:xfrm>
          <a:prstGeom prst="rect">
            <a:avLst/>
          </a:prstGeom>
        </p:spPr>
      </p:pic>
      <p:sp>
        <p:nvSpPr>
          <p:cNvPr id="3" name="Rounded Rectangle 2"/>
          <p:cNvSpPr/>
          <p:nvPr/>
        </p:nvSpPr>
        <p:spPr>
          <a:xfrm>
            <a:off x="310896" y="384048"/>
            <a:ext cx="11569903" cy="6089904"/>
          </a:xfrm>
          <a:prstGeom prst="roundRect">
            <a:avLst>
              <a:gd name="adj" fmla="val 3000"/>
            </a:avLst>
          </a:prstGeom>
          <a:solidFill>
            <a:srgbClr val="FFF8EA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4" name="TextBox 3"/>
          <p:cNvSpPr txBox="1"/>
          <p:nvPr/>
        </p:nvSpPr>
        <p:spPr>
          <a:xfrm>
            <a:off x="502920" y="411480"/>
            <a:ext cx="8229600" cy="320040"/>
          </a:xfrm>
          <a:prstGeom prst="rect">
            <a:avLst/>
          </a:prstGeom>
          <a:noFill/>
        </p:spPr>
        <p:txBody>
          <a:bodyPr wrap="square" anchor="ctr" lIns="73152" rIns="73152">
            <a:spAutoFit/>
          </a:bodyPr>
          <a:lstStyle/>
          <a:p>
            <a:pPr algn="l">
              <a:lnSpc>
                <a:spcPct val="115000"/>
              </a:lnSpc>
            </a:pPr>
            <a:r>
              <a:rPr sz="1200" b="1" u="none">
                <a:solidFill>
                  <a:srgbClr val="0F766E"/>
                </a:solidFill>
                <a:latin typeface="Dreaming Outloud Pro"/>
              </a:rPr>
              <a:t>Year 6 · SPaG · Consolidation: revising the tested content · Revision: parenthesis, dashes and hyphens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8412480" y="411480"/>
            <a:ext cx="3291840" cy="320040"/>
          </a:xfrm>
          <a:prstGeom prst="rect">
            <a:avLst/>
          </a:prstGeom>
          <a:noFill/>
        </p:spPr>
        <p:txBody>
          <a:bodyPr wrap="square" anchor="ctr" lIns="73152" rIns="73152">
            <a:spAutoFit/>
          </a:bodyPr>
          <a:lstStyle/>
          <a:p>
            <a:pPr algn="r">
              <a:lnSpc>
                <a:spcPct val="115000"/>
              </a:lnSpc>
            </a:pPr>
            <a:r>
              <a:rPr sz="1200" b="1" u="none">
                <a:solidFill>
                  <a:srgbClr val="B4237A"/>
                </a:solidFill>
                <a:latin typeface="Dreaming Outloud Pro"/>
              </a:rPr>
              <a:t>Plenary</a:t>
            </a:r>
          </a:p>
        </p:txBody>
      </p:sp>
      <p:sp>
        <p:nvSpPr>
          <p:cNvPr id="6" name="TextBox 5"/>
          <p:cNvSpPr txBox="1"/>
          <p:nvPr/>
        </p:nvSpPr>
        <p:spPr>
          <a:xfrm>
            <a:off x="640080" y="731520"/>
            <a:ext cx="10972800" cy="640080"/>
          </a:xfrm>
          <a:prstGeom prst="rect">
            <a:avLst/>
          </a:prstGeom>
          <a:noFill/>
        </p:spPr>
        <p:txBody>
          <a:bodyPr wrap="square" anchor="t" lIns="73152" rIns="73152">
            <a:spAutoFit/>
          </a:bodyPr>
          <a:lstStyle/>
          <a:p>
            <a:pPr algn="l">
              <a:lnSpc>
                <a:spcPct val="115000"/>
              </a:lnSpc>
            </a:pPr>
            <a:r>
              <a:rPr sz="3600" b="1" u="none">
                <a:solidFill>
                  <a:srgbClr val="0F766E"/>
                </a:solidFill>
                <a:latin typeface="Dreaming Outloud Pro"/>
              </a:rPr>
              <a:t>Remember</a:t>
            </a:r>
          </a:p>
        </p:txBody>
      </p:sp>
      <p:sp>
        <p:nvSpPr>
          <p:cNvPr id="7" name="TextBox 6"/>
          <p:cNvSpPr txBox="1"/>
          <p:nvPr/>
        </p:nvSpPr>
        <p:spPr>
          <a:xfrm>
            <a:off x="731520" y="1554480"/>
            <a:ext cx="8046720" cy="4206240"/>
          </a:xfrm>
          <a:prstGeom prst="rect">
            <a:avLst/>
          </a:prstGeom>
          <a:noFill/>
        </p:spPr>
        <p:txBody>
          <a:bodyPr wrap="square" anchor="t" lIns="73152" rIns="73152">
            <a:spAutoFit/>
          </a:bodyPr>
          <a:lstStyle/>
          <a:p>
            <a:pPr algn="l">
              <a:lnSpc>
                <a:spcPct val="130000"/>
              </a:lnSpc>
            </a:pPr>
            <a:r>
              <a:rPr sz="2400" b="0" u="none">
                <a:solidFill>
                  <a:srgbClr val="17213A"/>
                </a:solidFill>
                <a:latin typeface="Dreaming Outloud Pro"/>
              </a:rPr>
              <a:t>1.  Parenthesis: commas, brackets and dashes: Adding extra information to a sentence with a pair of commas, brackets or dashes.</a:t>
            </a:r>
          </a:p>
          <a:p>
            <a:pPr algn="l">
              <a:lnSpc>
                <a:spcPct val="130000"/>
              </a:lnSpc>
            </a:pPr>
            <a:r>
              <a:rPr sz="2400" b="0" u="none">
                <a:solidFill>
                  <a:srgbClr val="17213A"/>
                </a:solidFill>
                <a:latin typeface="Dreaming Outloud Pro"/>
              </a:rPr>
              <a:t>2.  Single dashes and pairs of dashes: A dash for an extra comment at the end, and a pair of dashes for a parenthesis.</a:t>
            </a:r>
          </a:p>
          <a:p>
            <a:pPr algn="l">
              <a:lnSpc>
                <a:spcPct val="130000"/>
              </a:lnSpc>
            </a:pPr>
            <a:r>
              <a:rPr sz="2400" b="0" u="none">
                <a:solidFill>
                  <a:srgbClr val="17213A"/>
                </a:solidFill>
                <a:latin typeface="Dreaming Outloud Pro"/>
              </a:rPr>
              <a:t>3.  Hyphens to avoid confusion: How a hyphen can change meaning: re-cover and recover, man-eating shark and man eating shark.</a:t>
            </a:r>
          </a:p>
        </p:txBody>
      </p:sp>
      <p:pic>
        <p:nvPicPr>
          <p:cNvPr id="8" name="Picture 7" descr="cheer.png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9326880" y="3357829"/>
            <a:ext cx="1598523" cy="1945690"/>
          </a:xfrm>
          <a:prstGeom prst="rect">
            <a:avLst/>
          </a:prstGeom>
        </p:spPr>
      </p:pic>
    </p:spTree>
  </p:cSld>
  <p:clrMapOvr>
    <a:masterClrMapping/>
  </p:clrMapOvr>
</p:sld>
</file>

<file path=ppt/slides/slide20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FBF7EE"/>
        </a:solidFill>
        <a:effectLst/>
      </p:bgPr>
    </p:bg>
    <p:spTree>
      <p:nvGrpSpPr>
        <p:cNvPr id="1" name=""/>
        <p:cNvGrpSpPr/>
        <p:nvPr/>
      </p:nvGrpSpPr>
      <p:grpSpPr/>
      <p:pic>
        <p:nvPicPr>
          <p:cNvPr id="2" name="Picture 1" descr="frame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191695" cy="6858000"/>
          </a:xfrm>
          <a:prstGeom prst="rect">
            <a:avLst/>
          </a:prstGeom>
        </p:spPr>
      </p:pic>
      <p:sp>
        <p:nvSpPr>
          <p:cNvPr id="3" name="Rounded Rectangle 2"/>
          <p:cNvSpPr/>
          <p:nvPr/>
        </p:nvSpPr>
        <p:spPr>
          <a:xfrm>
            <a:off x="310896" y="384048"/>
            <a:ext cx="11569903" cy="6089904"/>
          </a:xfrm>
          <a:prstGeom prst="roundRect">
            <a:avLst>
              <a:gd name="adj" fmla="val 3000"/>
            </a:avLst>
          </a:prstGeom>
          <a:solidFill>
            <a:srgbClr val="FFF8EA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4" name="TextBox 3"/>
          <p:cNvSpPr txBox="1"/>
          <p:nvPr/>
        </p:nvSpPr>
        <p:spPr>
          <a:xfrm>
            <a:off x="502920" y="411480"/>
            <a:ext cx="8229600" cy="320040"/>
          </a:xfrm>
          <a:prstGeom prst="rect">
            <a:avLst/>
          </a:prstGeom>
          <a:noFill/>
        </p:spPr>
        <p:txBody>
          <a:bodyPr wrap="square" anchor="ctr" lIns="73152" rIns="73152">
            <a:spAutoFit/>
          </a:bodyPr>
          <a:lstStyle/>
          <a:p>
            <a:pPr algn="l">
              <a:lnSpc>
                <a:spcPct val="115000"/>
              </a:lnSpc>
            </a:pPr>
            <a:r>
              <a:rPr sz="1200" b="1" u="none">
                <a:solidFill>
                  <a:srgbClr val="0F766E"/>
                </a:solidFill>
                <a:latin typeface="Dreaming Outloud Pro"/>
              </a:rPr>
              <a:t>Year 6 · SPaG · Consolidation: revising the tested content · Revision: parenthesis, dashes and hyphens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8412480" y="411480"/>
            <a:ext cx="3291840" cy="320040"/>
          </a:xfrm>
          <a:prstGeom prst="rect">
            <a:avLst/>
          </a:prstGeom>
          <a:noFill/>
        </p:spPr>
        <p:txBody>
          <a:bodyPr wrap="square" anchor="ctr" lIns="73152" rIns="73152">
            <a:spAutoFit/>
          </a:bodyPr>
          <a:lstStyle/>
          <a:p>
            <a:pPr algn="r">
              <a:lnSpc>
                <a:spcPct val="115000"/>
              </a:lnSpc>
            </a:pPr>
            <a:r>
              <a:rPr sz="1200" b="1" u="none">
                <a:solidFill>
                  <a:srgbClr val="B4237A"/>
                </a:solidFill>
                <a:latin typeface="Dreaming Outloud Pro"/>
              </a:rPr>
              <a:t>Challenge</a:t>
            </a:r>
          </a:p>
        </p:txBody>
      </p:sp>
      <p:sp>
        <p:nvSpPr>
          <p:cNvPr id="6" name="TextBox 5"/>
          <p:cNvSpPr txBox="1"/>
          <p:nvPr/>
        </p:nvSpPr>
        <p:spPr>
          <a:xfrm>
            <a:off x="640080" y="731520"/>
            <a:ext cx="7315200" cy="640080"/>
          </a:xfrm>
          <a:prstGeom prst="rect">
            <a:avLst/>
          </a:prstGeom>
          <a:noFill/>
        </p:spPr>
        <p:txBody>
          <a:bodyPr wrap="square" anchor="t" lIns="73152" rIns="73152">
            <a:spAutoFit/>
          </a:bodyPr>
          <a:lstStyle/>
          <a:p>
            <a:pPr algn="l">
              <a:lnSpc>
                <a:spcPct val="115000"/>
              </a:lnSpc>
            </a:pPr>
            <a:r>
              <a:rPr sz="3600" b="1" u="none">
                <a:solidFill>
                  <a:srgbClr val="0F766E"/>
                </a:solidFill>
                <a:latin typeface="Dreaming Outloud Pro"/>
              </a:rPr>
              <a:t>Challenge</a:t>
            </a:r>
          </a:p>
        </p:txBody>
      </p:sp>
      <p:pic>
        <p:nvPicPr>
          <p:cNvPr id="7" name="timer_600.mp4" descr="Countdown timer, 10:00. Click to start.">
            <a:hlinkClick r:id="" action="ppaction://media"/>
          </p:cNvPr>
          <p:cNvPicPr>
            <a:picLocks noChangeAspect="1"/>
          </p:cNvPicPr>
          <p:nvPr>
            <a:videoFile r:link="rId5"/>
            <p:extLst>
              <p:ext uri="{DAA4B4D4-6D71-4841-9C94-3DE7FCFB9230}">
                <p14:media xmlns:p14="http://schemas.microsoft.com/office/powerpoint/2010/main" r:embed="rId4"/>
              </p:ext>
            </p:extLst>
          </p:nvPr>
        </p:nvPicPr>
        <p:blipFill>
          <a:blip r:embed="rId6"/>
          <a:stretch>
            <a:fillRect/>
          </a:stretch>
        </p:blipFill>
        <p:spPr>
          <a:xfrm>
            <a:off x="9509760" y="777240"/>
            <a:ext cx="2011680" cy="704088"/>
          </a:xfrm>
          <a:prstGeom prst="rect">
            <a:avLst/>
          </a:prstGeom>
        </p:spPr>
      </p:pic>
      <p:sp>
        <p:nvSpPr>
          <p:cNvPr id="8" name="Rounded Rectangle 7"/>
          <p:cNvSpPr/>
          <p:nvPr/>
        </p:nvSpPr>
        <p:spPr>
          <a:xfrm>
            <a:off x="548640" y="1737360"/>
            <a:ext cx="8046720" cy="3291840"/>
          </a:xfrm>
          <a:prstGeom prst="roundRect">
            <a:avLst>
              <a:gd name="adj" fmla="val 12000"/>
            </a:avLst>
          </a:prstGeom>
          <a:solidFill>
            <a:srgbClr val="FFF2B3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9" name="TextBox 8"/>
          <p:cNvSpPr txBox="1"/>
          <p:nvPr/>
        </p:nvSpPr>
        <p:spPr>
          <a:xfrm>
            <a:off x="731520" y="1737360"/>
            <a:ext cx="7680960" cy="3291840"/>
          </a:xfrm>
          <a:prstGeom prst="rect">
            <a:avLst/>
          </a:prstGeom>
          <a:noFill/>
        </p:spPr>
        <p:txBody>
          <a:bodyPr wrap="square" anchor="ctr" lIns="73152" rIns="73152">
            <a:spAutoFit/>
          </a:bodyPr>
          <a:lstStyle/>
          <a:p>
            <a:pPr algn="l">
              <a:lnSpc>
                <a:spcPct val="115000"/>
              </a:lnSpc>
            </a:pPr>
            <a:r>
              <a:rPr sz="2400" b="0" u="none">
                <a:solidFill>
                  <a:srgbClr val="17213A"/>
                </a:solidFill>
                <a:latin typeface="Dreaming Outloud Pro"/>
              </a:rPr>
              <a:t>Choose the lesson from this sheet that you found most difficult. Write three new questions of your own for a friend, with an answer sheet, then swap and mark each other’s work.</a:t>
            </a:r>
          </a:p>
        </p:txBody>
      </p:sp>
      <p:pic>
        <p:nvPicPr>
          <p:cNvPr id="10" name="Picture 9" descr="writing.png"/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9326880" y="4214774"/>
            <a:ext cx="1598523" cy="1637385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>
          <p:childTnLst>
            <p:video>
              <p:cMediaNode vol="80000">
                <p:cTn id="2" fill="hold" display="0">
                  <p:stCondLst>
                    <p:cond delay="indefinite"/>
                  </p:stCondLst>
                </p:cTn>
                <p:tgtEl>
                  <p:spTgt spid="7"/>
                </p:tgtEl>
              </p:cMediaNode>
            </p:video>
          </p:childTnLst>
        </p:cTn>
      </p:par>
    </p:tnLst>
  </p:timing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1</TotalTime>
  <Words>0</Words>
  <Application>Microsoft Macintosh PowerPoint</Application>
  <PresentationFormat>On-screen Show (4:3)</PresentationFormat>
  <Paragraphs>0</Paragraphs>
  <Slides>0</Slides>
  <Notes>0</Notes>
  <HiddenSlides>0</HiddenSlides>
  <MMClips>0</MMClip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0</vt:i4>
      </vt:variant>
    </vt:vector>
  </HeadingPairs>
  <TitlesOfParts>
    <vt:vector size="1" baseType="lpstr">
      <vt:lpstr>Office Theme</vt:lpstr>
    </vt:vector>
  </TitlesOfParts>
  <Manager/>
  <Company/>
  <LinksUpToDate>false</LinksUpToDate>
  <SharedDoc>false</SharedDoc>
  <HyperlinkBase/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/>
  <dc:subject/>
  <dc:creator/>
  <cp:keywords/>
  <dc:description>generated using python-pptx</dc:description>
  <cp:lastModifiedBy>Steve Canny</cp:lastModifiedBy>
  <cp:revision>1</cp:revision>
  <dcterms:created xsi:type="dcterms:W3CDTF">2013-01-27T09:14:16Z</dcterms:created>
  <dcterms:modified xsi:type="dcterms:W3CDTF">2013-01-27T09:15:58Z</dcterms:modified>
  <cp:category/>
</cp:coreProperties>
</file>