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8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8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4.png"/><Relationship Id="rId7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Spring · Formal and informal writing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6400" b="1" u="none">
                <a:solidFill>
                  <a:srgbClr val="17213A"/>
                </a:solidFill>
                <a:latin typeface="Dreaming Outloud Pro"/>
              </a:rPr>
              <a:t>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stud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60042"/>
            <a:ext cx="846277" cy="880567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troph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ide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stopwatch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64108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choose formal vocabulary to replace everyday words and phrases in formal writing.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choose formal words.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formal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serious, careful language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phrasal verb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 verb with a small word, such as sort out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vocabulary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words we know and use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precise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exact and clear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Question tags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the question tag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were happy, 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weren’t we   ○ weren’t they   ○ were we   ○ would we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weren’t we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sentence has the correct question tag?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girls weren’t very kind, were it?   ○ The girls weren’t very kind, did they?   ○ The girls weren’t very kind, were they?   ○ The girls weren’t very kind, weren’t they?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girls weren’t very kind, were they?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question tag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He has seen the film, 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does he   ○ has he   ○ hasn’t he   ○ hasn’t she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hasn’t he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sentence has the correct question tag?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children are very kind, would they?   ○ The children are very kind, aren’t it?   ○ The children are very kind, aren’t they?   ○ The children are very kind, are they?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children are very kind, aren’t they?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Circle the question tag that completes the sentence.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girls would win, 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would they   ○ wouldn’t they   ○ wouldn’t it   ○ have they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wouldn’t they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Formal words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Formal writing uses precise, serious words. Often a formal word is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single word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that replaces a chatty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phrasal verb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(a verb plus a small word like up, out or into).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need to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get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more information.  →  We need to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obtain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more information.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police will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look into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it.  →  The police will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investigate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everyday → formal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get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obtain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 buy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purchase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 help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assist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 kids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children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phrasal verbs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sort out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resolve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 look into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investigate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 put up with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tolerate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more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try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attempt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 need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require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 show →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demonstrate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Draw a line to match each everyday word to a more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word with the same meaning.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help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kids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end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need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conclude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assist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require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children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Draw a line to match each everyday word to a more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word with the same meaning.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tell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buy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ask for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get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purchase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request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inform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obtain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 flipV="1"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4672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 more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 to replace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Every pupil will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need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pencil.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require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 more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 to replace the underlined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is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enough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food for everyone.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sufficient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kids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youngsters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little ones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children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children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obtain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obtain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pick up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get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grab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tell us what you want.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Please inform us of your requirements.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 with the same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kids need to get new forms.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children need to obtain new forms.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 with the same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Draw a line to match each everyday word to a more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word with the same meaning.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try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let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give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think about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provide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attempt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permit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consider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228600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Draw a line to match each everyday word to a more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word with the same meaning.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show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think about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hard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give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difficult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demonstrate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consider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provide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844905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 flipV="1">
            <a:off x="804672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8046720" y="5482742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 more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 to replace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There has been a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big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increase in numbers.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substantial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 more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 to replace the underlined word.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will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to finish by Friday.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attempt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give it a shot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have a go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attempt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attempt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try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word is the most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demonstrate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demonstrate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make clear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show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point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03327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79" b="0" u="none">
                <a:solidFill>
                  <a:srgbClr val="17213A"/>
                </a:solidFill>
                <a:latin typeface="Arial"/>
              </a:rPr>
              <a:t>Phrasal verbs such as 'find out' are usually more formal than one-word verbs such as 'discover'.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9039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49039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41673"/>
            <a:ext cx="5257800" cy="41948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41673"/>
            <a:ext cx="5074920" cy="4194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844033"/>
            <a:ext cx="5257800" cy="3371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59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90946"/>
            <a:ext cx="5257800" cy="723708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90946"/>
            <a:ext cx="5074920" cy="72370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One-word verbs such as 'discover' usually sound more formal than phrasal verbs.</a:t>
            </a:r>
          </a:p>
          <a:p>
            <a:pPr algn="l">
              <a:lnSpc>
                <a:spcPct val="115000"/>
              </a:lnSpc>
            </a:pPr>
            <a:r>
              <a:rPr sz="1189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52608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'Attempt' is a formal word for 'try'.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24185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24185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768775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768775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405426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86629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86629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It is used in formal writing in place of the everyday word.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Please keep this and give it to your parents.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Please retain this and provide it to your parents.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 with the same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big problem is that it's hard to keep the room clean.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1053463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1053463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substantial problem is that it is difficult to retain a clean room.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 with the same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Draw a line to match each everyday word or phrase to a more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word with the same meaning.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come up with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put up with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turn down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carry on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83464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288036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decline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83464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288036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tolerate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3464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88036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continue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288036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devise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228600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228600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 flipV="1">
            <a:off x="2286000" y="2948025"/>
            <a:ext cx="548640" cy="1689811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 flipV="1">
            <a:off x="2286000" y="4637836"/>
            <a:ext cx="548640" cy="844906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Draw a line to match each everyday word or phrase to a more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word with the same meaning.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2606040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set up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3450945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look into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295851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put up with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309360" y="5140756"/>
            <a:ext cx="1737360" cy="683971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583" b="1">
                <a:solidFill>
                  <a:srgbClr val="17213A"/>
                </a:solidFill>
                <a:latin typeface="Arial"/>
              </a:rPr>
              <a:t>go up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8595360" y="2606040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641080" y="2606040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increase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595360" y="3450945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8641080" y="3450945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investigate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595360" y="4295851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641080" y="4295851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tolerate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8595360" y="5140756"/>
            <a:ext cx="2971800" cy="683971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254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8641080" y="5140756"/>
            <a:ext cx="2880360" cy="683971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31" b="0" u="none">
                <a:solidFill>
                  <a:srgbClr val="17213A"/>
                </a:solidFill>
                <a:latin typeface="Arial"/>
              </a:rPr>
              <a:t>establish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8046720" y="3792931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8046720" y="4637836"/>
            <a:ext cx="548640" cy="0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 flipV="1">
            <a:off x="8046720" y="2948025"/>
            <a:ext cx="548640" cy="2534717"/>
          </a:xfrm>
          <a:prstGeom prst="line">
            <a:avLst/>
          </a:prstGeom>
          <a:ln w="57150">
            <a:solidFill>
              <a:srgbClr val="D11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6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6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6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6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6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 more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 to replace the underlined words.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school will not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put up with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bullying.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tolerate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a more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word to replace the underlined words.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Work will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carry on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after the holiday.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continue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Prices are going up, so we must come up with a plan.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Prices are increasing, so we must devise a plan.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 with the same meaning.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suitable for a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formal letter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We have to sort out the problem and carry on with the work.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We must resolve the problem and continue with the work.</a:t>
            </a:r>
          </a:p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Accept any formal version with the same meaning.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everyday → formal: get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obtain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 buy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purchase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 help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assist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 kids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children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phrasal verbs: sort out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resolve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 look into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investigate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 put up with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tolerate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more: try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attempt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 need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require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 show →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demonstrate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Formal and informal writing · Formal vocabulary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an email to a company complaining about a broken toy. Use at least six formal words from the lesson.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