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objective aloud, then ask pupils what they already know about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say each word aloud, then use it in a sentence of their 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Click the timer (2:00) to start it. Pupils answer on whiteboards. Then click once per question to show each answer.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Talk through each idea with an example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pupils to say each idea in their own words before showing the example.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3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4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5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6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7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8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9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10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things to remember. Ask pupils to give one example of each in their own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write for ten minutes (click the timer to start it). Look for the skill from today's lesson in every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Relationship Id="rId4" Type="http://schemas.openxmlformats.org/officeDocument/2006/relationships/image" Target="../media/image3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Relationship Id="rId4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Relationship Id="rId4" Type="http://schemas.microsoft.com/office/2007/relationships/media" Target="../media/media1.mp4"/><Relationship Id="rId5" Type="http://schemas.openxmlformats.org/officeDocument/2006/relationships/video" Target="../media/media1.mp4"/><Relationship Id="rId6" Type="http://schemas.openxmlformats.org/officeDocument/2006/relationships/image" Target="../media/image9.png"/><Relationship Id="rId7" Type="http://schemas.openxmlformats.org/officeDocument/2006/relationships/image" Target="../media/image10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Relationship Id="rId4" Type="http://schemas.openxmlformats.org/officeDocument/2006/relationships/image" Target="../media/image7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Relationship Id="rId4" Type="http://schemas.openxmlformats.org/officeDocument/2006/relationships/image" Target="../media/image3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Relationship Id="rId4" Type="http://schemas.openxmlformats.org/officeDocument/2006/relationships/image" Target="../media/image3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Relationship Id="rId4" Type="http://schemas.openxmlformats.org/officeDocument/2006/relationships/image" Target="../media/image3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Relationship Id="rId4" Type="http://schemas.openxmlformats.org/officeDocument/2006/relationships/image" Target="../media/image3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3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.xml"/><Relationship Id="rId4" Type="http://schemas.openxmlformats.org/officeDocument/2006/relationships/image" Target="../media/image3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3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3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.xml"/><Relationship Id="rId4" Type="http://schemas.openxmlformats.org/officeDocument/2006/relationships/image" Target="../media/image3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.xml"/><Relationship Id="rId4" Type="http://schemas.openxmlformats.org/officeDocument/2006/relationships/image" Target="../media/image3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.xml"/><Relationship Id="rId4" Type="http://schemas.openxmlformats.org/officeDocument/2006/relationships/image" Target="../media/image3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.xml"/><Relationship Id="rId4" Type="http://schemas.openxmlformats.org/officeDocument/2006/relationships/image" Target="../media/image3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Relationship Id="rId4" Type="http://schemas.openxmlformats.org/officeDocument/2006/relationships/image" Target="../media/image11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9.xml"/><Relationship Id="rId4" Type="http://schemas.microsoft.com/office/2007/relationships/media" Target="../media/media3.mp4"/><Relationship Id="rId5" Type="http://schemas.openxmlformats.org/officeDocument/2006/relationships/video" Target="../media/media3.mp4"/><Relationship Id="rId6" Type="http://schemas.openxmlformats.org/officeDocument/2006/relationships/image" Target="../media/image13.png"/><Relationship Id="rId7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868680"/>
            <a:ext cx="105156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Year 6 · Spring · Formal and informal writing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515600" cy="13716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0000"/>
              </a:lnSpc>
            </a:pPr>
            <a:r>
              <a:rPr sz="4800" b="1" u="none">
                <a:solidFill>
                  <a:srgbClr val="17213A"/>
                </a:solidFill>
                <a:latin typeface="Dreaming Outloud Pro"/>
              </a:rPr>
              <a:t>Formal and informal writing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880360"/>
            <a:ext cx="8229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 u="none">
                <a:solidFill>
                  <a:srgbClr val="6B7280"/>
                </a:solidFill>
                <a:latin typeface="Dreaming Outloud Pro"/>
              </a:rPr>
              <a:t>I do, you do, with a timer. The questions get harder as we go.</a:t>
            </a:r>
          </a:p>
        </p:txBody>
      </p:sp>
      <p:pic>
        <p:nvPicPr>
          <p:cNvPr id="6" name="Picture 5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927" y="4983480"/>
            <a:ext cx="1737360" cy="1285646"/>
          </a:xfrm>
          <a:prstGeom prst="rect">
            <a:avLst/>
          </a:prstGeom>
        </p:spPr>
      </p:pic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8127" y="4358670"/>
            <a:ext cx="864108" cy="881938"/>
          </a:xfrm>
          <a:prstGeom prst="rect">
            <a:avLst/>
          </a:prstGeom>
        </p:spPr>
      </p:pic>
      <p:pic>
        <p:nvPicPr>
          <p:cNvPr id="8" name="Picture 7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927" y="5105616"/>
            <a:ext cx="1737360" cy="430691"/>
          </a:xfrm>
          <a:prstGeom prst="rect">
            <a:avLst/>
          </a:prstGeom>
        </p:spPr>
      </p:pic>
      <p:pic>
        <p:nvPicPr>
          <p:cNvPr id="9" name="Picture 8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047" y="4983480"/>
            <a:ext cx="1737360" cy="1285646"/>
          </a:xfrm>
          <a:prstGeom prst="rect">
            <a:avLst/>
          </a:prstGeom>
        </p:spPr>
      </p:pic>
      <p:pic>
        <p:nvPicPr>
          <p:cNvPr id="10" name="Picture 9" descr="trophy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1247" y="4358670"/>
            <a:ext cx="846277" cy="881938"/>
          </a:xfrm>
          <a:prstGeom prst="rect">
            <a:avLst/>
          </a:prstGeom>
        </p:spPr>
      </p:pic>
      <p:pic>
        <p:nvPicPr>
          <p:cNvPr id="11" name="Picture 10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4047" y="5105616"/>
            <a:ext cx="1737360" cy="430691"/>
          </a:xfrm>
          <a:prstGeom prst="rect">
            <a:avLst/>
          </a:prstGeom>
        </p:spPr>
      </p:pic>
      <p:pic>
        <p:nvPicPr>
          <p:cNvPr id="12" name="Picture 11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7167" y="4983480"/>
            <a:ext cx="1737360" cy="1285646"/>
          </a:xfrm>
          <a:prstGeom prst="rect">
            <a:avLst/>
          </a:prstGeom>
        </p:spPr>
      </p:pic>
      <p:pic>
        <p:nvPicPr>
          <p:cNvPr id="13" name="Picture 12" descr="student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4367" y="4360042"/>
            <a:ext cx="846277" cy="880567"/>
          </a:xfrm>
          <a:prstGeom prst="rect">
            <a:avLst/>
          </a:prstGeom>
        </p:spPr>
      </p:pic>
      <p:pic>
        <p:nvPicPr>
          <p:cNvPr id="14" name="Picture 13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7167" y="5105616"/>
            <a:ext cx="1737360" cy="430691"/>
          </a:xfrm>
          <a:prstGeom prst="rect">
            <a:avLst/>
          </a:prstGeom>
        </p:spPr>
      </p:pic>
      <p:pic>
        <p:nvPicPr>
          <p:cNvPr id="15" name="Picture 14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0287" y="4983480"/>
            <a:ext cx="1737360" cy="1285646"/>
          </a:xfrm>
          <a:prstGeom prst="rect">
            <a:avLst/>
          </a:prstGeom>
        </p:spPr>
      </p:pic>
      <p:pic>
        <p:nvPicPr>
          <p:cNvPr id="16" name="Picture 15" descr="detectiv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487" y="4358670"/>
            <a:ext cx="846277" cy="881938"/>
          </a:xfrm>
          <a:prstGeom prst="rect">
            <a:avLst/>
          </a:prstGeom>
        </p:spPr>
      </p:pic>
      <p:pic>
        <p:nvPicPr>
          <p:cNvPr id="17" name="Picture 16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0287" y="5105616"/>
            <a:ext cx="1737360" cy="430691"/>
          </a:xfrm>
          <a:prstGeom prst="rect">
            <a:avLst/>
          </a:prstGeom>
        </p:spPr>
      </p:pic>
      <p:pic>
        <p:nvPicPr>
          <p:cNvPr id="18" name="Picture 17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3407" y="4983480"/>
            <a:ext cx="1737360" cy="1285646"/>
          </a:xfrm>
          <a:prstGeom prst="rect">
            <a:avLst/>
          </a:prstGeom>
        </p:spPr>
      </p:pic>
      <p:pic>
        <p:nvPicPr>
          <p:cNvPr id="19" name="Picture 18" descr="stopwatch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90607" y="4358670"/>
            <a:ext cx="846277" cy="881938"/>
          </a:xfrm>
          <a:prstGeom prst="rect">
            <a:avLst/>
          </a:prstGeom>
        </p:spPr>
      </p:pic>
      <p:pic>
        <p:nvPicPr>
          <p:cNvPr id="20" name="Picture 19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3407" y="5105616"/>
            <a:ext cx="1737360" cy="4306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1" fill="hold">
                      <p:stCondLst>
                        <p:cond delay="indefinite"/>
                        <p:cond evt="onBegin" delay="0">
                          <p:tn val="99"/>
                        </p:cond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accel="50000" decel="5000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accel="50000" decel="50000" repeatCount="indefinite" autoRev="1" fill="hold" nodeType="withEffect">
                                  <p:stCondLst>
                                    <p:cond delay="17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4" dur="1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repeatCount="indefinite" autoRev="1" fill="hold" nodeType="withEffect">
                                  <p:stCondLst>
                                    <p:cond delay="34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6" dur="2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accel="50000" decel="50000" repeatCount="indefinite" autoRev="1" fill="hold" nodeType="withEffect">
                                  <p:stCondLst>
                                    <p:cond delay="51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8" dur="2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repeatCount="indefinite" autoRev="1" fill="hold" nodeType="withEffect">
                                  <p:stCondLst>
                                    <p:cond delay="68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10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Formal and informal writing · Formal and informal writing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789920" cy="1463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0" u="none">
                <a:solidFill>
                  <a:srgbClr val="17213A"/>
                </a:solidFill>
                <a:latin typeface="Dreaming Outloud Pro"/>
              </a:rPr>
              <a:t>To recognise formal and informal language and to choose the level of formality that suits the reader and purpose.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1752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Success criteria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520440"/>
            <a:ext cx="8046720" cy="2743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tell formal from informal writing.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answer questions on it, from easy to hard.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it in my own writing.</a:t>
            </a:r>
          </a:p>
        </p:txBody>
      </p:sp>
      <p:pic>
        <p:nvPicPr>
          <p:cNvPr id="10" name="Picture 9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44605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Formal and informal writing · Formal and informal writing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words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200" b="1" u="none">
                <a:solidFill>
                  <a:srgbClr val="0F766E"/>
                </a:solidFill>
                <a:latin typeface="Dreaming Outloud Pro"/>
              </a:rPr>
              <a:t>Key words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55448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formal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23360" y="155448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serious, careful language for letters and reports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42316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242316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informal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23360" y="242316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relaxed, chatty language for friends and family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291839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3291839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audience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23360" y="3291839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the people who will read or hear your writing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416052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31520" y="416052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slang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023360" y="416052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very informal words used in everyday talk</a:t>
            </a:r>
          </a:p>
        </p:txBody>
      </p:sp>
      <p:pic>
        <p:nvPicPr>
          <p:cNvPr id="19" name="Picture 18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8029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Formal and informal writing · Formal and informal writing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Starter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777240"/>
            <a:ext cx="8686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777240"/>
            <a:ext cx="8412480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17213A"/>
                </a:solidFill>
                <a:latin typeface="Arial"/>
              </a:rPr>
              <a:t>Starter: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 quick look back at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Direct and reported speech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pic>
        <p:nvPicPr>
          <p:cNvPr id="8" name="timer_120.mp4" descr="Countdown timer, 2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822960"/>
            <a:ext cx="2011680" cy="70408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1520" y="1828800"/>
            <a:ext cx="10607040" cy="146303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1.  Which sentence is written in direct speech?</a:t>
            </a:r>
          </a:p>
          <a:p>
            <a:pPr algn="l">
              <a:lnSpc>
                <a:spcPct val="10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○ Zara said they were late.   ○ Zara said that they were late.   ○ “We are late,” said Zara.   ○ Zara was late.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1920240"/>
            <a:ext cx="3383280" cy="12801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“We are late,” said Zara.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3291839"/>
            <a:ext cx="10607040" cy="146303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2.  Which sentence correctly reports what Zara said?</a:t>
            </a:r>
          </a:p>
          <a:p>
            <a:pPr algn="l">
              <a:lnSpc>
                <a:spcPct val="10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“We are late,” said Zara.</a:t>
            </a:r>
          </a:p>
          <a:p>
            <a:pPr algn="l">
              <a:lnSpc>
                <a:spcPct val="10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○ Zara said that we were late.   ○ Zara said that they are late.   ○ Zara said that they were late.   ○ Zara said that we are late.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0" y="3383279"/>
            <a:ext cx="3383280" cy="12801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Zara said that they were late.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4754879"/>
            <a:ext cx="10607040" cy="146303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3.  Which sentence correctly reports what Dad said?</a:t>
            </a:r>
          </a:p>
          <a:p>
            <a:pPr algn="l">
              <a:lnSpc>
                <a:spcPct val="10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“I have lost my keys,” said Dad.</a:t>
            </a:r>
          </a:p>
          <a:p>
            <a:pPr algn="l">
              <a:lnSpc>
                <a:spcPct val="10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○ Dad said that he had lost my keys.   ○ Dad said that he has lost his keys.   ○ Dad said that I had lost my keys.   ○ Dad said that he had lost his keys.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0" y="4846319"/>
            <a:ext cx="3383280" cy="12801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Dad said that he had lost his keys.</a:t>
            </a:r>
          </a:p>
        </p:txBody>
      </p:sp>
      <p:pic>
        <p:nvPicPr>
          <p:cNvPr id="15" name="Picture 14" descr="think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24160" y="5379415"/>
            <a:ext cx="846277" cy="9299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Formal and informal writing · Formal and informal writing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Teach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Formal or informal?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417320"/>
            <a:ext cx="10972800" cy="12801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We choose our words to suit our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reader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and our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purpose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.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Informal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language is for friends and family.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Formal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language is for letters, reports and people we do not know well.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01752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301752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1" u="none">
                <a:solidFill>
                  <a:srgbClr val="B4237A"/>
                </a:solidFill>
                <a:latin typeface="Arial"/>
              </a:rPr>
              <a:t>Kids aren’t allowed in here.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 (informal)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4042410"/>
            <a:ext cx="10881360" cy="13182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4042410"/>
            <a:ext cx="10515600" cy="13182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1" u="none">
                <a:solidFill>
                  <a:srgbClr val="B4237A"/>
                </a:solidFill>
                <a:latin typeface="Arial"/>
              </a:rPr>
              <a:t>Children are not permitted in this area.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 (formal)</a:t>
            </a:r>
          </a:p>
        </p:txBody>
      </p:sp>
      <p:pic>
        <p:nvPicPr>
          <p:cNvPr id="12" name="Picture 11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5518861"/>
            <a:ext cx="846277" cy="88193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Formal and informal writing · Formal and informal writing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ideas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Key ideas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508760"/>
            <a:ext cx="108813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536192"/>
            <a:ext cx="23774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informal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017520" y="1536192"/>
            <a:ext cx="83210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contractions (don’t), slang (awesome), short words (kids, get), exclamations, chatty phrases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48640" y="2670048"/>
            <a:ext cx="108813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8368" y="2697479"/>
            <a:ext cx="23774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formal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17520" y="2697479"/>
            <a:ext cx="83210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full words (do not), serious vocabulary (children, obtain), polite phrases, longer sentences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831335"/>
            <a:ext cx="108813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3858768"/>
            <a:ext cx="23774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examples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017520" y="3858768"/>
            <a:ext cx="83210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informal: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Can you give me a hand?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 /  formal: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Could you please assist me?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Formal and informal writing · Formal and informal writing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whether the sentence is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informal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or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formal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598164" y="26060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Informal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702302" y="26060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Formal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48640" y="3063240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94360" y="3063240"/>
            <a:ext cx="2958084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Thank you very much for the gift.</a:t>
            </a:r>
          </a:p>
        </p:txBody>
      </p:sp>
      <p:sp>
        <p:nvSpPr>
          <p:cNvPr id="20" name="Rectangle 19"/>
          <p:cNvSpPr/>
          <p:nvPr/>
        </p:nvSpPr>
        <p:spPr>
          <a:xfrm>
            <a:off x="3598164" y="3063240"/>
            <a:ext cx="110413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4702302" y="3063240"/>
            <a:ext cx="110413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4702302" y="3063240"/>
            <a:ext cx="110413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48640" y="3772408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94360" y="3772408"/>
            <a:ext cx="2958084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Thanks a lot for the present!</a:t>
            </a:r>
          </a:p>
        </p:txBody>
      </p:sp>
      <p:sp>
        <p:nvSpPr>
          <p:cNvPr id="25" name="Rectangle 24"/>
          <p:cNvSpPr/>
          <p:nvPr/>
        </p:nvSpPr>
        <p:spPr>
          <a:xfrm>
            <a:off x="3598164" y="3772408"/>
            <a:ext cx="110413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4702302" y="3772408"/>
            <a:ext cx="110413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3598164" y="3772408"/>
            <a:ext cx="110413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48640" y="4481576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594360" y="4481576"/>
            <a:ext cx="2958084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Hi! Wanna come round to mine?</a:t>
            </a:r>
          </a:p>
        </p:txBody>
      </p:sp>
      <p:sp>
        <p:nvSpPr>
          <p:cNvPr id="30" name="Rectangle 29"/>
          <p:cNvSpPr/>
          <p:nvPr/>
        </p:nvSpPr>
        <p:spPr>
          <a:xfrm>
            <a:off x="3598164" y="4481576"/>
            <a:ext cx="110413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4702302" y="4481576"/>
            <a:ext cx="110413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3598164" y="4481576"/>
            <a:ext cx="110413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3" name="Rectangle 32"/>
          <p:cNvSpPr/>
          <p:nvPr/>
        </p:nvSpPr>
        <p:spPr>
          <a:xfrm>
            <a:off x="548640" y="5190744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594360" y="5190744"/>
            <a:ext cx="2958084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I regret that I am unable to attend.</a:t>
            </a:r>
          </a:p>
        </p:txBody>
      </p:sp>
      <p:sp>
        <p:nvSpPr>
          <p:cNvPr id="35" name="Rectangle 34"/>
          <p:cNvSpPr/>
          <p:nvPr/>
        </p:nvSpPr>
        <p:spPr>
          <a:xfrm>
            <a:off x="3598164" y="5190744"/>
            <a:ext cx="110413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4702302" y="5190744"/>
            <a:ext cx="110413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4702302" y="5190744"/>
            <a:ext cx="110413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whether the sentence is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informal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or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formal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40" name="Rectangle 39"/>
          <p:cNvSpPr/>
          <p:nvPr/>
        </p:nvSpPr>
        <p:spPr>
          <a:xfrm>
            <a:off x="630936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9358884" y="26060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Informal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0463022" y="26060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Formal</a:t>
            </a:r>
          </a:p>
        </p:txBody>
      </p:sp>
      <p:sp>
        <p:nvSpPr>
          <p:cNvPr id="43" name="Rectangle 42"/>
          <p:cNvSpPr/>
          <p:nvPr/>
        </p:nvSpPr>
        <p:spPr>
          <a:xfrm>
            <a:off x="6309360" y="30632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6355080" y="3063240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We need to get more info.</a:t>
            </a:r>
          </a:p>
        </p:txBody>
      </p:sp>
      <p:sp>
        <p:nvSpPr>
          <p:cNvPr id="45" name="Rectangle 44"/>
          <p:cNvSpPr/>
          <p:nvPr/>
        </p:nvSpPr>
        <p:spPr>
          <a:xfrm>
            <a:off x="9358884" y="30632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10463022" y="30632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9358884" y="30632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8" name="Rectangle 47"/>
          <p:cNvSpPr/>
          <p:nvPr/>
        </p:nvSpPr>
        <p:spPr>
          <a:xfrm>
            <a:off x="6309360" y="3520440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6355080" y="3520440"/>
            <a:ext cx="2958084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Thanks a lot for the present!</a:t>
            </a:r>
          </a:p>
        </p:txBody>
      </p:sp>
      <p:sp>
        <p:nvSpPr>
          <p:cNvPr id="50" name="Rectangle 49"/>
          <p:cNvSpPr/>
          <p:nvPr/>
        </p:nvSpPr>
        <p:spPr>
          <a:xfrm>
            <a:off x="9358884" y="3520440"/>
            <a:ext cx="110413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10463022" y="3520440"/>
            <a:ext cx="110413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9358884" y="3520440"/>
            <a:ext cx="110413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3" name="Rectangle 52"/>
          <p:cNvSpPr/>
          <p:nvPr/>
        </p:nvSpPr>
        <p:spPr>
          <a:xfrm>
            <a:off x="6309360" y="4229608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6355080" y="4229608"/>
            <a:ext cx="2958084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Could you please assist me with this?</a:t>
            </a:r>
          </a:p>
        </p:txBody>
      </p:sp>
      <p:sp>
        <p:nvSpPr>
          <p:cNvPr id="55" name="Rectangle 54"/>
          <p:cNvSpPr/>
          <p:nvPr/>
        </p:nvSpPr>
        <p:spPr>
          <a:xfrm>
            <a:off x="9358884" y="4229608"/>
            <a:ext cx="110413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Rectangle 55"/>
          <p:cNvSpPr/>
          <p:nvPr/>
        </p:nvSpPr>
        <p:spPr>
          <a:xfrm>
            <a:off x="10463022" y="4229608"/>
            <a:ext cx="110413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10463022" y="4229608"/>
            <a:ext cx="110413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8" name="Rectangle 57"/>
          <p:cNvSpPr/>
          <p:nvPr/>
        </p:nvSpPr>
        <p:spPr>
          <a:xfrm>
            <a:off x="6309360" y="4938776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6355080" y="4938776"/>
            <a:ext cx="2958084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I apologise, but I must leave now.</a:t>
            </a:r>
          </a:p>
        </p:txBody>
      </p:sp>
      <p:sp>
        <p:nvSpPr>
          <p:cNvPr id="60" name="Rectangle 59"/>
          <p:cNvSpPr/>
          <p:nvPr/>
        </p:nvSpPr>
        <p:spPr>
          <a:xfrm>
            <a:off x="9358884" y="4938776"/>
            <a:ext cx="110413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Rectangle 60"/>
          <p:cNvSpPr/>
          <p:nvPr/>
        </p:nvSpPr>
        <p:spPr>
          <a:xfrm>
            <a:off x="10463022" y="4938776"/>
            <a:ext cx="110413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10463022" y="4938776"/>
            <a:ext cx="110413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Formal and informal writing · Formal and informal writing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is the most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formal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Hi! Wanna come round to mine?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It is rather expensive.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It is rather expensive.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It’s a bit pricey.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Loads of people turned up.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is the most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formal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Sorry, but I gotta go now.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We reckon the plan’s too risky.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 apologise, but I must leave now.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I apologise, but I must leave 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341114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341114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It’d be great if you could get back to us soon.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Formal and informal writing · Formal and informal writing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3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all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informal words or phrases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Sorry, but I gotta go now.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sng">
                <a:solidFill>
                  <a:srgbClr val="D11A2A"/>
                </a:solidFill>
                <a:latin typeface="Arial"/>
              </a:rPr>
              <a:t>Sorry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, but I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gotta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go now.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all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informal words or phrases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Kids aren’t allowed in here.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sng">
                <a:solidFill>
                  <a:srgbClr val="D11A2A"/>
                </a:solidFill>
                <a:latin typeface="Arial"/>
              </a:rPr>
              <a:t>Kids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aren’t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allowed in here.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Formal and informal writing · Formal and informal writing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4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Tick one box in each row to show whether the writing would be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informal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or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formal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598164" y="26060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Informal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702302" y="26060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Formal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48640" y="30632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94360" y="3063240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a letter to the mayor</a:t>
            </a:r>
          </a:p>
        </p:txBody>
      </p:sp>
      <p:sp>
        <p:nvSpPr>
          <p:cNvPr id="20" name="Rectangle 19"/>
          <p:cNvSpPr/>
          <p:nvPr/>
        </p:nvSpPr>
        <p:spPr>
          <a:xfrm>
            <a:off x="3598164" y="30632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4702302" y="30632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4702302" y="30632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48640" y="35204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94360" y="3520440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a postcard to your cousin</a:t>
            </a:r>
          </a:p>
        </p:txBody>
      </p:sp>
      <p:sp>
        <p:nvSpPr>
          <p:cNvPr id="25" name="Rectangle 24"/>
          <p:cNvSpPr/>
          <p:nvPr/>
        </p:nvSpPr>
        <p:spPr>
          <a:xfrm>
            <a:off x="3598164" y="35204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4702302" y="35204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3598164" y="35204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48640" y="39776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594360" y="3977639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a text to a friend</a:t>
            </a:r>
          </a:p>
        </p:txBody>
      </p:sp>
      <p:sp>
        <p:nvSpPr>
          <p:cNvPr id="30" name="Rectangle 29"/>
          <p:cNvSpPr/>
          <p:nvPr/>
        </p:nvSpPr>
        <p:spPr>
          <a:xfrm>
            <a:off x="3598164" y="3977639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4702302" y="3977639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3598164" y="3977639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3" name="Rectangle 32"/>
          <p:cNvSpPr/>
          <p:nvPr/>
        </p:nvSpPr>
        <p:spPr>
          <a:xfrm>
            <a:off x="548640" y="44348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594360" y="4434840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a note to your brother</a:t>
            </a:r>
          </a:p>
        </p:txBody>
      </p:sp>
      <p:sp>
        <p:nvSpPr>
          <p:cNvPr id="35" name="Rectangle 34"/>
          <p:cNvSpPr/>
          <p:nvPr/>
        </p:nvSpPr>
        <p:spPr>
          <a:xfrm>
            <a:off x="3598164" y="44348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4702302" y="44348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3598164" y="44348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Tick one box in each row to show whether the writing would be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informal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or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formal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40" name="Rectangle 39"/>
          <p:cNvSpPr/>
          <p:nvPr/>
        </p:nvSpPr>
        <p:spPr>
          <a:xfrm>
            <a:off x="630936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9358884" y="26060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Informal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0463022" y="26060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Formal</a:t>
            </a:r>
          </a:p>
        </p:txBody>
      </p:sp>
      <p:sp>
        <p:nvSpPr>
          <p:cNvPr id="43" name="Rectangle 42"/>
          <p:cNvSpPr/>
          <p:nvPr/>
        </p:nvSpPr>
        <p:spPr>
          <a:xfrm>
            <a:off x="6309360" y="30632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6355080" y="3063240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a note to your brother</a:t>
            </a:r>
          </a:p>
        </p:txBody>
      </p:sp>
      <p:sp>
        <p:nvSpPr>
          <p:cNvPr id="45" name="Rectangle 44"/>
          <p:cNvSpPr/>
          <p:nvPr/>
        </p:nvSpPr>
        <p:spPr>
          <a:xfrm>
            <a:off x="9358884" y="30632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10463022" y="30632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9358884" y="30632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8" name="Rectangle 47"/>
          <p:cNvSpPr/>
          <p:nvPr/>
        </p:nvSpPr>
        <p:spPr>
          <a:xfrm>
            <a:off x="6309360" y="35204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6355080" y="3520440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a letter to the mayor</a:t>
            </a:r>
          </a:p>
        </p:txBody>
      </p:sp>
      <p:sp>
        <p:nvSpPr>
          <p:cNvPr id="50" name="Rectangle 49"/>
          <p:cNvSpPr/>
          <p:nvPr/>
        </p:nvSpPr>
        <p:spPr>
          <a:xfrm>
            <a:off x="9358884" y="35204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10463022" y="35204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10463022" y="35204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3" name="Rectangle 52"/>
          <p:cNvSpPr/>
          <p:nvPr/>
        </p:nvSpPr>
        <p:spPr>
          <a:xfrm>
            <a:off x="6309360" y="39776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6355080" y="3977639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a job application</a:t>
            </a:r>
          </a:p>
        </p:txBody>
      </p:sp>
      <p:sp>
        <p:nvSpPr>
          <p:cNvPr id="55" name="Rectangle 54"/>
          <p:cNvSpPr/>
          <p:nvPr/>
        </p:nvSpPr>
        <p:spPr>
          <a:xfrm>
            <a:off x="9358884" y="3977639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Rectangle 55"/>
          <p:cNvSpPr/>
          <p:nvPr/>
        </p:nvSpPr>
        <p:spPr>
          <a:xfrm>
            <a:off x="10463022" y="3977639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10463022" y="3977639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8" name="Rectangle 57"/>
          <p:cNvSpPr/>
          <p:nvPr/>
        </p:nvSpPr>
        <p:spPr>
          <a:xfrm>
            <a:off x="6309360" y="44348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6355080" y="4434840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a postcard to your cousin</a:t>
            </a:r>
          </a:p>
        </p:txBody>
      </p:sp>
      <p:sp>
        <p:nvSpPr>
          <p:cNvPr id="60" name="Rectangle 59"/>
          <p:cNvSpPr/>
          <p:nvPr/>
        </p:nvSpPr>
        <p:spPr>
          <a:xfrm>
            <a:off x="9358884" y="44348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Rectangle 60"/>
          <p:cNvSpPr/>
          <p:nvPr/>
        </p:nvSpPr>
        <p:spPr>
          <a:xfrm>
            <a:off x="10463022" y="44348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9358884" y="44348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Formal and informal writing · Formal and informal writing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5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5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is the most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informal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It is rather expensive.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film was awesome!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The film was awesome!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film was excellent.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341114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341114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Hello. Would you like to visit my home?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is the most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informal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We believe that the plan is too risky.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47014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47014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There are numerous tasks to complete before the event.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4334256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4334256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We would be grateful if you could attend a meeting.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519836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519836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We’d like you to come to a meeting.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19836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19836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We’d like you to come to a meeting.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Formal and informal writing · Formal and informal writing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6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6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whether the sentence is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informal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or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formal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2606040"/>
            <a:ext cx="5257800" cy="374903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598164" y="2606040"/>
            <a:ext cx="1104138" cy="374903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47" b="1" u="none">
                <a:solidFill>
                  <a:srgbClr val="17213A"/>
                </a:solidFill>
                <a:latin typeface="Arial"/>
              </a:rPr>
              <a:t>Informal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702302" y="2606040"/>
            <a:ext cx="1104138" cy="374903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47" b="1" u="none">
                <a:solidFill>
                  <a:srgbClr val="17213A"/>
                </a:solidFill>
                <a:latin typeface="Arial"/>
              </a:rPr>
              <a:t>Formal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48640" y="2980944"/>
            <a:ext cx="5257800" cy="61772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94360" y="2980944"/>
            <a:ext cx="2958084" cy="6177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11" b="0" u="none">
                <a:solidFill>
                  <a:srgbClr val="17213A"/>
                </a:solidFill>
                <a:latin typeface="Arial"/>
              </a:rPr>
              <a:t>Please inform us of your time of arrival.</a:t>
            </a:r>
          </a:p>
        </p:txBody>
      </p:sp>
      <p:sp>
        <p:nvSpPr>
          <p:cNvPr id="20" name="Rectangle 19"/>
          <p:cNvSpPr/>
          <p:nvPr/>
        </p:nvSpPr>
        <p:spPr>
          <a:xfrm>
            <a:off x="3598164" y="2980944"/>
            <a:ext cx="1104138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4702302" y="2980944"/>
            <a:ext cx="1104138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4702302" y="2980944"/>
            <a:ext cx="1104138" cy="6177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803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48640" y="3598671"/>
            <a:ext cx="5257800" cy="40944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94360" y="3598671"/>
            <a:ext cx="2958084" cy="40944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11" b="0" u="none">
                <a:solidFill>
                  <a:srgbClr val="17213A"/>
                </a:solidFill>
                <a:latin typeface="Arial"/>
              </a:rPr>
              <a:t>The head said we could go early.</a:t>
            </a:r>
          </a:p>
        </p:txBody>
      </p:sp>
      <p:sp>
        <p:nvSpPr>
          <p:cNvPr id="25" name="Rectangle 24"/>
          <p:cNvSpPr/>
          <p:nvPr/>
        </p:nvSpPr>
        <p:spPr>
          <a:xfrm>
            <a:off x="3598164" y="3598671"/>
            <a:ext cx="1104138" cy="40944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4702302" y="3598671"/>
            <a:ext cx="1104138" cy="40944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3598164" y="3598671"/>
            <a:ext cx="1104138" cy="40944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803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48640" y="4008119"/>
            <a:ext cx="5257800" cy="61772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594360" y="4008119"/>
            <a:ext cx="2958084" cy="6177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11" b="0" u="none">
                <a:solidFill>
                  <a:srgbClr val="17213A"/>
                </a:solidFill>
                <a:latin typeface="Arial"/>
              </a:rPr>
              <a:t>The headteacher gave permission for us to leave early.</a:t>
            </a:r>
          </a:p>
        </p:txBody>
      </p:sp>
      <p:sp>
        <p:nvSpPr>
          <p:cNvPr id="30" name="Rectangle 29"/>
          <p:cNvSpPr/>
          <p:nvPr/>
        </p:nvSpPr>
        <p:spPr>
          <a:xfrm>
            <a:off x="3598164" y="4008119"/>
            <a:ext cx="1104138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4702302" y="4008119"/>
            <a:ext cx="1104138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4702302" y="4008119"/>
            <a:ext cx="1104138" cy="6177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803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3" name="Rectangle 32"/>
          <p:cNvSpPr/>
          <p:nvPr/>
        </p:nvSpPr>
        <p:spPr>
          <a:xfrm>
            <a:off x="548640" y="4625847"/>
            <a:ext cx="5257800" cy="61772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594360" y="4625847"/>
            <a:ext cx="2958084" cy="6177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11" b="0" u="none">
                <a:solidFill>
                  <a:srgbClr val="17213A"/>
                </a:solidFill>
                <a:latin typeface="Arial"/>
              </a:rPr>
              <a:t>I want to know when the shop opens.</a:t>
            </a:r>
          </a:p>
        </p:txBody>
      </p:sp>
      <p:sp>
        <p:nvSpPr>
          <p:cNvPr id="35" name="Rectangle 34"/>
          <p:cNvSpPr/>
          <p:nvPr/>
        </p:nvSpPr>
        <p:spPr>
          <a:xfrm>
            <a:off x="3598164" y="4625847"/>
            <a:ext cx="1104138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4702302" y="4625847"/>
            <a:ext cx="1104138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3598164" y="4625847"/>
            <a:ext cx="1104138" cy="6177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803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8" name="Rectangle 37"/>
          <p:cNvSpPr/>
          <p:nvPr/>
        </p:nvSpPr>
        <p:spPr>
          <a:xfrm>
            <a:off x="548640" y="5243575"/>
            <a:ext cx="5257800" cy="61772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594360" y="5243575"/>
            <a:ext cx="2958084" cy="6177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11" b="0" u="none">
                <a:solidFill>
                  <a:srgbClr val="17213A"/>
                </a:solidFill>
                <a:latin typeface="Arial"/>
              </a:rPr>
              <a:t>We exhausted our supply of paper and therefore requested more.</a:t>
            </a:r>
          </a:p>
        </p:txBody>
      </p:sp>
      <p:sp>
        <p:nvSpPr>
          <p:cNvPr id="40" name="Rectangle 39"/>
          <p:cNvSpPr/>
          <p:nvPr/>
        </p:nvSpPr>
        <p:spPr>
          <a:xfrm>
            <a:off x="3598164" y="5243575"/>
            <a:ext cx="1104138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4702302" y="5243575"/>
            <a:ext cx="1104138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4702302" y="5243575"/>
            <a:ext cx="1104138" cy="6177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803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whether the sentence is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informal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or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formal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45" name="Rectangle 44"/>
          <p:cNvSpPr/>
          <p:nvPr/>
        </p:nvSpPr>
        <p:spPr>
          <a:xfrm>
            <a:off x="6309360" y="2606040"/>
            <a:ext cx="5257800" cy="374903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9358884" y="2606040"/>
            <a:ext cx="1104138" cy="374903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47" b="1" u="none">
                <a:solidFill>
                  <a:srgbClr val="17213A"/>
                </a:solidFill>
                <a:latin typeface="Arial"/>
              </a:rPr>
              <a:t>Informal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10463022" y="2606040"/>
            <a:ext cx="1104138" cy="374903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47" b="1" u="none">
                <a:solidFill>
                  <a:srgbClr val="17213A"/>
                </a:solidFill>
                <a:latin typeface="Arial"/>
              </a:rPr>
              <a:t>Formal</a:t>
            </a:r>
          </a:p>
        </p:txBody>
      </p:sp>
      <p:sp>
        <p:nvSpPr>
          <p:cNvPr id="48" name="Rectangle 47"/>
          <p:cNvSpPr/>
          <p:nvPr/>
        </p:nvSpPr>
        <p:spPr>
          <a:xfrm>
            <a:off x="6309360" y="2980944"/>
            <a:ext cx="5257800" cy="61772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6355080" y="2980944"/>
            <a:ext cx="2958084" cy="6177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11" b="0" u="none">
                <a:solidFill>
                  <a:srgbClr val="17213A"/>
                </a:solidFill>
                <a:latin typeface="Arial"/>
              </a:rPr>
              <a:t>A large number of people attended.</a:t>
            </a:r>
          </a:p>
        </p:txBody>
      </p:sp>
      <p:sp>
        <p:nvSpPr>
          <p:cNvPr id="50" name="Rectangle 49"/>
          <p:cNvSpPr/>
          <p:nvPr/>
        </p:nvSpPr>
        <p:spPr>
          <a:xfrm>
            <a:off x="9358884" y="2980944"/>
            <a:ext cx="1104138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10463022" y="2980944"/>
            <a:ext cx="1104138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10463022" y="2980944"/>
            <a:ext cx="1104138" cy="6177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803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3" name="Rectangle 52"/>
          <p:cNvSpPr/>
          <p:nvPr/>
        </p:nvSpPr>
        <p:spPr>
          <a:xfrm>
            <a:off x="6309360" y="3598671"/>
            <a:ext cx="5257800" cy="61772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6355080" y="3598671"/>
            <a:ext cx="2958084" cy="6177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11" b="0" u="none">
                <a:solidFill>
                  <a:srgbClr val="17213A"/>
                </a:solidFill>
                <a:latin typeface="Arial"/>
              </a:rPr>
              <a:t>We’d like you to come to a meeting.</a:t>
            </a:r>
          </a:p>
        </p:txBody>
      </p:sp>
      <p:sp>
        <p:nvSpPr>
          <p:cNvPr id="55" name="Rectangle 54"/>
          <p:cNvSpPr/>
          <p:nvPr/>
        </p:nvSpPr>
        <p:spPr>
          <a:xfrm>
            <a:off x="9358884" y="3598671"/>
            <a:ext cx="1104138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Rectangle 55"/>
          <p:cNvSpPr/>
          <p:nvPr/>
        </p:nvSpPr>
        <p:spPr>
          <a:xfrm>
            <a:off x="10463022" y="3598671"/>
            <a:ext cx="1104138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9358884" y="3598671"/>
            <a:ext cx="1104138" cy="6177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803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8" name="Rectangle 57"/>
          <p:cNvSpPr/>
          <p:nvPr/>
        </p:nvSpPr>
        <p:spPr>
          <a:xfrm>
            <a:off x="6309360" y="4216400"/>
            <a:ext cx="5257800" cy="61772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6355080" y="4216400"/>
            <a:ext cx="2958084" cy="6177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11" b="0" u="none">
                <a:solidFill>
                  <a:srgbClr val="17213A"/>
                </a:solidFill>
                <a:latin typeface="Arial"/>
              </a:rPr>
              <a:t>The headteacher gave permission for us to leave early.</a:t>
            </a:r>
          </a:p>
        </p:txBody>
      </p:sp>
      <p:sp>
        <p:nvSpPr>
          <p:cNvPr id="60" name="Rectangle 59"/>
          <p:cNvSpPr/>
          <p:nvPr/>
        </p:nvSpPr>
        <p:spPr>
          <a:xfrm>
            <a:off x="9358884" y="4216400"/>
            <a:ext cx="1104138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Rectangle 60"/>
          <p:cNvSpPr/>
          <p:nvPr/>
        </p:nvSpPr>
        <p:spPr>
          <a:xfrm>
            <a:off x="10463022" y="4216400"/>
            <a:ext cx="1104138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10463022" y="4216400"/>
            <a:ext cx="1104138" cy="6177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803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3" name="Rectangle 62"/>
          <p:cNvSpPr/>
          <p:nvPr/>
        </p:nvSpPr>
        <p:spPr>
          <a:xfrm>
            <a:off x="6309360" y="4834128"/>
            <a:ext cx="5257800" cy="40944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TextBox 63"/>
          <p:cNvSpPr txBox="1"/>
          <p:nvPr/>
        </p:nvSpPr>
        <p:spPr>
          <a:xfrm>
            <a:off x="6355080" y="4834128"/>
            <a:ext cx="2958084" cy="40944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11" b="0" u="none">
                <a:solidFill>
                  <a:srgbClr val="17213A"/>
                </a:solidFill>
                <a:latin typeface="Arial"/>
              </a:rPr>
              <a:t>The head said we could go early.</a:t>
            </a:r>
          </a:p>
        </p:txBody>
      </p:sp>
      <p:sp>
        <p:nvSpPr>
          <p:cNvPr id="65" name="Rectangle 64"/>
          <p:cNvSpPr/>
          <p:nvPr/>
        </p:nvSpPr>
        <p:spPr>
          <a:xfrm>
            <a:off x="9358884" y="4834128"/>
            <a:ext cx="1104138" cy="40944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Rectangle 65"/>
          <p:cNvSpPr/>
          <p:nvPr/>
        </p:nvSpPr>
        <p:spPr>
          <a:xfrm>
            <a:off x="10463022" y="4834128"/>
            <a:ext cx="1104138" cy="40944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TextBox 66"/>
          <p:cNvSpPr txBox="1"/>
          <p:nvPr/>
        </p:nvSpPr>
        <p:spPr>
          <a:xfrm>
            <a:off x="9358884" y="4834128"/>
            <a:ext cx="1104138" cy="40944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803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8" name="Rectangle 67"/>
          <p:cNvSpPr/>
          <p:nvPr/>
        </p:nvSpPr>
        <p:spPr>
          <a:xfrm>
            <a:off x="6309360" y="5243575"/>
            <a:ext cx="5257800" cy="61772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TextBox 68"/>
          <p:cNvSpPr txBox="1"/>
          <p:nvPr/>
        </p:nvSpPr>
        <p:spPr>
          <a:xfrm>
            <a:off x="6355080" y="5243575"/>
            <a:ext cx="2958084" cy="6177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11" b="0" u="none">
                <a:solidFill>
                  <a:srgbClr val="17213A"/>
                </a:solidFill>
                <a:latin typeface="Arial"/>
              </a:rPr>
              <a:t>Don’t forget to hand in your forms.</a:t>
            </a:r>
          </a:p>
        </p:txBody>
      </p:sp>
      <p:sp>
        <p:nvSpPr>
          <p:cNvPr id="70" name="Rectangle 69"/>
          <p:cNvSpPr/>
          <p:nvPr/>
        </p:nvSpPr>
        <p:spPr>
          <a:xfrm>
            <a:off x="9358884" y="5243575"/>
            <a:ext cx="1104138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Rectangle 70"/>
          <p:cNvSpPr/>
          <p:nvPr/>
        </p:nvSpPr>
        <p:spPr>
          <a:xfrm>
            <a:off x="10463022" y="5243575"/>
            <a:ext cx="1104138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TextBox 71"/>
          <p:cNvSpPr txBox="1"/>
          <p:nvPr/>
        </p:nvSpPr>
        <p:spPr>
          <a:xfrm>
            <a:off x="9358884" y="5243575"/>
            <a:ext cx="1104138" cy="6177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803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Formal and informal writing · Formal and informal writing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7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7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all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informal words or phrases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Loads of people turned up.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sng">
                <a:solidFill>
                  <a:srgbClr val="D11A2A"/>
                </a:solidFill>
                <a:latin typeface="Arial"/>
              </a:rPr>
              <a:t>Loads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of people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turned up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informal word or phrase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film was awesome!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film was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awesome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Formal and informal writing · Formal and informal writing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8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8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2608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'Kids' is a formal word for children.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24185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24185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768775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768775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3768775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3768775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405426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886629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886629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'Kids' is informal; 'children' is the formal word.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Exclamation marks are common in formal letters.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Formal writing is calm and serious, so exclamation marks are rare.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Formal and informal writing · Formal and informal writing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9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is the most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formal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I’m writing to ask if you can sort out the broken heater.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47014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47014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 want to know when the shop opens.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404850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404850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Don’t forget to hand in your forms.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4626864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4626864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 am writing to request that the broken heater be repaired.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626864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626864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I am writing to request that the broken heater be repaired.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is the most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formal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We reckon the plan’s too risky.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Sorry, but I gotta go now.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762756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762756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We believe that the plan is too risky.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3762756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3762756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We believe that the plan is too risky.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626864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626864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Please tell us what time you’re coming.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Formal and informal writing · Formal and informal writing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10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all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informal words or phrases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There’s a lot of stuff to do before the party.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sng">
                <a:solidFill>
                  <a:srgbClr val="D11A2A"/>
                </a:solidFill>
                <a:latin typeface="Arial"/>
              </a:rPr>
              <a:t>There’s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lot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of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stuff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to do before the party.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informal word or phrase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Everyone should chip in to help.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Everyone should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chip in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to help.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Formal and informal writing · Formal and informal writing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whether the sentence is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informal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or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formal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2606040"/>
            <a:ext cx="5257800" cy="374903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598164" y="2606040"/>
            <a:ext cx="1104138" cy="374903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47" b="1" u="none">
                <a:solidFill>
                  <a:srgbClr val="17213A"/>
                </a:solidFill>
                <a:latin typeface="Arial"/>
              </a:rPr>
              <a:t>Informal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702302" y="2606040"/>
            <a:ext cx="1104138" cy="374903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47" b="1" u="none">
                <a:solidFill>
                  <a:srgbClr val="17213A"/>
                </a:solidFill>
                <a:latin typeface="Arial"/>
              </a:rPr>
              <a:t>Formal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48640" y="2980944"/>
            <a:ext cx="5257800" cy="61772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94360" y="2980944"/>
            <a:ext cx="2958084" cy="6177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11" b="0" u="none">
                <a:solidFill>
                  <a:srgbClr val="17213A"/>
                </a:solidFill>
                <a:latin typeface="Arial"/>
              </a:rPr>
              <a:t>I am writing to request that the broken heater be repaired.</a:t>
            </a:r>
          </a:p>
        </p:txBody>
      </p:sp>
      <p:sp>
        <p:nvSpPr>
          <p:cNvPr id="20" name="Rectangle 19"/>
          <p:cNvSpPr/>
          <p:nvPr/>
        </p:nvSpPr>
        <p:spPr>
          <a:xfrm>
            <a:off x="3598164" y="2980944"/>
            <a:ext cx="1104138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4702302" y="2980944"/>
            <a:ext cx="1104138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4702302" y="2980944"/>
            <a:ext cx="1104138" cy="6177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803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48640" y="3598671"/>
            <a:ext cx="5257800" cy="61772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94360" y="3598671"/>
            <a:ext cx="2958084" cy="6177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11" b="0" u="none">
                <a:solidFill>
                  <a:srgbClr val="17213A"/>
                </a:solidFill>
                <a:latin typeface="Arial"/>
              </a:rPr>
              <a:t>I’m afraid we can’t help you with that.</a:t>
            </a:r>
          </a:p>
        </p:txBody>
      </p:sp>
      <p:sp>
        <p:nvSpPr>
          <p:cNvPr id="25" name="Rectangle 24"/>
          <p:cNvSpPr/>
          <p:nvPr/>
        </p:nvSpPr>
        <p:spPr>
          <a:xfrm>
            <a:off x="3598164" y="3598671"/>
            <a:ext cx="1104138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4702302" y="3598671"/>
            <a:ext cx="1104138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3598164" y="3598671"/>
            <a:ext cx="1104138" cy="6177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803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48640" y="4216400"/>
            <a:ext cx="5257800" cy="61772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594360" y="4216400"/>
            <a:ext cx="2958084" cy="6177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11" b="0" u="none">
                <a:solidFill>
                  <a:srgbClr val="17213A"/>
                </a:solidFill>
                <a:latin typeface="Arial"/>
              </a:rPr>
              <a:t>Unfortunately, we are unable to assist you with that matter.</a:t>
            </a:r>
          </a:p>
        </p:txBody>
      </p:sp>
      <p:sp>
        <p:nvSpPr>
          <p:cNvPr id="30" name="Rectangle 29"/>
          <p:cNvSpPr/>
          <p:nvPr/>
        </p:nvSpPr>
        <p:spPr>
          <a:xfrm>
            <a:off x="3598164" y="4216400"/>
            <a:ext cx="1104138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4702302" y="4216400"/>
            <a:ext cx="1104138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4702302" y="4216400"/>
            <a:ext cx="1104138" cy="6177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803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3" name="Rectangle 32"/>
          <p:cNvSpPr/>
          <p:nvPr/>
        </p:nvSpPr>
        <p:spPr>
          <a:xfrm>
            <a:off x="548640" y="4834128"/>
            <a:ext cx="5257800" cy="61772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594360" y="4834128"/>
            <a:ext cx="2958084" cy="6177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11" b="0" u="none">
                <a:solidFill>
                  <a:srgbClr val="17213A"/>
                </a:solidFill>
                <a:latin typeface="Arial"/>
              </a:rPr>
              <a:t>It’d be great if you could get back to us soon.</a:t>
            </a:r>
          </a:p>
        </p:txBody>
      </p:sp>
      <p:sp>
        <p:nvSpPr>
          <p:cNvPr id="35" name="Rectangle 34"/>
          <p:cNvSpPr/>
          <p:nvPr/>
        </p:nvSpPr>
        <p:spPr>
          <a:xfrm>
            <a:off x="3598164" y="4834128"/>
            <a:ext cx="1104138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4702302" y="4834128"/>
            <a:ext cx="1104138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3598164" y="4834128"/>
            <a:ext cx="1104138" cy="6177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803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8" name="Rectangle 37"/>
          <p:cNvSpPr/>
          <p:nvPr/>
        </p:nvSpPr>
        <p:spPr>
          <a:xfrm>
            <a:off x="548640" y="5451855"/>
            <a:ext cx="5257800" cy="61772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594360" y="5451855"/>
            <a:ext cx="2958084" cy="6177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11" b="0" u="none">
                <a:solidFill>
                  <a:srgbClr val="17213A"/>
                </a:solidFill>
                <a:latin typeface="Arial"/>
              </a:rPr>
              <a:t>It would be appreciated if you could respond promptly.</a:t>
            </a:r>
          </a:p>
        </p:txBody>
      </p:sp>
      <p:sp>
        <p:nvSpPr>
          <p:cNvPr id="40" name="Rectangle 39"/>
          <p:cNvSpPr/>
          <p:nvPr/>
        </p:nvSpPr>
        <p:spPr>
          <a:xfrm>
            <a:off x="3598164" y="5451855"/>
            <a:ext cx="1104138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4702302" y="5451855"/>
            <a:ext cx="1104138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4702302" y="5451855"/>
            <a:ext cx="1104138" cy="6177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803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whether the sentence is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informal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or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formal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45" name="Rectangle 44"/>
          <p:cNvSpPr/>
          <p:nvPr/>
        </p:nvSpPr>
        <p:spPr>
          <a:xfrm>
            <a:off x="6309360" y="2606040"/>
            <a:ext cx="5257800" cy="374903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9358884" y="2606040"/>
            <a:ext cx="1104138" cy="374903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47" b="1" u="none">
                <a:solidFill>
                  <a:srgbClr val="17213A"/>
                </a:solidFill>
                <a:latin typeface="Arial"/>
              </a:rPr>
              <a:t>Informal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10463022" y="2606040"/>
            <a:ext cx="1104138" cy="374903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47" b="1" u="none">
                <a:solidFill>
                  <a:srgbClr val="17213A"/>
                </a:solidFill>
                <a:latin typeface="Arial"/>
              </a:rPr>
              <a:t>Formal</a:t>
            </a:r>
          </a:p>
        </p:txBody>
      </p:sp>
      <p:sp>
        <p:nvSpPr>
          <p:cNvPr id="48" name="Rectangle 47"/>
          <p:cNvSpPr/>
          <p:nvPr/>
        </p:nvSpPr>
        <p:spPr>
          <a:xfrm>
            <a:off x="6309360" y="2980944"/>
            <a:ext cx="5257800" cy="61772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6355080" y="2980944"/>
            <a:ext cx="2958084" cy="6177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11" b="0" u="none">
                <a:solidFill>
                  <a:srgbClr val="17213A"/>
                </a:solidFill>
                <a:latin typeface="Arial"/>
              </a:rPr>
              <a:t>It’d be great if you could get back to us soon.</a:t>
            </a:r>
          </a:p>
        </p:txBody>
      </p:sp>
      <p:sp>
        <p:nvSpPr>
          <p:cNvPr id="50" name="Rectangle 49"/>
          <p:cNvSpPr/>
          <p:nvPr/>
        </p:nvSpPr>
        <p:spPr>
          <a:xfrm>
            <a:off x="9358884" y="2980944"/>
            <a:ext cx="1104138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10463022" y="2980944"/>
            <a:ext cx="1104138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9358884" y="2980944"/>
            <a:ext cx="1104138" cy="6177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803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3" name="Rectangle 52"/>
          <p:cNvSpPr/>
          <p:nvPr/>
        </p:nvSpPr>
        <p:spPr>
          <a:xfrm>
            <a:off x="6309360" y="3598671"/>
            <a:ext cx="5257800" cy="61772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6355080" y="3598671"/>
            <a:ext cx="2958084" cy="6177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11" b="0" u="none">
                <a:solidFill>
                  <a:srgbClr val="17213A"/>
                </a:solidFill>
                <a:latin typeface="Arial"/>
              </a:rPr>
              <a:t>Unfortunately, we are unable to assist you with that matter.</a:t>
            </a:r>
          </a:p>
        </p:txBody>
      </p:sp>
      <p:sp>
        <p:nvSpPr>
          <p:cNvPr id="55" name="Rectangle 54"/>
          <p:cNvSpPr/>
          <p:nvPr/>
        </p:nvSpPr>
        <p:spPr>
          <a:xfrm>
            <a:off x="9358884" y="3598671"/>
            <a:ext cx="1104138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Rectangle 55"/>
          <p:cNvSpPr/>
          <p:nvPr/>
        </p:nvSpPr>
        <p:spPr>
          <a:xfrm>
            <a:off x="10463022" y="3598671"/>
            <a:ext cx="1104138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10463022" y="3598671"/>
            <a:ext cx="1104138" cy="6177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803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8" name="Rectangle 57"/>
          <p:cNvSpPr/>
          <p:nvPr/>
        </p:nvSpPr>
        <p:spPr>
          <a:xfrm>
            <a:off x="6309360" y="4216400"/>
            <a:ext cx="5257800" cy="61772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6355080" y="4216400"/>
            <a:ext cx="2958084" cy="6177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11" b="0" u="none">
                <a:solidFill>
                  <a:srgbClr val="17213A"/>
                </a:solidFill>
                <a:latin typeface="Arial"/>
              </a:rPr>
              <a:t>I am writing to request that the broken heater be repaired.</a:t>
            </a:r>
          </a:p>
        </p:txBody>
      </p:sp>
      <p:sp>
        <p:nvSpPr>
          <p:cNvPr id="60" name="Rectangle 59"/>
          <p:cNvSpPr/>
          <p:nvPr/>
        </p:nvSpPr>
        <p:spPr>
          <a:xfrm>
            <a:off x="9358884" y="4216400"/>
            <a:ext cx="1104138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Rectangle 60"/>
          <p:cNvSpPr/>
          <p:nvPr/>
        </p:nvSpPr>
        <p:spPr>
          <a:xfrm>
            <a:off x="10463022" y="4216400"/>
            <a:ext cx="1104138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10463022" y="4216400"/>
            <a:ext cx="1104138" cy="6177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803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3" name="Rectangle 62"/>
          <p:cNvSpPr/>
          <p:nvPr/>
        </p:nvSpPr>
        <p:spPr>
          <a:xfrm>
            <a:off x="6309360" y="4834128"/>
            <a:ext cx="5257800" cy="61772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TextBox 63"/>
          <p:cNvSpPr txBox="1"/>
          <p:nvPr/>
        </p:nvSpPr>
        <p:spPr>
          <a:xfrm>
            <a:off x="6355080" y="4834128"/>
            <a:ext cx="2958084" cy="6177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11" b="0" u="none">
                <a:solidFill>
                  <a:srgbClr val="17213A"/>
                </a:solidFill>
                <a:latin typeface="Arial"/>
              </a:rPr>
              <a:t>I’m afraid we can’t help you with that.</a:t>
            </a:r>
          </a:p>
        </p:txBody>
      </p:sp>
      <p:sp>
        <p:nvSpPr>
          <p:cNvPr id="65" name="Rectangle 64"/>
          <p:cNvSpPr/>
          <p:nvPr/>
        </p:nvSpPr>
        <p:spPr>
          <a:xfrm>
            <a:off x="9358884" y="4834128"/>
            <a:ext cx="1104138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Rectangle 65"/>
          <p:cNvSpPr/>
          <p:nvPr/>
        </p:nvSpPr>
        <p:spPr>
          <a:xfrm>
            <a:off x="10463022" y="4834128"/>
            <a:ext cx="1104138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TextBox 66"/>
          <p:cNvSpPr txBox="1"/>
          <p:nvPr/>
        </p:nvSpPr>
        <p:spPr>
          <a:xfrm>
            <a:off x="9358884" y="4834128"/>
            <a:ext cx="1104138" cy="6177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803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8" name="Rectangle 67"/>
          <p:cNvSpPr/>
          <p:nvPr/>
        </p:nvSpPr>
        <p:spPr>
          <a:xfrm>
            <a:off x="6309360" y="5451855"/>
            <a:ext cx="5257800" cy="61772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TextBox 68"/>
          <p:cNvSpPr txBox="1"/>
          <p:nvPr/>
        </p:nvSpPr>
        <p:spPr>
          <a:xfrm>
            <a:off x="6355080" y="5451855"/>
            <a:ext cx="2958084" cy="6177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11" b="0" u="none">
                <a:solidFill>
                  <a:srgbClr val="17213A"/>
                </a:solidFill>
                <a:latin typeface="Arial"/>
              </a:rPr>
              <a:t>There are numerous tasks to complete before the event.</a:t>
            </a:r>
          </a:p>
        </p:txBody>
      </p:sp>
      <p:sp>
        <p:nvSpPr>
          <p:cNvPr id="70" name="Rectangle 69"/>
          <p:cNvSpPr/>
          <p:nvPr/>
        </p:nvSpPr>
        <p:spPr>
          <a:xfrm>
            <a:off x="9358884" y="5451855"/>
            <a:ext cx="1104138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Rectangle 70"/>
          <p:cNvSpPr/>
          <p:nvPr/>
        </p:nvSpPr>
        <p:spPr>
          <a:xfrm>
            <a:off x="10463022" y="5451855"/>
            <a:ext cx="1104138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TextBox 71"/>
          <p:cNvSpPr txBox="1"/>
          <p:nvPr/>
        </p:nvSpPr>
        <p:spPr>
          <a:xfrm>
            <a:off x="10463022" y="5451855"/>
            <a:ext cx="1104138" cy="6177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803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Formal and informal writing · Formal and informal writing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03452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23" b="0" u="none">
                <a:solidFill>
                  <a:srgbClr val="17213A"/>
                </a:solidFill>
                <a:latin typeface="Arial"/>
              </a:rPr>
              <a:t>A question tag such as 'isn’t it?' is more common in informal speech and writing.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19220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19220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519220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519220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648504"/>
            <a:ext cx="5257800" cy="35432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112562"/>
            <a:ext cx="5257800" cy="78965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112562"/>
            <a:ext cx="5074920" cy="78965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Question tags sound conversational, so they are rare in formal writing.</a:t>
            </a:r>
          </a:p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A formal sentence is always longer than an informal one.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Formal writing is about vocabulary, tone and structure, not length.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Formal and informal writing · Formal and informal writing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Plenary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Remember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554480"/>
            <a:ext cx="8046720" cy="42062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1.  informal: contractions (don’t), slang (awesome), short words (kids, get), exclamations, chatty phrases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2.  formal: full words (do not), serious vocabulary (children, obtain), polite phrases, longer sentences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3.  examples: informal: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Can you give me a hand?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 /  formal: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Could you please assist me?</a:t>
            </a:r>
          </a:p>
        </p:txBody>
      </p:sp>
      <p:pic>
        <p:nvPicPr>
          <p:cNvPr id="8" name="Picture 7" descr="che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3357829"/>
            <a:ext cx="1598523" cy="194569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Formal and informal writing · Formal and informal writing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Challenge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73152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Challenge</a:t>
            </a:r>
          </a:p>
        </p:txBody>
      </p:sp>
      <p:pic>
        <p:nvPicPr>
          <p:cNvPr id="7" name="timer_600.mp4" descr="Countdown timer, 10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777240"/>
            <a:ext cx="2011680" cy="70408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48640" y="1737360"/>
            <a:ext cx="8046720" cy="3291840"/>
          </a:xfrm>
          <a:prstGeom prst="roundRect">
            <a:avLst>
              <a:gd name="adj" fmla="val 12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737360"/>
            <a:ext cx="7680960" cy="32918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Write the same invitation twice: once as a text to a friend, and once as a letter to the headteacher. Underline the words you changed.</a:t>
            </a:r>
          </a:p>
        </p:txBody>
      </p:sp>
      <p:pic>
        <p:nvPicPr>
          <p:cNvPr id="10" name="Picture 9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26880" y="4214774"/>
            <a:ext cx="1598523" cy="16373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