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Spring · Apostrophes and speech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puzz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10664"/>
            <a:ext cx="846277" cy="929944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73758"/>
            <a:ext cx="846277" cy="86685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ud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60042"/>
            <a:ext cx="846277" cy="880567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64108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id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direct and reported speech and to change between them, changing pronouns and verb tenses as needed.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change direct speech into reported speech.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direct speech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speaker’s exact words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reported speech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what was said without the exact words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pronoun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takes the place of a noun: I, he, she, they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backshift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moving the verb back into the past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Punctuating direct speech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Add the missing punctuation to the sentence, including inverted commas.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love this song announced Mum.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“I love this song,” announced Mum.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Underline the words that are spoken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Ravi announced, “The match begins at three.”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Ravi announced, “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The match begins at three.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sentence is punctuated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captain announced, “I have finished my homework”.   ○ The captain announced, I have finished my homework.   ○ The captain announced “I have finished my homework.”   ○ The captain announced, “I have finished my homework.”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captain announced, “I have finished my homework.”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Add the missing punctuation to the sentence, including inverted commas.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bridge is closed muttered Mum.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“The bridge is closed,” muttered Mum.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Underline the words that are spoken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Aisha asked, “Can we play outside?”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Aisha asked, “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Can we play outside?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”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Reported speech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B4237A"/>
                </a:solidFill>
                <a:latin typeface="Dreaming Outloud Pro"/>
              </a:rPr>
              <a:t>Reported speech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us what someone said without using their exact words. There are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no inverted commas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The pronouns change, and the verb usually moves back into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past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“I can swim,” said Tom.  →  Tom said that he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could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swim.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51866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51866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“Is it raining?” asked Dad.  →  Dad asked if it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was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raining.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direct speech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“I am hungry,” said Mia.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reported speech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Mia said that she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was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hungry.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pronouns change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→ he / she,  we → they,  my → his / her,  our → their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verbs move back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am / is → was,  are → were,  can → could,  will → would,  have → had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written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“It is raining,” said Dad.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“Rain!” cried Dad.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Dad said, “It is raining.”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Dad said that it was raining.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Dad said that it was raining.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written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direct speech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said they were late.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“We are late,” said Zara.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“We are late,” said Zara.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said that they were late.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was late.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direct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Direct speech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Reported speech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“I am hungry,” said Mia.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Mia said that she was hungry.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5204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5204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02302" y="3520440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2296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229608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Zara said that they were late.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2296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2296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4229608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93877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93877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Ravi said, “I like pizza.”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938776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938776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4938776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direct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Direct speech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Reported speech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“I am hungry,” said Mia.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5204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520440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Mia said that she was hungry.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5204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5204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63022" y="3520440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422960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4229608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“We are late,” said Zara.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4229608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4229608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58884" y="4229608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68680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686808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Ravi said, “I like pizza.”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686808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686808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58884" y="4686808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Do not use inverted commas.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“I like pizza,” said Ravi.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Ravi said that he liked pizza.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reported speech with the same meaning, with or without ‘that’.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Do not use inverted commas.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“I have finished,” said Aisha.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Aisha said that she had finished.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reported speech with the same meaning, with or without ‘that’.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Direct speech uses the speaker's exact words.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That is why it is put inside inverted commas.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'Mia said that she was hungry.' is direct speech.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reports what Mia said without her exact words and has no inverted commas, so it is reported speech.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 reports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what Tom said?</a:t>
            </a:r>
          </a:p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“I will help,” said Tom.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Tom said that I would help.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Tom said that he will help.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Tom said that he would help.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Tom said that he would help.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Tom said that I will help.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 reports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what Mia said?</a:t>
            </a:r>
          </a:p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“My dog is lost,” said Mia.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said that my dog is lost.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said that her dog is lost.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said that my dog was lost.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said that her dog was lost.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Mia said that her dog was lost.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Do not use inverted commas.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“I must go,” said Ravi.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Ravi said that he had to go.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reported speech with the same meaning, with or without ‘that’.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Do not use inverted commas.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“Where is the library?” asked Ravi.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Ravi asked where the library was.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reported speech with the same meaning, with or without ‘that’.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direct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29768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297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16" b="1" u="none">
                <a:solidFill>
                  <a:srgbClr val="17213A"/>
                </a:solidFill>
                <a:latin typeface="Arial"/>
              </a:rPr>
              <a:t>Direct speech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297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16" b="1" u="none">
                <a:solidFill>
                  <a:srgbClr val="17213A"/>
                </a:solidFill>
                <a:latin typeface="Arial"/>
              </a:rPr>
              <a:t>Reported speech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35808"/>
            <a:ext cx="5257800" cy="4399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35808"/>
            <a:ext cx="2958084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Mia said, “My dog is lost.”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35808"/>
            <a:ext cx="1104138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35808"/>
            <a:ext cx="1104138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8164" y="3035808"/>
            <a:ext cx="1104138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475736"/>
            <a:ext cx="5257800" cy="4399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475736"/>
            <a:ext cx="2958084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Dad asked, “Is it raining?”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475736"/>
            <a:ext cx="1104138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475736"/>
            <a:ext cx="1104138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8164" y="3475736"/>
            <a:ext cx="1104138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15663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15663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Mia said that her dog was lost.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3915663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3915663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3915663"/>
            <a:ext cx="1104138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594351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594351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“Where is the library?” asked Ravi.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594351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594351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4594351"/>
            <a:ext cx="1104138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273039"/>
            <a:ext cx="5257800" cy="4399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5273039"/>
            <a:ext cx="2958084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“I will help,” said Tom.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98164" y="5273039"/>
            <a:ext cx="1104138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02302" y="5273039"/>
            <a:ext cx="1104138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598164" y="5273039"/>
            <a:ext cx="1104138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direct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02335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58884" y="2606040"/>
            <a:ext cx="1104138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31" b="1" u="none">
                <a:solidFill>
                  <a:srgbClr val="17213A"/>
                </a:solidFill>
                <a:latin typeface="Arial"/>
              </a:rPr>
              <a:t>Direct speech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63022" y="2606040"/>
            <a:ext cx="1104138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31" b="1" u="none">
                <a:solidFill>
                  <a:srgbClr val="17213A"/>
                </a:solidFill>
                <a:latin typeface="Arial"/>
              </a:rPr>
              <a:t>Reported speech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008376"/>
            <a:ext cx="5257800" cy="42468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008376"/>
            <a:ext cx="2958084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Tom said that he would help.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008376"/>
            <a:ext cx="1104138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008376"/>
            <a:ext cx="1104138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63022" y="3008376"/>
            <a:ext cx="1104138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433064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433064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Mia said that her dog was lost.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433064"/>
            <a:ext cx="1104138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433064"/>
            <a:ext cx="1104138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63022" y="3433064"/>
            <a:ext cx="1104138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081271"/>
            <a:ext cx="5257800" cy="42468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081271"/>
            <a:ext cx="2958084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Dad asked if it was raining.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081271"/>
            <a:ext cx="1104138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081271"/>
            <a:ext cx="1104138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63022" y="4081271"/>
            <a:ext cx="1104138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4505959"/>
            <a:ext cx="5257800" cy="42468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4505959"/>
            <a:ext cx="2958084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Dad asked, “Is it raining?”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358884" y="4505959"/>
            <a:ext cx="1104138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63022" y="4505959"/>
            <a:ext cx="1104138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9358884" y="4505959"/>
            <a:ext cx="1104138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4930647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55080" y="4930647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Ravi asked where the library was.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358884" y="4930647"/>
            <a:ext cx="1104138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63022" y="4930647"/>
            <a:ext cx="1104138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463022" y="4930647"/>
            <a:ext cx="1104138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direct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inverted commas and the exact words spoken.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Dad asked if it was raining.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“Is it raining?” asked Dad.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reporting clause before or after the spoken words if the punctuation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direct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inverted commas and the exact words spoken.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asked whether Tom was coming.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“Is Tom coming?” asked Mia.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reporting clause before or after the spoken words if the punctuation is correct.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correctly reports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what Ravi said?</a:t>
            </a:r>
          </a:p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“We went to Spain,” said Ravi.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said that we had gone to Spain.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said that we went to Spain.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said that they went to Spain.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said that they had gone to Spain.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Ravi said that they had gone to Spain.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sentence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correctly reports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what Dad said?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“I have lost my keys,” said Dad.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Dad said that I had lost my keys.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Dad said that he has lost his keys.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Dad said that he had lost his keys.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Dad said that he had lost his keys.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Dad said that he had lost my keys.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Do not use inverted commas.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“We were playing outside,” said Zara.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Zara said that they had been playing outside.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reported speech with the same meaning, with or without ‘that’.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Do not use inverted commas.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“Our team will win,” said Aisha.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Aisha said that their team would win.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reported speech with the same meaning, with or without ‘that’.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In reported speech the tense usually moves back, e.g. 'is' becomes 'was'.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This is called backshift.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Words like 'here' and 'now' never change in reported speech.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They often change: 'here' can become 'there' and 'now' can become 'then'.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direct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inverted commas and the exact words spoken.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said that he could see his house.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“I can see my house,” said Tom.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reporting clause before or after the spoken words if the punctuation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direct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inverted commas and the exact words spoken.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said that they had gone to Spain.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“We went to Spain,” said Ravi.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reporting clause before or after the spoken words if the punctuation is correct.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direct speech: “I am hungry,” said Mia.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reported speech: Mia said that she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was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hungry.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pronouns change: I → he / she,  we → they,  my → his / her,  our → their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short news report about an event at school. Include three sentences of reported speech, then change one into direct speech.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