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Read the objective aloud, then ask pupils what they already know about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say each word aloud, then use it in a sentence of their own.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Click the timer (2:00) to start it. Pupils answer on whiteboards. Then click once per question to show each answer.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Talk through each idea with an example before moving 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Ask pupils to say each idea in their own words before showing the example.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3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4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5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6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7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8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9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10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Three things to remember. Ask pupils to give one example of each in their own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write for ten minutes (click the timer to start it). Look for the skill from today's lesson in every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Relationship Id="rId4" Type="http://schemas.openxmlformats.org/officeDocument/2006/relationships/image" Target="../media/image9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.xml"/><Relationship Id="rId4" Type="http://schemas.openxmlformats.org/officeDocument/2006/relationships/image" Target="../media/image9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.xml"/><Relationship Id="rId4" Type="http://schemas.microsoft.com/office/2007/relationships/media" Target="../media/media1.mp4"/><Relationship Id="rId5" Type="http://schemas.openxmlformats.org/officeDocument/2006/relationships/video" Target="../media/media1.mp4"/><Relationship Id="rId6" Type="http://schemas.openxmlformats.org/officeDocument/2006/relationships/image" Target="../media/image10.png"/><Relationship Id="rId7" Type="http://schemas.openxmlformats.org/officeDocument/2006/relationships/image" Target="../media/image8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.xml"/><Relationship Id="rId4" Type="http://schemas.openxmlformats.org/officeDocument/2006/relationships/image" Target="../media/image6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.xml"/><Relationship Id="rId4" Type="http://schemas.openxmlformats.org/officeDocument/2006/relationships/image" Target="../media/image9.png"/><Relationship Id="rId5" Type="http://schemas.openxmlformats.org/officeDocument/2006/relationships/image" Target="../media/image7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.xml"/><Relationship Id="rId4" Type="http://schemas.openxmlformats.org/officeDocument/2006/relationships/image" Target="../media/image9.png"/><Relationship Id="rId5" Type="http://schemas.openxmlformats.org/officeDocument/2006/relationships/image" Target="../media/image7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.xml"/><Relationship Id="rId4" Type="http://schemas.openxmlformats.org/officeDocument/2006/relationships/image" Target="../media/image9.png"/><Relationship Id="rId5" Type="http://schemas.openxmlformats.org/officeDocument/2006/relationships/image" Target="../media/image7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.xml"/><Relationship Id="rId4" Type="http://schemas.openxmlformats.org/officeDocument/2006/relationships/image" Target="../media/image9.png"/><Relationship Id="rId5" Type="http://schemas.openxmlformats.org/officeDocument/2006/relationships/image" Target="../media/image7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.xml"/><Relationship Id="rId4" Type="http://schemas.openxmlformats.org/officeDocument/2006/relationships/image" Target="../media/image9.png"/><Relationship Id="rId5" Type="http://schemas.openxmlformats.org/officeDocument/2006/relationships/image" Target="../media/image7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.xml"/><Relationship Id="rId4" Type="http://schemas.openxmlformats.org/officeDocument/2006/relationships/image" Target="../media/image9.png"/><Relationship Id="rId5" Type="http://schemas.openxmlformats.org/officeDocument/2006/relationships/image" Target="../media/image7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.xml"/><Relationship Id="rId4" Type="http://schemas.openxmlformats.org/officeDocument/2006/relationships/image" Target="../media/image9.png"/><Relationship Id="rId5" Type="http://schemas.openxmlformats.org/officeDocument/2006/relationships/image" Target="../media/image7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.xml"/><Relationship Id="rId4" Type="http://schemas.openxmlformats.org/officeDocument/2006/relationships/image" Target="../media/image9.png"/><Relationship Id="rId5" Type="http://schemas.openxmlformats.org/officeDocument/2006/relationships/image" Target="../media/image7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.xml"/><Relationship Id="rId4" Type="http://schemas.openxmlformats.org/officeDocument/2006/relationships/image" Target="../media/image9.png"/><Relationship Id="rId5" Type="http://schemas.openxmlformats.org/officeDocument/2006/relationships/image" Target="../media/image7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.xml"/><Relationship Id="rId4" Type="http://schemas.openxmlformats.org/officeDocument/2006/relationships/image" Target="../media/image9.png"/><Relationship Id="rId5" Type="http://schemas.openxmlformats.org/officeDocument/2006/relationships/image" Target="../media/image7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.xml"/><Relationship Id="rId4" Type="http://schemas.openxmlformats.org/officeDocument/2006/relationships/image" Target="../media/image9.png"/><Relationship Id="rId5" Type="http://schemas.openxmlformats.org/officeDocument/2006/relationships/image" Target="../media/image7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7.xml"/><Relationship Id="rId4" Type="http://schemas.openxmlformats.org/officeDocument/2006/relationships/image" Target="../media/image9.png"/><Relationship Id="rId5" Type="http://schemas.openxmlformats.org/officeDocument/2006/relationships/image" Target="../media/image7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8.xml"/><Relationship Id="rId4" Type="http://schemas.openxmlformats.org/officeDocument/2006/relationships/image" Target="../media/image7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9.xml"/><Relationship Id="rId4" Type="http://schemas.microsoft.com/office/2007/relationships/media" Target="../media/media3.mp4"/><Relationship Id="rId5" Type="http://schemas.openxmlformats.org/officeDocument/2006/relationships/video" Target="../media/media3.mp4"/><Relationship Id="rId6" Type="http://schemas.openxmlformats.org/officeDocument/2006/relationships/image" Target="../media/image12.png"/><Relationship Id="rId7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1520" y="868680"/>
            <a:ext cx="105156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Year 6 · Spring · Lists, colons and semi-colons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71600"/>
            <a:ext cx="10515600" cy="13716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0000"/>
              </a:lnSpc>
            </a:pPr>
            <a:r>
              <a:rPr sz="6400" b="1" u="none">
                <a:solidFill>
                  <a:srgbClr val="17213A"/>
                </a:solidFill>
                <a:latin typeface="Dreaming Outloud Pro"/>
              </a:rPr>
              <a:t>Writing in note form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880360"/>
            <a:ext cx="8229600" cy="8229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0" u="none">
                <a:solidFill>
                  <a:srgbClr val="6B7280"/>
                </a:solidFill>
                <a:latin typeface="Dreaming Outloud Pro"/>
              </a:rPr>
              <a:t>I do, you do, with a timer. The questions get harder as we go.</a:t>
            </a:r>
          </a:p>
        </p:txBody>
      </p:sp>
      <p:pic>
        <p:nvPicPr>
          <p:cNvPr id="6" name="Picture 5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927" y="4983480"/>
            <a:ext cx="1737360" cy="1285646"/>
          </a:xfrm>
          <a:prstGeom prst="rect">
            <a:avLst/>
          </a:prstGeom>
        </p:spPr>
      </p:pic>
      <p:pic>
        <p:nvPicPr>
          <p:cNvPr id="7" name="Picture 6" descr="trophy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8127" y="4358670"/>
            <a:ext cx="846277" cy="881938"/>
          </a:xfrm>
          <a:prstGeom prst="rect">
            <a:avLst/>
          </a:prstGeom>
        </p:spPr>
      </p:pic>
      <p:pic>
        <p:nvPicPr>
          <p:cNvPr id="8" name="Picture 7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0927" y="5105616"/>
            <a:ext cx="1737360" cy="430691"/>
          </a:xfrm>
          <a:prstGeom prst="rect">
            <a:avLst/>
          </a:prstGeom>
        </p:spPr>
      </p:pic>
      <p:pic>
        <p:nvPicPr>
          <p:cNvPr id="9" name="Picture 8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047" y="4983480"/>
            <a:ext cx="1737360" cy="1285646"/>
          </a:xfrm>
          <a:prstGeom prst="rect">
            <a:avLst/>
          </a:prstGeom>
        </p:spPr>
      </p:pic>
      <p:pic>
        <p:nvPicPr>
          <p:cNvPr id="10" name="Picture 9" descr="writing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81247" y="4373758"/>
            <a:ext cx="846277" cy="866851"/>
          </a:xfrm>
          <a:prstGeom prst="rect">
            <a:avLst/>
          </a:prstGeom>
        </p:spPr>
      </p:pic>
      <p:pic>
        <p:nvPicPr>
          <p:cNvPr id="11" name="Picture 10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4047" y="5105616"/>
            <a:ext cx="1737360" cy="430691"/>
          </a:xfrm>
          <a:prstGeom prst="rect">
            <a:avLst/>
          </a:prstGeom>
        </p:spPr>
      </p:pic>
      <p:pic>
        <p:nvPicPr>
          <p:cNvPr id="12" name="Picture 11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7167" y="4983480"/>
            <a:ext cx="1737360" cy="1285646"/>
          </a:xfrm>
          <a:prstGeom prst="rect">
            <a:avLst/>
          </a:prstGeom>
        </p:spPr>
      </p:pic>
      <p:pic>
        <p:nvPicPr>
          <p:cNvPr id="13" name="Picture 12" descr="detectiv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84367" y="4358670"/>
            <a:ext cx="846277" cy="881938"/>
          </a:xfrm>
          <a:prstGeom prst="rect">
            <a:avLst/>
          </a:prstGeom>
        </p:spPr>
      </p:pic>
      <p:pic>
        <p:nvPicPr>
          <p:cNvPr id="14" name="Picture 13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27167" y="5105616"/>
            <a:ext cx="1737360" cy="430691"/>
          </a:xfrm>
          <a:prstGeom prst="rect">
            <a:avLst/>
          </a:prstGeom>
        </p:spPr>
      </p:pic>
      <p:pic>
        <p:nvPicPr>
          <p:cNvPr id="15" name="Picture 14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0287" y="4983480"/>
            <a:ext cx="1737360" cy="1285646"/>
          </a:xfrm>
          <a:prstGeom prst="rect">
            <a:avLst/>
          </a:prstGeom>
        </p:spPr>
      </p:pic>
      <p:pic>
        <p:nvPicPr>
          <p:cNvPr id="16" name="Picture 15" descr="cheer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87487" y="4210537"/>
            <a:ext cx="846277" cy="1030071"/>
          </a:xfrm>
          <a:prstGeom prst="rect">
            <a:avLst/>
          </a:prstGeom>
        </p:spPr>
      </p:pic>
      <p:pic>
        <p:nvPicPr>
          <p:cNvPr id="17" name="Picture 16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30287" y="5105616"/>
            <a:ext cx="1737360" cy="430691"/>
          </a:xfrm>
          <a:prstGeom prst="rect">
            <a:avLst/>
          </a:prstGeom>
        </p:spPr>
      </p:pic>
      <p:pic>
        <p:nvPicPr>
          <p:cNvPr id="18" name="Picture 17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3407" y="4983480"/>
            <a:ext cx="1737360" cy="1285646"/>
          </a:xfrm>
          <a:prstGeom prst="rect">
            <a:avLst/>
          </a:prstGeom>
        </p:spPr>
      </p:pic>
      <p:pic>
        <p:nvPicPr>
          <p:cNvPr id="19" name="Picture 18" descr="puzzl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90607" y="4310664"/>
            <a:ext cx="846277" cy="929944"/>
          </a:xfrm>
          <a:prstGeom prst="rect">
            <a:avLst/>
          </a:prstGeom>
        </p:spPr>
      </p:pic>
      <p:pic>
        <p:nvPicPr>
          <p:cNvPr id="20" name="Picture 19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33407" y="5105616"/>
            <a:ext cx="1737360" cy="4306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1" fill="hold">
                      <p:stCondLst>
                        <p:cond delay="indefinite"/>
                        <p:cond evt="onBegin" delay="0">
                          <p:tn val="99"/>
                        </p:cond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0" presetClass="path" presetSubtype="0" accel="50000" decel="50000" repeatCount="indefinite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2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0" presetClass="path" presetSubtype="0" accel="50000" decel="50000" repeatCount="indefinite" autoRev="1" fill="hold" nodeType="withEffect">
                                  <p:stCondLst>
                                    <p:cond delay="17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4" dur="18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0" presetClass="path" presetSubtype="0" accel="50000" decel="50000" repeatCount="indefinite" autoRev="1" fill="hold" nodeType="withEffect">
                                  <p:stCondLst>
                                    <p:cond delay="34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6" dur="2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0" presetClass="path" presetSubtype="0" accel="50000" decel="50000" repeatCount="indefinite" autoRev="1" fill="hold" nodeType="withEffect">
                                  <p:stCondLst>
                                    <p:cond delay="51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8" dur="2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0" presetClass="path" presetSubtype="0" accel="50000" decel="50000" repeatCount="indefinite" autoRev="1" fill="hold" nodeType="withEffect">
                                  <p:stCondLst>
                                    <p:cond delay="68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10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Lists, colons and semi-colons · Writing in note form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789920" cy="14630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0" u="none">
                <a:solidFill>
                  <a:srgbClr val="17213A"/>
                </a:solidFill>
                <a:latin typeface="Dreaming Outloud Pro"/>
              </a:rPr>
              <a:t>To write short notes from a sentence, keeping the key facts and using punctuation to separate them.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01752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Success criteria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520440"/>
            <a:ext cx="8046720" cy="27432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write short notes.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answer questions on it, from easy to hard.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use it in my own writing.</a:t>
            </a:r>
          </a:p>
        </p:txBody>
      </p:sp>
      <p:pic>
        <p:nvPicPr>
          <p:cNvPr id="10" name="Picture 9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44605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Lists, colons and semi-colons · Writing in note form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words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200" b="1" u="none">
                <a:solidFill>
                  <a:srgbClr val="0F766E"/>
                </a:solidFill>
                <a:latin typeface="Dreaming Outloud Pro"/>
              </a:rPr>
              <a:t>Key words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55448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notes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023360" y="155448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a short record of the key facts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42316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242316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abbreviation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023360" y="242316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a shortened form of a word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3291839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31520" y="3291839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key word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023360" y="3291839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a word that carries important meaning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416052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31520" y="416052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summarise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023360" y="416052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to say the main points briefly</a:t>
            </a:r>
          </a:p>
        </p:txBody>
      </p:sp>
      <p:pic>
        <p:nvPicPr>
          <p:cNvPr id="19" name="Picture 18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8029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Lists, colons and semi-colons · Writing in note form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Starter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777240"/>
            <a:ext cx="8686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777240"/>
            <a:ext cx="8412480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17213A"/>
                </a:solidFill>
                <a:latin typeface="Arial"/>
              </a:rPr>
              <a:t>Starter: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a quick look back at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Colons and semi-colons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pic>
        <p:nvPicPr>
          <p:cNvPr id="8" name="timer_120.mp4" descr="Countdown timer, 2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822960"/>
            <a:ext cx="2011680" cy="70408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31520" y="1828800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1.  Circle the punctuation mark that completes the sentence correctly.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You need three things  a pencil, a ruler and a rubber.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;   ○ ,   ○ :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1920240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: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2706624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2.  Add the missing colon to the sentence.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Pack these items for the trip a coat, a hat and a pair of boots.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0" y="2798064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Pack these items for the trip: a coat, a hat and a pair of boots.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3584448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3.  Add a semi-colon to join the two related clauses.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Dad likes tea mum prefers coffee.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0" y="3675887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Dad likes tea; mum prefers coffee.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20" y="4462272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4.  Circle the punctuation mark that completes the sentence correctly.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Some pupils walk to school  others come by bus.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,   ○ :   ○ ;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600" y="4553712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;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5340096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5.  Add the missing colon to the sentence.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garden looked dreadful the frost had killed every flower.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29600" y="5431536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The garden looked dreadful: the frost had killed every flower.</a:t>
            </a:r>
          </a:p>
        </p:txBody>
      </p:sp>
      <p:pic>
        <p:nvPicPr>
          <p:cNvPr id="19" name="Picture 18" descr="puzzl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24160" y="5379415"/>
            <a:ext cx="846277" cy="9299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Lists, colons and semi-colons · Writing in note form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Teach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Writing notes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417320"/>
            <a:ext cx="10972800" cy="12801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B4237A"/>
                </a:solidFill>
                <a:latin typeface="Dreaming Outloud Pro"/>
              </a:rPr>
              <a:t>Notes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are a short way to record the important facts. Leave out words that are not needed (such as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the, a, is, was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), but keep names, numbers, dates and key words.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3017520"/>
            <a:ext cx="10881360" cy="13182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3017520"/>
            <a:ext cx="10515600" cy="131826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The train to London leaves at nine from platform two.  → 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Train to London: 9.00, platform 2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4518660"/>
            <a:ext cx="10881360" cy="13182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2960" y="4518660"/>
            <a:ext cx="10515600" cy="131826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We visited the farm and saw cows, sheep and pigs.  → 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Farm visit: cows, sheep, pigs</a:t>
            </a:r>
          </a:p>
        </p:txBody>
      </p:sp>
      <p:pic>
        <p:nvPicPr>
          <p:cNvPr id="12" name="Picture 11" descr="detectiv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5518861"/>
            <a:ext cx="846277" cy="88193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Lists, colons and semi-colons · Writing in note form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ideas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Key ideas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508760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1536192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keep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377440" y="1536192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names, dates, numbers, important nouns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26479" y="1508760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236207" y="1536192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drop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955279" y="1536192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small words such as the, a, is, was, and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2670048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2697479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use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377440" y="2697479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colons, commas, semi-colons and dashes to separate the facts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126479" y="2670048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236207" y="2697479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no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955279" y="2697479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full sentences, capital letters at the start of every line, or full stops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Lists, colons and semi-colons · Writing in note form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Tick one box in each row to show whether the words are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notes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or a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full sentence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598164" y="26060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Notes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702302" y="26060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Full sentence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48640" y="3063240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594360" y="3063240"/>
            <a:ext cx="2958084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Museum trip: Friday, packed lunch</a:t>
            </a:r>
          </a:p>
        </p:txBody>
      </p:sp>
      <p:sp>
        <p:nvSpPr>
          <p:cNvPr id="20" name="Rectangle 19"/>
          <p:cNvSpPr/>
          <p:nvPr/>
        </p:nvSpPr>
        <p:spPr>
          <a:xfrm>
            <a:off x="3598164" y="3063240"/>
            <a:ext cx="110413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4702302" y="3063240"/>
            <a:ext cx="110413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3598164" y="3063240"/>
            <a:ext cx="1104138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48640" y="3772408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594360" y="3772408"/>
            <a:ext cx="2958084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school fair will be held on Saturday.</a:t>
            </a:r>
          </a:p>
        </p:txBody>
      </p:sp>
      <p:sp>
        <p:nvSpPr>
          <p:cNvPr id="25" name="Rectangle 24"/>
          <p:cNvSpPr/>
          <p:nvPr/>
        </p:nvSpPr>
        <p:spPr>
          <a:xfrm>
            <a:off x="3598164" y="3772408"/>
            <a:ext cx="110413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4702302" y="3772408"/>
            <a:ext cx="110413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4702302" y="3772408"/>
            <a:ext cx="1104138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8" name="Rectangle 27"/>
          <p:cNvSpPr/>
          <p:nvPr/>
        </p:nvSpPr>
        <p:spPr>
          <a:xfrm>
            <a:off x="548640" y="4481576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594360" y="4481576"/>
            <a:ext cx="2958084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class visited the farm.</a:t>
            </a:r>
          </a:p>
        </p:txBody>
      </p:sp>
      <p:sp>
        <p:nvSpPr>
          <p:cNvPr id="30" name="Rectangle 29"/>
          <p:cNvSpPr/>
          <p:nvPr/>
        </p:nvSpPr>
        <p:spPr>
          <a:xfrm>
            <a:off x="3598164" y="4481576"/>
            <a:ext cx="110413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4702302" y="4481576"/>
            <a:ext cx="110413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4702302" y="4481576"/>
            <a:ext cx="1104138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3" name="Rectangle 32"/>
          <p:cNvSpPr/>
          <p:nvPr/>
        </p:nvSpPr>
        <p:spPr>
          <a:xfrm>
            <a:off x="548640" y="5190744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594360" y="5190744"/>
            <a:ext cx="2958084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train to London leaves at nine o’clock.</a:t>
            </a:r>
          </a:p>
        </p:txBody>
      </p:sp>
      <p:sp>
        <p:nvSpPr>
          <p:cNvPr id="35" name="Rectangle 34"/>
          <p:cNvSpPr/>
          <p:nvPr/>
        </p:nvSpPr>
        <p:spPr>
          <a:xfrm>
            <a:off x="3598164" y="5190744"/>
            <a:ext cx="110413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4702302" y="5190744"/>
            <a:ext cx="110413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4702302" y="5190744"/>
            <a:ext cx="1104138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Tick one box in each row to show whether the words are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notes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or a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full sentence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40" name="Rectangle 39"/>
          <p:cNvSpPr/>
          <p:nvPr/>
        </p:nvSpPr>
        <p:spPr>
          <a:xfrm>
            <a:off x="630936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9358884" y="26060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Notes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10463022" y="26060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Full sentence</a:t>
            </a:r>
          </a:p>
        </p:txBody>
      </p:sp>
      <p:sp>
        <p:nvSpPr>
          <p:cNvPr id="43" name="Rectangle 42"/>
          <p:cNvSpPr/>
          <p:nvPr/>
        </p:nvSpPr>
        <p:spPr>
          <a:xfrm>
            <a:off x="6309360" y="3063240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6355080" y="3063240"/>
            <a:ext cx="2958084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Train to London: 9.00, platform 2</a:t>
            </a:r>
          </a:p>
        </p:txBody>
      </p:sp>
      <p:sp>
        <p:nvSpPr>
          <p:cNvPr id="45" name="Rectangle 44"/>
          <p:cNvSpPr/>
          <p:nvPr/>
        </p:nvSpPr>
        <p:spPr>
          <a:xfrm>
            <a:off x="9358884" y="3063240"/>
            <a:ext cx="110413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10463022" y="3063240"/>
            <a:ext cx="110413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9358884" y="3063240"/>
            <a:ext cx="1104138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48" name="Rectangle 47"/>
          <p:cNvSpPr/>
          <p:nvPr/>
        </p:nvSpPr>
        <p:spPr>
          <a:xfrm>
            <a:off x="6309360" y="3772408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6355080" y="3772408"/>
            <a:ext cx="2958084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school fair will be held on Saturday.</a:t>
            </a:r>
          </a:p>
        </p:txBody>
      </p:sp>
      <p:sp>
        <p:nvSpPr>
          <p:cNvPr id="50" name="Rectangle 49"/>
          <p:cNvSpPr/>
          <p:nvPr/>
        </p:nvSpPr>
        <p:spPr>
          <a:xfrm>
            <a:off x="9358884" y="3772408"/>
            <a:ext cx="110413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Rectangle 50"/>
          <p:cNvSpPr/>
          <p:nvPr/>
        </p:nvSpPr>
        <p:spPr>
          <a:xfrm>
            <a:off x="10463022" y="3772408"/>
            <a:ext cx="110413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10463022" y="3772408"/>
            <a:ext cx="1104138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53" name="Rectangle 52"/>
          <p:cNvSpPr/>
          <p:nvPr/>
        </p:nvSpPr>
        <p:spPr>
          <a:xfrm>
            <a:off x="6309360" y="4481576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6355080" y="4481576"/>
            <a:ext cx="2958084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School fair: hall, Saturday, 2.00</a:t>
            </a:r>
          </a:p>
        </p:txBody>
      </p:sp>
      <p:sp>
        <p:nvSpPr>
          <p:cNvPr id="55" name="Rectangle 54"/>
          <p:cNvSpPr/>
          <p:nvPr/>
        </p:nvSpPr>
        <p:spPr>
          <a:xfrm>
            <a:off x="9358884" y="4481576"/>
            <a:ext cx="110413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Rectangle 55"/>
          <p:cNvSpPr/>
          <p:nvPr/>
        </p:nvSpPr>
        <p:spPr>
          <a:xfrm>
            <a:off x="10463022" y="4481576"/>
            <a:ext cx="110413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TextBox 56"/>
          <p:cNvSpPr txBox="1"/>
          <p:nvPr/>
        </p:nvSpPr>
        <p:spPr>
          <a:xfrm>
            <a:off x="9358884" y="4481576"/>
            <a:ext cx="1104138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58" name="Rectangle 57"/>
          <p:cNvSpPr/>
          <p:nvPr/>
        </p:nvSpPr>
        <p:spPr>
          <a:xfrm>
            <a:off x="6309360" y="5190744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TextBox 58"/>
          <p:cNvSpPr txBox="1"/>
          <p:nvPr/>
        </p:nvSpPr>
        <p:spPr>
          <a:xfrm>
            <a:off x="6355080" y="5190744"/>
            <a:ext cx="2958084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We are going to the museum on Friday.</a:t>
            </a:r>
          </a:p>
        </p:txBody>
      </p:sp>
      <p:sp>
        <p:nvSpPr>
          <p:cNvPr id="60" name="Rectangle 59"/>
          <p:cNvSpPr/>
          <p:nvPr/>
        </p:nvSpPr>
        <p:spPr>
          <a:xfrm>
            <a:off x="9358884" y="5190744"/>
            <a:ext cx="110413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Rectangle 60"/>
          <p:cNvSpPr/>
          <p:nvPr/>
        </p:nvSpPr>
        <p:spPr>
          <a:xfrm>
            <a:off x="10463022" y="5190744"/>
            <a:ext cx="110413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10463022" y="5190744"/>
            <a:ext cx="1104138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Lists, colons and semi-colons · Writing in note form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Rewrite the sentence as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notes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 Use no more than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8 words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 Keep the important facts.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138988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school choir will sing at the town hall on Wednesday evening.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410565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410565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School choir: town hall, Wednesday evening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short notes with the key facts and no more than the number of words allowed.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Rewrite the sentence as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notes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 Use no more than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8 words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 Keep the important facts.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138988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school fair will be held in the hall on Saturday at two o’clock.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410565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410565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School fair: hall, Saturday, 2.00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short notes with the key facts and no more than the number of words allowed.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Lists, colons and semi-colons · Writing in note form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3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Which are the best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notes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for this sentence?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We are going to the cinema on Saturday and we need to bring money.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We are going to the cinema on Saturday and we need to bring money.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47014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47014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Cinema trip: Saturday, bring money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47014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47014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Cinema trip: Saturday, bring money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404850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404850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Cinema trip: details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62686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62686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We are going to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Which are the best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notes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for this sentence?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We are going to the museum on Friday and we need to bring a packed lunch.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Museum trip: details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We are going to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Museum trip: Friday, packed lunch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Museum trip: Friday, packed lunch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341114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341114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We are going to the museum on Friday and we need to bring a packed lunch.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Lists, colons and semi-colons · Writing in note form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4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A colon can be used in notes to introduce details.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For example: 'Museum trip: Friday, packed lunch.'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Notes keep the important facts such as names, numbers and dates.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The key information must stay, even though the small words are dropped.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Lists, colons and semi-colons · Writing in note form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5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5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Rewrite the sentence as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notes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 Use no more than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9 words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 Keep the important facts.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138988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volcano erupted in 1980 and destroyed the forests for many miles around it.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4105656"/>
            <a:ext cx="5257800" cy="85979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4105656"/>
            <a:ext cx="5074920" cy="8597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Volcano erupted 1980: forests destroyed for miles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short notes with the key facts and no more than the number of words allowed.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Rewrite the sentence as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notes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 Use no more than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9 words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 Keep the important facts.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138988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library is open from nine until five on weekdays and from ten until two on Saturdays.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410565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410565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Library: Mon-Fri 9-5; Sat 10-2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short notes with the key facts and no more than the number of words allowed.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Lists, colons and semi-colons · Writing in note form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6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6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Tick one box in each row to show whether the words are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notes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or a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full sentence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2606040"/>
            <a:ext cx="5257800" cy="374903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598164" y="2606040"/>
            <a:ext cx="1104138" cy="374903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47" b="1" u="none">
                <a:solidFill>
                  <a:srgbClr val="17213A"/>
                </a:solidFill>
                <a:latin typeface="Arial"/>
              </a:rPr>
              <a:t>Notes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702302" y="2606040"/>
            <a:ext cx="1104138" cy="374903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47" b="1" u="none">
                <a:solidFill>
                  <a:srgbClr val="17213A"/>
                </a:solidFill>
                <a:latin typeface="Arial"/>
              </a:rPr>
              <a:t>Full sentence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48640" y="2980944"/>
            <a:ext cx="5257800" cy="617727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594360" y="2980944"/>
            <a:ext cx="2958084" cy="61772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11" b="0" u="none">
                <a:solidFill>
                  <a:srgbClr val="17213A"/>
                </a:solidFill>
                <a:latin typeface="Arial"/>
              </a:rPr>
              <a:t>The school will close early on Thursday because of the snow.</a:t>
            </a:r>
          </a:p>
        </p:txBody>
      </p:sp>
      <p:sp>
        <p:nvSpPr>
          <p:cNvPr id="20" name="Rectangle 19"/>
          <p:cNvSpPr/>
          <p:nvPr/>
        </p:nvSpPr>
        <p:spPr>
          <a:xfrm>
            <a:off x="3598164" y="2980944"/>
            <a:ext cx="1104138" cy="6177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4702302" y="2980944"/>
            <a:ext cx="1104138" cy="6177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4702302" y="2980944"/>
            <a:ext cx="1104138" cy="61772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803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48640" y="3598671"/>
            <a:ext cx="5257800" cy="617727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594360" y="3598671"/>
            <a:ext cx="2958084" cy="61772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11" b="0" u="none">
                <a:solidFill>
                  <a:srgbClr val="17213A"/>
                </a:solidFill>
                <a:latin typeface="Arial"/>
              </a:rPr>
              <a:t>Mum asked me to buy some bread and milk.</a:t>
            </a:r>
          </a:p>
        </p:txBody>
      </p:sp>
      <p:sp>
        <p:nvSpPr>
          <p:cNvPr id="25" name="Rectangle 24"/>
          <p:cNvSpPr/>
          <p:nvPr/>
        </p:nvSpPr>
        <p:spPr>
          <a:xfrm>
            <a:off x="3598164" y="3598671"/>
            <a:ext cx="1104138" cy="6177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4702302" y="3598671"/>
            <a:ext cx="1104138" cy="6177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4702302" y="3598671"/>
            <a:ext cx="1104138" cy="61772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803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8" name="Rectangle 27"/>
          <p:cNvSpPr/>
          <p:nvPr/>
        </p:nvSpPr>
        <p:spPr>
          <a:xfrm>
            <a:off x="548640" y="4216400"/>
            <a:ext cx="5257800" cy="617727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594360" y="4216400"/>
            <a:ext cx="2958084" cy="61772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11" b="0" u="none">
                <a:solidFill>
                  <a:srgbClr val="17213A"/>
                </a:solidFill>
                <a:latin typeface="Arial"/>
              </a:rPr>
              <a:t>The volcano erupted in 1980 and destroyed the forests.</a:t>
            </a:r>
          </a:p>
        </p:txBody>
      </p:sp>
      <p:sp>
        <p:nvSpPr>
          <p:cNvPr id="30" name="Rectangle 29"/>
          <p:cNvSpPr/>
          <p:nvPr/>
        </p:nvSpPr>
        <p:spPr>
          <a:xfrm>
            <a:off x="3598164" y="4216400"/>
            <a:ext cx="1104138" cy="6177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4702302" y="4216400"/>
            <a:ext cx="1104138" cy="6177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4702302" y="4216400"/>
            <a:ext cx="1104138" cy="61772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803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3" name="Rectangle 32"/>
          <p:cNvSpPr/>
          <p:nvPr/>
        </p:nvSpPr>
        <p:spPr>
          <a:xfrm>
            <a:off x="548640" y="4834128"/>
            <a:ext cx="5257800" cy="617727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594360" y="4834128"/>
            <a:ext cx="2958084" cy="61772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11" b="0" u="none">
                <a:solidFill>
                  <a:srgbClr val="17213A"/>
                </a:solidFill>
                <a:latin typeface="Arial"/>
              </a:rPr>
              <a:t>School closes early Thursday: snow</a:t>
            </a:r>
          </a:p>
        </p:txBody>
      </p:sp>
      <p:sp>
        <p:nvSpPr>
          <p:cNvPr id="35" name="Rectangle 34"/>
          <p:cNvSpPr/>
          <p:nvPr/>
        </p:nvSpPr>
        <p:spPr>
          <a:xfrm>
            <a:off x="3598164" y="4834128"/>
            <a:ext cx="1104138" cy="6177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4702302" y="4834128"/>
            <a:ext cx="1104138" cy="6177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3598164" y="4834128"/>
            <a:ext cx="1104138" cy="61772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803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8" name="Rectangle 37"/>
          <p:cNvSpPr/>
          <p:nvPr/>
        </p:nvSpPr>
        <p:spPr>
          <a:xfrm>
            <a:off x="548640" y="5451855"/>
            <a:ext cx="5257800" cy="617727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594360" y="5451855"/>
            <a:ext cx="2958084" cy="61772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11" b="0" u="none">
                <a:solidFill>
                  <a:srgbClr val="17213A"/>
                </a:solidFill>
                <a:latin typeface="Arial"/>
              </a:rPr>
              <a:t>To make the model you need card and glue.</a:t>
            </a:r>
          </a:p>
        </p:txBody>
      </p:sp>
      <p:sp>
        <p:nvSpPr>
          <p:cNvPr id="40" name="Rectangle 39"/>
          <p:cNvSpPr/>
          <p:nvPr/>
        </p:nvSpPr>
        <p:spPr>
          <a:xfrm>
            <a:off x="3598164" y="5451855"/>
            <a:ext cx="1104138" cy="6177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4702302" y="5451855"/>
            <a:ext cx="1104138" cy="6177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4702302" y="5451855"/>
            <a:ext cx="1104138" cy="61772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803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Tick one box in each row to show whether the words are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notes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or a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full sentence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45" name="Rectangle 44"/>
          <p:cNvSpPr/>
          <p:nvPr/>
        </p:nvSpPr>
        <p:spPr>
          <a:xfrm>
            <a:off x="6309360" y="2606040"/>
            <a:ext cx="5257800" cy="374903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9358884" y="2606040"/>
            <a:ext cx="1104138" cy="374903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47" b="1" u="none">
                <a:solidFill>
                  <a:srgbClr val="17213A"/>
                </a:solidFill>
                <a:latin typeface="Arial"/>
              </a:rPr>
              <a:t>Notes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10463022" y="2606040"/>
            <a:ext cx="1104138" cy="374903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47" b="1" u="none">
                <a:solidFill>
                  <a:srgbClr val="17213A"/>
                </a:solidFill>
                <a:latin typeface="Arial"/>
              </a:rPr>
              <a:t>Full sentence</a:t>
            </a:r>
          </a:p>
        </p:txBody>
      </p:sp>
      <p:sp>
        <p:nvSpPr>
          <p:cNvPr id="48" name="Rectangle 47"/>
          <p:cNvSpPr/>
          <p:nvPr/>
        </p:nvSpPr>
        <p:spPr>
          <a:xfrm>
            <a:off x="6309360" y="2980944"/>
            <a:ext cx="5257800" cy="617727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6355080" y="2980944"/>
            <a:ext cx="2958084" cy="61772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11" b="0" u="none">
                <a:solidFill>
                  <a:srgbClr val="17213A"/>
                </a:solidFill>
                <a:latin typeface="Arial"/>
              </a:rPr>
              <a:t>The volcano erupted in 1980 and destroyed the forests.</a:t>
            </a:r>
          </a:p>
        </p:txBody>
      </p:sp>
      <p:sp>
        <p:nvSpPr>
          <p:cNvPr id="50" name="Rectangle 49"/>
          <p:cNvSpPr/>
          <p:nvPr/>
        </p:nvSpPr>
        <p:spPr>
          <a:xfrm>
            <a:off x="9358884" y="2980944"/>
            <a:ext cx="1104138" cy="6177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Rectangle 50"/>
          <p:cNvSpPr/>
          <p:nvPr/>
        </p:nvSpPr>
        <p:spPr>
          <a:xfrm>
            <a:off x="10463022" y="2980944"/>
            <a:ext cx="1104138" cy="6177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10463022" y="2980944"/>
            <a:ext cx="1104138" cy="61772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803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53" name="Rectangle 52"/>
          <p:cNvSpPr/>
          <p:nvPr/>
        </p:nvSpPr>
        <p:spPr>
          <a:xfrm>
            <a:off x="6309360" y="3598671"/>
            <a:ext cx="5257800" cy="409447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6355080" y="3598671"/>
            <a:ext cx="2958084" cy="40944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11" b="0" u="none">
                <a:solidFill>
                  <a:srgbClr val="17213A"/>
                </a:solidFill>
                <a:latin typeface="Arial"/>
              </a:rPr>
              <a:t>Buy bread, milk; collect parcel</a:t>
            </a:r>
          </a:p>
        </p:txBody>
      </p:sp>
      <p:sp>
        <p:nvSpPr>
          <p:cNvPr id="55" name="Rectangle 54"/>
          <p:cNvSpPr/>
          <p:nvPr/>
        </p:nvSpPr>
        <p:spPr>
          <a:xfrm>
            <a:off x="9358884" y="3598671"/>
            <a:ext cx="1104138" cy="40944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Rectangle 55"/>
          <p:cNvSpPr/>
          <p:nvPr/>
        </p:nvSpPr>
        <p:spPr>
          <a:xfrm>
            <a:off x="10463022" y="3598671"/>
            <a:ext cx="1104138" cy="40944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TextBox 56"/>
          <p:cNvSpPr txBox="1"/>
          <p:nvPr/>
        </p:nvSpPr>
        <p:spPr>
          <a:xfrm>
            <a:off x="9358884" y="3598671"/>
            <a:ext cx="1104138" cy="40944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803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58" name="Rectangle 57"/>
          <p:cNvSpPr/>
          <p:nvPr/>
        </p:nvSpPr>
        <p:spPr>
          <a:xfrm>
            <a:off x="6309360" y="4008119"/>
            <a:ext cx="5257800" cy="617727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TextBox 58"/>
          <p:cNvSpPr txBox="1"/>
          <p:nvPr/>
        </p:nvSpPr>
        <p:spPr>
          <a:xfrm>
            <a:off x="6355080" y="4008119"/>
            <a:ext cx="2958084" cy="61772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11" b="0" u="none">
                <a:solidFill>
                  <a:srgbClr val="17213A"/>
                </a:solidFill>
                <a:latin typeface="Arial"/>
              </a:rPr>
              <a:t>Model: card, glue, scissors; 1 hour</a:t>
            </a:r>
          </a:p>
        </p:txBody>
      </p:sp>
      <p:sp>
        <p:nvSpPr>
          <p:cNvPr id="60" name="Rectangle 59"/>
          <p:cNvSpPr/>
          <p:nvPr/>
        </p:nvSpPr>
        <p:spPr>
          <a:xfrm>
            <a:off x="9358884" y="4008119"/>
            <a:ext cx="1104138" cy="6177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Rectangle 60"/>
          <p:cNvSpPr/>
          <p:nvPr/>
        </p:nvSpPr>
        <p:spPr>
          <a:xfrm>
            <a:off x="10463022" y="4008119"/>
            <a:ext cx="1104138" cy="6177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9358884" y="4008119"/>
            <a:ext cx="1104138" cy="61772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803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63" name="Rectangle 62"/>
          <p:cNvSpPr/>
          <p:nvPr/>
        </p:nvSpPr>
        <p:spPr>
          <a:xfrm>
            <a:off x="6309360" y="4625847"/>
            <a:ext cx="5257800" cy="617727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TextBox 63"/>
          <p:cNvSpPr txBox="1"/>
          <p:nvPr/>
        </p:nvSpPr>
        <p:spPr>
          <a:xfrm>
            <a:off x="6355080" y="4625847"/>
            <a:ext cx="2958084" cy="61772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11" b="0" u="none">
                <a:solidFill>
                  <a:srgbClr val="17213A"/>
                </a:solidFill>
                <a:latin typeface="Arial"/>
              </a:rPr>
              <a:t>The school will close early on Thursday because of the snow.</a:t>
            </a:r>
          </a:p>
        </p:txBody>
      </p:sp>
      <p:sp>
        <p:nvSpPr>
          <p:cNvPr id="65" name="Rectangle 64"/>
          <p:cNvSpPr/>
          <p:nvPr/>
        </p:nvSpPr>
        <p:spPr>
          <a:xfrm>
            <a:off x="9358884" y="4625847"/>
            <a:ext cx="1104138" cy="6177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Rectangle 65"/>
          <p:cNvSpPr/>
          <p:nvPr/>
        </p:nvSpPr>
        <p:spPr>
          <a:xfrm>
            <a:off x="10463022" y="4625847"/>
            <a:ext cx="1104138" cy="6177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TextBox 66"/>
          <p:cNvSpPr txBox="1"/>
          <p:nvPr/>
        </p:nvSpPr>
        <p:spPr>
          <a:xfrm>
            <a:off x="10463022" y="4625847"/>
            <a:ext cx="1104138" cy="61772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803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68" name="Rectangle 67"/>
          <p:cNvSpPr/>
          <p:nvPr/>
        </p:nvSpPr>
        <p:spPr>
          <a:xfrm>
            <a:off x="6309360" y="5243575"/>
            <a:ext cx="5257800" cy="617727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9" name="TextBox 68"/>
          <p:cNvSpPr txBox="1"/>
          <p:nvPr/>
        </p:nvSpPr>
        <p:spPr>
          <a:xfrm>
            <a:off x="6355080" y="5243575"/>
            <a:ext cx="2958084" cy="61772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11" b="0" u="none">
                <a:solidFill>
                  <a:srgbClr val="17213A"/>
                </a:solidFill>
                <a:latin typeface="Arial"/>
              </a:rPr>
              <a:t>Mum asked me to buy some bread and milk.</a:t>
            </a:r>
          </a:p>
        </p:txBody>
      </p:sp>
      <p:sp>
        <p:nvSpPr>
          <p:cNvPr id="70" name="Rectangle 69"/>
          <p:cNvSpPr/>
          <p:nvPr/>
        </p:nvSpPr>
        <p:spPr>
          <a:xfrm>
            <a:off x="9358884" y="5243575"/>
            <a:ext cx="1104138" cy="6177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Rectangle 70"/>
          <p:cNvSpPr/>
          <p:nvPr/>
        </p:nvSpPr>
        <p:spPr>
          <a:xfrm>
            <a:off x="10463022" y="5243575"/>
            <a:ext cx="1104138" cy="6177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TextBox 71"/>
          <p:cNvSpPr txBox="1"/>
          <p:nvPr/>
        </p:nvSpPr>
        <p:spPr>
          <a:xfrm>
            <a:off x="10463022" y="5243575"/>
            <a:ext cx="1104138" cy="61772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803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Lists, colons and semi-colons · Writing in note form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7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7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Which are the best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notes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for this sentence?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The old bridge was built in 1850 and repaired after the flood of 1952.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old bridge was built in 1850 and repaired after the flood of 1952.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47014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47014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old bridge was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404850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404850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Old bridge: details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4626864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4626864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Old bridge: built 1850; repaired after 1952 flood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626864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626864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Old bridge: built 1850; repaired after 1952 flood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Which are the best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notes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for this sentence?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The volcano erupted in 1980 and destroyed the forests for many miles around it.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Volcano erupted 1980: forests destroyed for miles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2606040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2606040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Volcano erupted 1980: forests destroyed for miles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47014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47014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volcano erupted in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048506"/>
            <a:ext cx="5257800" cy="10767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048506"/>
            <a:ext cx="5074920" cy="10767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volcano erupted in 1980 and destroyed the forests for many miles around it.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19836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19836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Volcano erupted 1980: details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Lists, colons and semi-colons · Writing in note form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8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8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Commas or dashes can separate the facts in notes.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They keep the notes short and clear.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In notes it is fine to leave out the important dates to save space.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Dates and other key facts must stay.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Lists, colons and semi-colons · Writing in note form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9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Rewrite the sentence as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notes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 Use no more than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13 words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 Keep the important facts.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178612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Honeybees collect nectar from flowers, carry it back to the hive and turn it into honey, which they store in wax cells.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4501896"/>
            <a:ext cx="5257800" cy="1053463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4501896"/>
            <a:ext cx="5074920" cy="1053463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Honeybees: nectar collected; carried to hive; made into honey; stored in wax cells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short notes with the key facts and no more than the number of words allowed.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Rewrite the sentence as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notes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 Use no more than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12 words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 Keep the important facts.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178612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In 1666 a fire began in a bakery on Pudding Lane and spread through the wooden houses of London for four days.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4501896"/>
            <a:ext cx="5257800" cy="85979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4501896"/>
            <a:ext cx="5074920" cy="8597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Great Fire of London: began 1666, Pudding Lane bakery; spread 4 days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short notes with the key facts and no more than the number of words allowed.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Lists, colons and semi-colons · Writing in note form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10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Which are the best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notes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for this sentence?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The Romans arrived in Britain in AD 43 and built roads, forts and towns across the country.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Romans: details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184398"/>
            <a:ext cx="5257800" cy="10767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184398"/>
            <a:ext cx="5074920" cy="10767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Romans arrived in Britain in AD 43 and built roads, forts and towns across the country.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4334256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4334256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Romans: arrived AD 43; built roads, forts, towns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4334256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4334256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Romans: arrived AD 43; built roads, forts, towns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19836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19836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Romans arrived in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Which are the best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notes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for this sentence?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Water evaporates from the sea, forms clouds and falls again as rain, which flows back to the sea.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Water evaporates from the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184398"/>
            <a:ext cx="5257800" cy="10767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184398"/>
            <a:ext cx="5074920" cy="10767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Water evaporates from the sea, forms clouds and falls again as rain, which flows back to the sea.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43342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43342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Water cycle: details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912614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912614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Water cycle: evaporates, clouds, rain, flows to sea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912614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912614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Water cycle: evaporates, clouds, rain, flows to sea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Lists, colons and semi-colons · Writing in note form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Notes should keep every word of the original sentence in the same order.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Small words can be dropped and the order can change if the meaning stays.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Notes may use symbols or numbers instead of words, such as '2' for 'two'.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This saves space and keeps the meaning.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Lists, colons and semi-colons · Writing in note form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Rewrite the sentence as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notes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 Use no more than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10 words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 Keep the important facts.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178612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explorers set off at dawn, crossed the river by noon and reached the mountain pass by evening.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4501896"/>
            <a:ext cx="5257800" cy="85979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4501896"/>
            <a:ext cx="5074920" cy="8597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Explorers: left dawn, river by noon, pass by evening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short notes with the key facts and no more than the number of words allowed.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Rewrite the sentence as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notes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 Use no more than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10 words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 Keep the important facts.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138988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Romans arrived in Britain in AD 43 and built roads, forts and towns across the country.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4105656"/>
            <a:ext cx="5257800" cy="85979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4105656"/>
            <a:ext cx="5074920" cy="8597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Romans: arrived AD 43; built roads, forts, towns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short notes with the key facts and no more than the number of words allowed.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Lists, colons and semi-colons · Writing in note form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Plenary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Remember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554480"/>
            <a:ext cx="8046720" cy="42062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1.  keep: names, dates, numbers, important nouns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2.  drop: small words such as the, a, is, was, and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3.  use: colons, commas, semi-colons and dashes to separate the facts</a:t>
            </a:r>
          </a:p>
        </p:txBody>
      </p:sp>
      <p:pic>
        <p:nvPicPr>
          <p:cNvPr id="8" name="Picture 7" descr="che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3357829"/>
            <a:ext cx="1598523" cy="194569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Lists, colons and semi-colons · Writing in note form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Challenge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73152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Challenge</a:t>
            </a:r>
          </a:p>
        </p:txBody>
      </p:sp>
      <p:pic>
        <p:nvPicPr>
          <p:cNvPr id="7" name="timer_600.mp4" descr="Countdown timer, 10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777240"/>
            <a:ext cx="2011680" cy="704088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548640" y="1737360"/>
            <a:ext cx="8046720" cy="3291840"/>
          </a:xfrm>
          <a:prstGeom prst="roundRect">
            <a:avLst>
              <a:gd name="adj" fmla="val 12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1737360"/>
            <a:ext cx="7680960" cy="32918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Take a page of your reading book or a topic page and make notes of ten key facts. Use at least one colon, one semi-colon and one dash.</a:t>
            </a:r>
          </a:p>
        </p:txBody>
      </p:sp>
      <p:pic>
        <p:nvPicPr>
          <p:cNvPr id="10" name="Picture 9" descr="writ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26880" y="4214774"/>
            <a:ext cx="1598523" cy="16373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