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objective aloud, then ask pupils what they already know about it.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Pupils say each word aloud, then use it in a sentence of their own.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Click the timer (2:00) to start it. Pupils answer on whiteboards. Then click once per question to show each answer.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 through each idea with an example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pupils to say each idea in their own words before showing the example.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1 of 12. I DO: model it out loud, thinking through each step. YOU DO: click the timer (1:00) to start it and let pupils try the same type of question on their whiteboards. Then click once per answer: the I do answers first, then the You do answers. Ask someone who got it wrong to say which step went wrong.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2 of 12. I DO: model it out loud, thinking through each step. YOU DO: click the timer (1:00) to start it and let pupils try the same type of question on their whiteboards. Then click once per answer: the I do answers first, then the You do answers. Ask someone who got it wrong to say which step went wrong.</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3 of 12. I DO: model it out loud, thinking through each step. YOU DO: click the timer (1:00) to start it and let pupils try the same type of question on their whiteboards. Then click once per answer: the I do answers first, then the You do answers. Ask someone who got it wrong to say which step went wrong.</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4 of 12. I DO: model it out loud, thinking through each step. YOU DO: click the timer (1:00) to start it and let pupils try the same type of question on their whiteboards. Then click once per answer: the I do answers first, then the You do answers. Ask someone who got it wrong to say which step went wrong.</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5 of 12. I DO: model it out loud, thinking through each step. YOU DO: click the timer (1:00) to start it and let pupils try the same type of question on their whiteboards. Then click once per answer: the I do answers first, then the You do answers. Ask someone who got it wrong to say which step went wrong.</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6 of 12. I DO: model it out loud, thinking through each step. YOU DO: click the timer (1:00) to start it and let pupils try the same type of question on their whiteboards. Then click once per answer: the I do answers first, then the You do answers. Ask someone who got it wrong to say which step went wrong.</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7 of 12. I DO: model it out loud, thinking through each step. YOU DO: click the timer (1:00) to start it and let pupils try the same type of question on their whiteboards. Then click once per answer: the I do answers first, then the You do answers. Ask someone who got it wrong to say which step went wrong.</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8 of 12. I DO: model it out loud, thinking through each step. YOU DO: click the timer (1:00) to start it and let pupils try the same type of question on their whiteboards. Then click once per answer: the I do answers first, then the You do answers. Ask someone who got it wrong to say which step went wrong.</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9 of 12. I DO: model it out loud, thinking through each step. YOU DO: click the timer (1:00) to start it and let pupils try the same type of question on their whiteboards. Then click once per answer: the I do answers first, then the You do answers. Ask someone who got it wrong to say which step went wrong.</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10 of 12. I DO: model it out loud, thinking through each step. YOU DO: click the timer (1:00) to start it and let pupils try the same type of question on their whiteboards. Then click once per answer: the I do answers first, then the You do answers. Ask someone who got it wrong to say which step went wrong.</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11 of 12. I DO: model it out loud, thinking through each step. YOU DO: click the timer (1:00) to start it and let pupils try the same type of question on their whiteboards. Then click once per answer: the I do answers first, then the You do answers. Ask someone who got it wrong to say which step went wrong.</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12 of 12. I DO: model it out loud, thinking through each step. YOU DO: click the timer (1:00) to start it and let pupils try the same type of question on their whiteboards. Then click once per answer: the I do answers first, then the You do answers. Ask someone who got it wrong to say which step went wrong.</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things to remember. Ask pupils to give one example of each in their own sentence.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Pupils write for ten minutes (click the timer to start it). Look for the skill from today's lesson in every sentence.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3.xml"/><Relationship Id="rId4" Type="http://schemas.microsoft.com/office/2007/relationships/media" Target="../media/media1.mp4"/><Relationship Id="rId5" Type="http://schemas.openxmlformats.org/officeDocument/2006/relationships/video" Target="../media/media1.mp4"/><Relationship Id="rId6" Type="http://schemas.openxmlformats.org/officeDocument/2006/relationships/image" Target="../media/image9.png"/><Relationship Id="rId7"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4.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6.xml"/><Relationship Id="rId4" Type="http://schemas.openxmlformats.org/officeDocument/2006/relationships/image" Target="../media/image3.png"/><Relationship Id="rId5" Type="http://schemas.openxmlformats.org/officeDocument/2006/relationships/image" Target="../media/image11.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7.xml"/><Relationship Id="rId4" Type="http://schemas.openxmlformats.org/officeDocument/2006/relationships/image" Target="../media/image3.png"/><Relationship Id="rId5" Type="http://schemas.openxmlformats.org/officeDocument/2006/relationships/image" Target="../media/image11.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8.xml"/><Relationship Id="rId4" Type="http://schemas.openxmlformats.org/officeDocument/2006/relationships/image" Target="../media/image3.png"/><Relationship Id="rId5" Type="http://schemas.openxmlformats.org/officeDocument/2006/relationships/image" Target="../media/image11.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9.xml"/><Relationship Id="rId4" Type="http://schemas.openxmlformats.org/officeDocument/2006/relationships/image" Target="../media/image3.png"/><Relationship Id="rId5" Type="http://schemas.openxmlformats.org/officeDocument/2006/relationships/image" Target="../media/image11.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0.xml"/><Relationship Id="rId4" Type="http://schemas.openxmlformats.org/officeDocument/2006/relationships/image" Target="../media/image3.png"/><Relationship Id="rId5" Type="http://schemas.openxmlformats.org/officeDocument/2006/relationships/image" Target="../media/image11.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1.xml"/><Relationship Id="rId4" Type="http://schemas.openxmlformats.org/officeDocument/2006/relationships/image" Target="../media/image3.png"/><Relationship Id="rId5" Type="http://schemas.openxmlformats.org/officeDocument/2006/relationships/image" Target="../media/image11.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2.xml"/><Relationship Id="rId4" Type="http://schemas.openxmlformats.org/officeDocument/2006/relationships/image" Target="../media/image3.png"/><Relationship Id="rId5" Type="http://schemas.openxmlformats.org/officeDocument/2006/relationships/image" Target="../media/image11.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3.xml"/><Relationship Id="rId4" Type="http://schemas.openxmlformats.org/officeDocument/2006/relationships/image" Target="../media/image3.png"/><Relationship Id="rId5" Type="http://schemas.openxmlformats.org/officeDocument/2006/relationships/image" Target="../media/image11.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4.xml"/><Relationship Id="rId4" Type="http://schemas.openxmlformats.org/officeDocument/2006/relationships/image" Target="../media/image3.png"/><Relationship Id="rId5" Type="http://schemas.openxmlformats.org/officeDocument/2006/relationships/image" Target="../media/image11.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5.xml"/><Relationship Id="rId4" Type="http://schemas.openxmlformats.org/officeDocument/2006/relationships/image" Target="../media/image3.png"/><Relationship Id="rId5" Type="http://schemas.openxmlformats.org/officeDocument/2006/relationships/image" Target="../media/image11.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6.xml"/><Relationship Id="rId4" Type="http://schemas.openxmlformats.org/officeDocument/2006/relationships/image" Target="../media/image3.png"/><Relationship Id="rId5" Type="http://schemas.openxmlformats.org/officeDocument/2006/relationships/image" Target="../media/image11.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7.xml"/><Relationship Id="rId4" Type="http://schemas.openxmlformats.org/officeDocument/2006/relationships/image" Target="../media/image3.png"/><Relationship Id="rId5" Type="http://schemas.openxmlformats.org/officeDocument/2006/relationships/image" Target="../media/image11.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8.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9.xml"/><Relationship Id="rId4" Type="http://schemas.microsoft.com/office/2007/relationships/media" Target="../media/media3.mp4"/><Relationship Id="rId5" Type="http://schemas.openxmlformats.org/officeDocument/2006/relationships/video" Target="../media/media3.mp4"/><Relationship Id="rId6" Type="http://schemas.openxmlformats.org/officeDocument/2006/relationships/image" Target="../media/image13.png"/><Relationship Id="rId7" Type="http://schemas.openxmlformats.org/officeDocument/2006/relationships/image" Target="../media/image14.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731520" y="868680"/>
            <a:ext cx="10515600" cy="548640"/>
          </a:xfrm>
          <a:prstGeom prst="rect">
            <a:avLst/>
          </a:prstGeom>
          <a:noFill/>
        </p:spPr>
        <p:txBody>
          <a:bodyPr wrap="square" anchor="t" lIns="73152" rIns="73152">
            <a:spAutoFit/>
          </a:bodyPr>
          <a:lstStyle/>
          <a:p>
            <a:pPr algn="l">
              <a:lnSpc>
                <a:spcPct val="115000"/>
              </a:lnSpc>
            </a:pPr>
            <a:r>
              <a:rPr sz="2400" b="1" u="none">
                <a:solidFill>
                  <a:srgbClr val="0F766E"/>
                </a:solidFill>
                <a:latin typeface="Dreaming Outloud Pro"/>
              </a:rPr>
              <a:t>Year 6 · Autumn · Word classes</a:t>
            </a:r>
          </a:p>
        </p:txBody>
      </p:sp>
      <p:sp>
        <p:nvSpPr>
          <p:cNvPr id="4" name="TextBox 3"/>
          <p:cNvSpPr txBox="1"/>
          <p:nvPr/>
        </p:nvSpPr>
        <p:spPr>
          <a:xfrm>
            <a:off x="731520" y="1371600"/>
            <a:ext cx="10515600" cy="1371600"/>
          </a:xfrm>
          <a:prstGeom prst="rect">
            <a:avLst/>
          </a:prstGeom>
          <a:noFill/>
        </p:spPr>
        <p:txBody>
          <a:bodyPr wrap="square" anchor="t" lIns="73152" rIns="73152">
            <a:spAutoFit/>
          </a:bodyPr>
          <a:lstStyle/>
          <a:p>
            <a:pPr algn="l">
              <a:lnSpc>
                <a:spcPct val="100000"/>
              </a:lnSpc>
            </a:pPr>
            <a:r>
              <a:rPr sz="6400" b="1" u="none">
                <a:solidFill>
                  <a:srgbClr val="17213A"/>
                </a:solidFill>
                <a:latin typeface="Dreaming Outloud Pro"/>
              </a:rPr>
              <a:t>Subjects and objects</a:t>
            </a:r>
          </a:p>
        </p:txBody>
      </p:sp>
      <p:sp>
        <p:nvSpPr>
          <p:cNvPr id="5" name="TextBox 4"/>
          <p:cNvSpPr txBox="1"/>
          <p:nvPr/>
        </p:nvSpPr>
        <p:spPr>
          <a:xfrm>
            <a:off x="731520" y="2880360"/>
            <a:ext cx="8229600" cy="822960"/>
          </a:xfrm>
          <a:prstGeom prst="rect">
            <a:avLst/>
          </a:prstGeom>
          <a:noFill/>
        </p:spPr>
        <p:txBody>
          <a:bodyPr wrap="square" anchor="t" lIns="73152" rIns="73152">
            <a:spAutoFit/>
          </a:bodyPr>
          <a:lstStyle/>
          <a:p>
            <a:pPr algn="l">
              <a:lnSpc>
                <a:spcPct val="115000"/>
              </a:lnSpc>
            </a:pPr>
            <a:r>
              <a:rPr sz="2200" b="0" u="none">
                <a:solidFill>
                  <a:srgbClr val="6B7280"/>
                </a:solidFill>
                <a:latin typeface="Dreaming Outloud Pro"/>
              </a:rPr>
              <a:t>I do, you do, with a timer. The questions get harder as we go.</a:t>
            </a:r>
          </a:p>
        </p:txBody>
      </p:sp>
      <p:pic>
        <p:nvPicPr>
          <p:cNvPr id="6" name="Picture 5" descr="desk.png"/>
          <p:cNvPicPr>
            <a:picLocks noChangeAspect="1"/>
          </p:cNvPicPr>
          <p:nvPr/>
        </p:nvPicPr>
        <p:blipFill>
          <a:blip r:embed="rId3"/>
          <a:stretch>
            <a:fillRect/>
          </a:stretch>
        </p:blipFill>
        <p:spPr>
          <a:xfrm>
            <a:off x="1020927" y="4983480"/>
            <a:ext cx="1737360" cy="1285646"/>
          </a:xfrm>
          <a:prstGeom prst="rect">
            <a:avLst/>
          </a:prstGeom>
        </p:spPr>
      </p:pic>
      <p:pic>
        <p:nvPicPr>
          <p:cNvPr id="7" name="Picture 6" descr="teacher.png"/>
          <p:cNvPicPr>
            <a:picLocks noChangeAspect="1"/>
          </p:cNvPicPr>
          <p:nvPr/>
        </p:nvPicPr>
        <p:blipFill>
          <a:blip r:embed="rId4"/>
          <a:stretch>
            <a:fillRect/>
          </a:stretch>
        </p:blipFill>
        <p:spPr>
          <a:xfrm>
            <a:off x="1478127" y="4358670"/>
            <a:ext cx="864108" cy="881938"/>
          </a:xfrm>
          <a:prstGeom prst="rect">
            <a:avLst/>
          </a:prstGeom>
        </p:spPr>
      </p:pic>
      <p:pic>
        <p:nvPicPr>
          <p:cNvPr id="8" name="Picture 7" descr="desk_front.png"/>
          <p:cNvPicPr>
            <a:picLocks noChangeAspect="1"/>
          </p:cNvPicPr>
          <p:nvPr/>
        </p:nvPicPr>
        <p:blipFill>
          <a:blip r:embed="rId5"/>
          <a:stretch>
            <a:fillRect/>
          </a:stretch>
        </p:blipFill>
        <p:spPr>
          <a:xfrm>
            <a:off x="1020927" y="5105616"/>
            <a:ext cx="1737360" cy="430691"/>
          </a:xfrm>
          <a:prstGeom prst="rect">
            <a:avLst/>
          </a:prstGeom>
        </p:spPr>
      </p:pic>
      <p:pic>
        <p:nvPicPr>
          <p:cNvPr id="9" name="Picture 8" descr="desk.png"/>
          <p:cNvPicPr>
            <a:picLocks noChangeAspect="1"/>
          </p:cNvPicPr>
          <p:nvPr/>
        </p:nvPicPr>
        <p:blipFill>
          <a:blip r:embed="rId3"/>
          <a:stretch>
            <a:fillRect/>
          </a:stretch>
        </p:blipFill>
        <p:spPr>
          <a:xfrm>
            <a:off x="3124047" y="4983480"/>
            <a:ext cx="1737360" cy="1285646"/>
          </a:xfrm>
          <a:prstGeom prst="rect">
            <a:avLst/>
          </a:prstGeom>
        </p:spPr>
      </p:pic>
      <p:pic>
        <p:nvPicPr>
          <p:cNvPr id="10" name="Picture 9" descr="idea.png"/>
          <p:cNvPicPr>
            <a:picLocks noChangeAspect="1"/>
          </p:cNvPicPr>
          <p:nvPr/>
        </p:nvPicPr>
        <p:blipFill>
          <a:blip r:embed="rId6"/>
          <a:stretch>
            <a:fillRect/>
          </a:stretch>
        </p:blipFill>
        <p:spPr>
          <a:xfrm>
            <a:off x="3581247" y="4358670"/>
            <a:ext cx="846277" cy="881938"/>
          </a:xfrm>
          <a:prstGeom prst="rect">
            <a:avLst/>
          </a:prstGeom>
        </p:spPr>
      </p:pic>
      <p:pic>
        <p:nvPicPr>
          <p:cNvPr id="11" name="Picture 10" descr="desk_front.png"/>
          <p:cNvPicPr>
            <a:picLocks noChangeAspect="1"/>
          </p:cNvPicPr>
          <p:nvPr/>
        </p:nvPicPr>
        <p:blipFill>
          <a:blip r:embed="rId5"/>
          <a:stretch>
            <a:fillRect/>
          </a:stretch>
        </p:blipFill>
        <p:spPr>
          <a:xfrm>
            <a:off x="3124047" y="5105616"/>
            <a:ext cx="1737360" cy="430691"/>
          </a:xfrm>
          <a:prstGeom prst="rect">
            <a:avLst/>
          </a:prstGeom>
        </p:spPr>
      </p:pic>
      <p:pic>
        <p:nvPicPr>
          <p:cNvPr id="12" name="Picture 11" descr="desk.png"/>
          <p:cNvPicPr>
            <a:picLocks noChangeAspect="1"/>
          </p:cNvPicPr>
          <p:nvPr/>
        </p:nvPicPr>
        <p:blipFill>
          <a:blip r:embed="rId3"/>
          <a:stretch>
            <a:fillRect/>
          </a:stretch>
        </p:blipFill>
        <p:spPr>
          <a:xfrm>
            <a:off x="5227167" y="4983480"/>
            <a:ext cx="1737360" cy="1285646"/>
          </a:xfrm>
          <a:prstGeom prst="rect">
            <a:avLst/>
          </a:prstGeom>
        </p:spPr>
      </p:pic>
      <p:pic>
        <p:nvPicPr>
          <p:cNvPr id="13" name="Picture 12" descr="stopwatch.png"/>
          <p:cNvPicPr>
            <a:picLocks noChangeAspect="1"/>
          </p:cNvPicPr>
          <p:nvPr/>
        </p:nvPicPr>
        <p:blipFill>
          <a:blip r:embed="rId7"/>
          <a:stretch>
            <a:fillRect/>
          </a:stretch>
        </p:blipFill>
        <p:spPr>
          <a:xfrm>
            <a:off x="5684367" y="4358670"/>
            <a:ext cx="846277" cy="881938"/>
          </a:xfrm>
          <a:prstGeom prst="rect">
            <a:avLst/>
          </a:prstGeom>
        </p:spPr>
      </p:pic>
      <p:pic>
        <p:nvPicPr>
          <p:cNvPr id="14" name="Picture 13" descr="desk_front.png"/>
          <p:cNvPicPr>
            <a:picLocks noChangeAspect="1"/>
          </p:cNvPicPr>
          <p:nvPr/>
        </p:nvPicPr>
        <p:blipFill>
          <a:blip r:embed="rId5"/>
          <a:stretch>
            <a:fillRect/>
          </a:stretch>
        </p:blipFill>
        <p:spPr>
          <a:xfrm>
            <a:off x="5227167" y="5105616"/>
            <a:ext cx="1737360" cy="430691"/>
          </a:xfrm>
          <a:prstGeom prst="rect">
            <a:avLst/>
          </a:prstGeom>
        </p:spPr>
      </p:pic>
      <p:pic>
        <p:nvPicPr>
          <p:cNvPr id="15" name="Picture 14" descr="desk.png"/>
          <p:cNvPicPr>
            <a:picLocks noChangeAspect="1"/>
          </p:cNvPicPr>
          <p:nvPr/>
        </p:nvPicPr>
        <p:blipFill>
          <a:blip r:embed="rId3"/>
          <a:stretch>
            <a:fillRect/>
          </a:stretch>
        </p:blipFill>
        <p:spPr>
          <a:xfrm>
            <a:off x="7330287" y="4983480"/>
            <a:ext cx="1737360" cy="1285646"/>
          </a:xfrm>
          <a:prstGeom prst="rect">
            <a:avLst/>
          </a:prstGeom>
        </p:spPr>
      </p:pic>
      <p:pic>
        <p:nvPicPr>
          <p:cNvPr id="16" name="Picture 15" descr="detective.png"/>
          <p:cNvPicPr>
            <a:picLocks noChangeAspect="1"/>
          </p:cNvPicPr>
          <p:nvPr/>
        </p:nvPicPr>
        <p:blipFill>
          <a:blip r:embed="rId8"/>
          <a:stretch>
            <a:fillRect/>
          </a:stretch>
        </p:blipFill>
        <p:spPr>
          <a:xfrm>
            <a:off x="7787487" y="4358670"/>
            <a:ext cx="846277" cy="881938"/>
          </a:xfrm>
          <a:prstGeom prst="rect">
            <a:avLst/>
          </a:prstGeom>
        </p:spPr>
      </p:pic>
      <p:pic>
        <p:nvPicPr>
          <p:cNvPr id="17" name="Picture 16" descr="desk_front.png"/>
          <p:cNvPicPr>
            <a:picLocks noChangeAspect="1"/>
          </p:cNvPicPr>
          <p:nvPr/>
        </p:nvPicPr>
        <p:blipFill>
          <a:blip r:embed="rId5"/>
          <a:stretch>
            <a:fillRect/>
          </a:stretch>
        </p:blipFill>
        <p:spPr>
          <a:xfrm>
            <a:off x="7330287" y="5105616"/>
            <a:ext cx="1737360" cy="430691"/>
          </a:xfrm>
          <a:prstGeom prst="rect">
            <a:avLst/>
          </a:prstGeom>
        </p:spPr>
      </p:pic>
      <p:pic>
        <p:nvPicPr>
          <p:cNvPr id="18" name="Picture 17" descr="desk.png"/>
          <p:cNvPicPr>
            <a:picLocks noChangeAspect="1"/>
          </p:cNvPicPr>
          <p:nvPr/>
        </p:nvPicPr>
        <p:blipFill>
          <a:blip r:embed="rId3"/>
          <a:stretch>
            <a:fillRect/>
          </a:stretch>
        </p:blipFill>
        <p:spPr>
          <a:xfrm>
            <a:off x="9433407" y="4983480"/>
            <a:ext cx="1737360" cy="1285646"/>
          </a:xfrm>
          <a:prstGeom prst="rect">
            <a:avLst/>
          </a:prstGeom>
        </p:spPr>
      </p:pic>
      <p:pic>
        <p:nvPicPr>
          <p:cNvPr id="19" name="Picture 18" descr="trophy.png"/>
          <p:cNvPicPr>
            <a:picLocks noChangeAspect="1"/>
          </p:cNvPicPr>
          <p:nvPr/>
        </p:nvPicPr>
        <p:blipFill>
          <a:blip r:embed="rId9"/>
          <a:stretch>
            <a:fillRect/>
          </a:stretch>
        </p:blipFill>
        <p:spPr>
          <a:xfrm>
            <a:off x="9890607" y="4358670"/>
            <a:ext cx="846277" cy="881938"/>
          </a:xfrm>
          <a:prstGeom prst="rect">
            <a:avLst/>
          </a:prstGeom>
        </p:spPr>
      </p:pic>
      <p:pic>
        <p:nvPicPr>
          <p:cNvPr id="20" name="Picture 19" descr="desk_front.png"/>
          <p:cNvPicPr>
            <a:picLocks noChangeAspect="1"/>
          </p:cNvPicPr>
          <p:nvPr/>
        </p:nvPicPr>
        <p:blipFill>
          <a:blip r:embed="rId5"/>
          <a:stretch>
            <a:fillRect/>
          </a:stretch>
        </p:blipFill>
        <p:spPr>
          <a:xfrm>
            <a:off x="9433407" y="5105616"/>
            <a:ext cx="1737360" cy="430691"/>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11" fill="hold">
                      <p:stCondLst>
                        <p:cond delay="indefinite"/>
                        <p:cond evt="onBegin" delay="0">
                          <p:tn val="99"/>
                        </p:cond>
                      </p:stCondLst>
                      <p:childTnLst>
                        <p:par>
                          <p:cTn id="112" fill="hold">
                            <p:stCondLst>
                              <p:cond delay="0"/>
                            </p:stCondLst>
                            <p:childTnLst>
                              <p:par>
                                <p:cTn id="101" presetID="0" presetClass="path" presetSubtype="0" accel="50000" decel="50000" repeatCount="indefinite" autoRev="1" fill="hold" nodeType="afterEffect">
                                  <p:stCondLst>
                                    <p:cond delay="0"/>
                                  </p:stCondLst>
                                  <p:childTnLst>
                                    <p:animMotion origin="layout" path="M 0 0 L 0 -0.014 E" pathEditMode="relative" rAng="0" ptsTypes="AA">
                                      <p:cBhvr>
                                        <p:cTn id="102" dur="1500" fill="hold"/>
                                        <p:tgtEl>
                                          <p:spTgt spid="7"/>
                                        </p:tgtEl>
                                        <p:attrNameLst>
                                          <p:attrName>ppt_x</p:attrName>
                                          <p:attrName>ppt_y</p:attrName>
                                        </p:attrNameLst>
                                      </p:cBhvr>
                                    </p:animMotion>
                                  </p:childTnLst>
                                </p:cTn>
                              </p:par>
                              <p:par>
                                <p:cTn id="103" presetID="0" presetClass="path" presetSubtype="0" accel="50000" decel="50000" repeatCount="indefinite" autoRev="1" fill="hold" nodeType="withEffect">
                                  <p:stCondLst>
                                    <p:cond delay="170"/>
                                  </p:stCondLst>
                                  <p:childTnLst>
                                    <p:animMotion origin="layout" path="M 0 0 L 0 -0.014 E" pathEditMode="relative" rAng="0" ptsTypes="AA">
                                      <p:cBhvr>
                                        <p:cTn id="104" dur="1800" fill="hold"/>
                                        <p:tgtEl>
                                          <p:spTgt spid="10"/>
                                        </p:tgtEl>
                                        <p:attrNameLst>
                                          <p:attrName>ppt_x</p:attrName>
                                          <p:attrName>ppt_y</p:attrName>
                                        </p:attrNameLst>
                                      </p:cBhvr>
                                    </p:animMotion>
                                  </p:childTnLst>
                                </p:cTn>
                              </p:par>
                              <p:par>
                                <p:cTn id="105" presetID="0" presetClass="path" presetSubtype="0" accel="50000" decel="50000" repeatCount="indefinite" autoRev="1" fill="hold" nodeType="withEffect">
                                  <p:stCondLst>
                                    <p:cond delay="340"/>
                                  </p:stCondLst>
                                  <p:childTnLst>
                                    <p:animMotion origin="layout" path="M 0 0 L 0 -0.014 E" pathEditMode="relative" rAng="0" ptsTypes="AA">
                                      <p:cBhvr>
                                        <p:cTn id="106" dur="2100" fill="hold"/>
                                        <p:tgtEl>
                                          <p:spTgt spid="13"/>
                                        </p:tgtEl>
                                        <p:attrNameLst>
                                          <p:attrName>ppt_x</p:attrName>
                                          <p:attrName>ppt_y</p:attrName>
                                        </p:attrNameLst>
                                      </p:cBhvr>
                                    </p:animMotion>
                                  </p:childTnLst>
                                </p:cTn>
                              </p:par>
                              <p:par>
                                <p:cTn id="107" presetID="0" presetClass="path" presetSubtype="0" accel="50000" decel="50000" repeatCount="indefinite" autoRev="1" fill="hold" nodeType="withEffect">
                                  <p:stCondLst>
                                    <p:cond delay="510"/>
                                  </p:stCondLst>
                                  <p:childTnLst>
                                    <p:animMotion origin="layout" path="M 0 0 L 0 -0.014 E" pathEditMode="relative" rAng="0" ptsTypes="AA">
                                      <p:cBhvr>
                                        <p:cTn id="108" dur="2400" fill="hold"/>
                                        <p:tgtEl>
                                          <p:spTgt spid="16"/>
                                        </p:tgtEl>
                                        <p:attrNameLst>
                                          <p:attrName>ppt_x</p:attrName>
                                          <p:attrName>ppt_y</p:attrName>
                                        </p:attrNameLst>
                                      </p:cBhvr>
                                    </p:animMotion>
                                  </p:childTnLst>
                                </p:cTn>
                              </p:par>
                              <p:par>
                                <p:cTn id="109" presetID="0" presetClass="path" presetSubtype="0" accel="50000" decel="50000" repeatCount="indefinite" autoRev="1" fill="hold" nodeType="withEffect">
                                  <p:stCondLst>
                                    <p:cond delay="680"/>
                                  </p:stCondLst>
                                  <p:childTnLst>
                                    <p:animMotion origin="layout" path="M 0 0 L 0 -0.014 E" pathEditMode="relative" rAng="0" ptsTypes="AA">
                                      <p:cBhvr>
                                        <p:cTn id="110" dur="1500" fill="hold"/>
                                        <p:tgtEl>
                                          <p:spTgt spid="1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229600" cy="320040"/>
          </a:xfrm>
          <a:prstGeom prst="rect">
            <a:avLst/>
          </a:prstGeom>
          <a:noFill/>
        </p:spPr>
        <p:txBody>
          <a:bodyPr wrap="square" anchor="ctr" lIns="73152" rIns="73152">
            <a:spAutoFit/>
          </a:bodyPr>
          <a:lstStyle/>
          <a:p>
            <a:pPr algn="l">
              <a:lnSpc>
                <a:spcPct val="115000"/>
              </a:lnSpc>
            </a:pPr>
            <a:r>
              <a:rPr sz="1200" b="1" u="none">
                <a:solidFill>
                  <a:srgbClr val="0F766E"/>
                </a:solidFill>
                <a:latin typeface="Dreaming Outloud Pro"/>
              </a:rPr>
              <a:t>Year 6 · SPaG · Word classes · Subjects and objects</a:t>
            </a:r>
          </a:p>
        </p:txBody>
      </p:sp>
      <p:sp>
        <p:nvSpPr>
          <p:cNvPr id="5" name="TextBox 4"/>
          <p:cNvSpPr txBox="1"/>
          <p:nvPr/>
        </p:nvSpPr>
        <p:spPr>
          <a:xfrm>
            <a:off x="8412480" y="411480"/>
            <a:ext cx="3291840" cy="320040"/>
          </a:xfrm>
          <a:prstGeom prst="rect">
            <a:avLst/>
          </a:prstGeom>
          <a:noFill/>
        </p:spPr>
        <p:txBody>
          <a:bodyPr wrap="square" anchor="ctr" lIns="73152" rIns="73152">
            <a:spAutoFit/>
          </a:bodyPr>
          <a:lstStyle/>
          <a:p>
            <a:pPr algn="r">
              <a:lnSpc>
                <a:spcPct val="115000"/>
              </a:lnSpc>
            </a:pPr>
            <a:r>
              <a:rPr sz="1200" b="1" u="none">
                <a:solidFill>
                  <a:srgbClr val="B4237A"/>
                </a:solidFill>
                <a:latin typeface="Dreaming Outloud Pro"/>
              </a:rPr>
              <a:t>Learning objective</a:t>
            </a:r>
          </a:p>
        </p:txBody>
      </p:sp>
      <p:sp>
        <p:nvSpPr>
          <p:cNvPr id="6" name="TextBox 5"/>
          <p:cNvSpPr txBox="1"/>
          <p:nvPr/>
        </p:nvSpPr>
        <p:spPr>
          <a:xfrm>
            <a:off x="640080" y="822960"/>
            <a:ext cx="10972800" cy="548640"/>
          </a:xfrm>
          <a:prstGeom prst="rect">
            <a:avLst/>
          </a:prstGeom>
          <a:noFill/>
        </p:spPr>
        <p:txBody>
          <a:bodyPr wrap="square" anchor="t" lIns="73152" rIns="73152">
            <a:spAutoFit/>
          </a:bodyPr>
          <a:lstStyle/>
          <a:p>
            <a:pPr algn="l">
              <a:lnSpc>
                <a:spcPct val="115000"/>
              </a:lnSpc>
            </a:pPr>
            <a:r>
              <a:rPr sz="2400" b="1" u="none">
                <a:solidFill>
                  <a:srgbClr val="0F766E"/>
                </a:solidFill>
                <a:latin typeface="Dreaming Outloud Pro"/>
              </a:rPr>
              <a:t>Learning objective</a:t>
            </a:r>
          </a:p>
        </p:txBody>
      </p:sp>
      <p:sp>
        <p:nvSpPr>
          <p:cNvPr id="7" name="TextBox 6"/>
          <p:cNvSpPr txBox="1"/>
          <p:nvPr/>
        </p:nvSpPr>
        <p:spPr>
          <a:xfrm>
            <a:off x="640080" y="1325880"/>
            <a:ext cx="10789920" cy="1463040"/>
          </a:xfrm>
          <a:prstGeom prst="rect">
            <a:avLst/>
          </a:prstGeom>
          <a:noFill/>
        </p:spPr>
        <p:txBody>
          <a:bodyPr wrap="square" anchor="t" lIns="73152" rIns="73152">
            <a:spAutoFit/>
          </a:bodyPr>
          <a:lstStyle/>
          <a:p>
            <a:pPr algn="l">
              <a:lnSpc>
                <a:spcPct val="115000"/>
              </a:lnSpc>
            </a:pPr>
            <a:r>
              <a:rPr sz="2800" b="0" u="none">
                <a:solidFill>
                  <a:srgbClr val="17213A"/>
                </a:solidFill>
                <a:latin typeface="Dreaming Outloud Pro"/>
              </a:rPr>
              <a:t>To identify the subject and the object of a verb, and to see how swapping them changes the meaning.</a:t>
            </a:r>
          </a:p>
        </p:txBody>
      </p:sp>
      <p:sp>
        <p:nvSpPr>
          <p:cNvPr id="8" name="TextBox 7"/>
          <p:cNvSpPr txBox="1"/>
          <p:nvPr/>
        </p:nvSpPr>
        <p:spPr>
          <a:xfrm>
            <a:off x="640080" y="3017520"/>
            <a:ext cx="10972800" cy="548640"/>
          </a:xfrm>
          <a:prstGeom prst="rect">
            <a:avLst/>
          </a:prstGeom>
          <a:noFill/>
        </p:spPr>
        <p:txBody>
          <a:bodyPr wrap="square" anchor="t" lIns="73152" rIns="73152">
            <a:spAutoFit/>
          </a:bodyPr>
          <a:lstStyle/>
          <a:p>
            <a:pPr algn="l">
              <a:lnSpc>
                <a:spcPct val="115000"/>
              </a:lnSpc>
            </a:pPr>
            <a:r>
              <a:rPr sz="2400" b="1" u="none">
                <a:solidFill>
                  <a:srgbClr val="0F766E"/>
                </a:solidFill>
                <a:latin typeface="Dreaming Outloud Pro"/>
              </a:rPr>
              <a:t>Success criteria</a:t>
            </a:r>
          </a:p>
        </p:txBody>
      </p:sp>
      <p:sp>
        <p:nvSpPr>
          <p:cNvPr id="9" name="TextBox 8"/>
          <p:cNvSpPr txBox="1"/>
          <p:nvPr/>
        </p:nvSpPr>
        <p:spPr>
          <a:xfrm>
            <a:off x="640080" y="3520440"/>
            <a:ext cx="8046720" cy="2743200"/>
          </a:xfrm>
          <a:prstGeom prst="rect">
            <a:avLst/>
          </a:prstGeom>
          <a:noFill/>
        </p:spPr>
        <p:txBody>
          <a:bodyPr wrap="square" anchor="t" lIns="73152" rIns="73152">
            <a:spAutoFit/>
          </a:bodyPr>
          <a:lstStyle/>
          <a:p>
            <a:pPr algn="l">
              <a:lnSpc>
                <a:spcPct val="125000"/>
              </a:lnSpc>
            </a:pPr>
            <a:r>
              <a:rPr sz="2200" b="0" u="none">
                <a:solidFill>
                  <a:srgbClr val="17213A"/>
                </a:solidFill>
                <a:latin typeface="Dreaming Outloud Pro"/>
              </a:rPr>
              <a:t>☐  I can find the subject and the object in a sentence.</a:t>
            </a:r>
          </a:p>
          <a:p>
            <a:pPr algn="l">
              <a:lnSpc>
                <a:spcPct val="125000"/>
              </a:lnSpc>
            </a:pPr>
            <a:r>
              <a:rPr sz="2200" b="0" u="none">
                <a:solidFill>
                  <a:srgbClr val="17213A"/>
                </a:solidFill>
                <a:latin typeface="Dreaming Outloud Pro"/>
              </a:rPr>
              <a:t>☐  I can answer questions on it, from easy to hard.</a:t>
            </a:r>
          </a:p>
          <a:p>
            <a:pPr algn="l">
              <a:lnSpc>
                <a:spcPct val="125000"/>
              </a:lnSpc>
            </a:pPr>
            <a:r>
              <a:rPr sz="2200" b="0" u="none">
                <a:solidFill>
                  <a:srgbClr val="17213A"/>
                </a:solidFill>
                <a:latin typeface="Dreaming Outloud Pro"/>
              </a:rPr>
              <a:t>☐  I can use it in my own writing.</a:t>
            </a:r>
          </a:p>
        </p:txBody>
      </p:sp>
      <p:pic>
        <p:nvPicPr>
          <p:cNvPr id="10" name="Picture 9" descr="teacher.png"/>
          <p:cNvPicPr>
            <a:picLocks noChangeAspect="1"/>
          </p:cNvPicPr>
          <p:nvPr/>
        </p:nvPicPr>
        <p:blipFill>
          <a:blip r:embed="rId4"/>
          <a:stretch>
            <a:fillRect/>
          </a:stretch>
        </p:blipFill>
        <p:spPr>
          <a:xfrm>
            <a:off x="9326880" y="4460595"/>
            <a:ext cx="1632204" cy="1665884"/>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229600" cy="320040"/>
          </a:xfrm>
          <a:prstGeom prst="rect">
            <a:avLst/>
          </a:prstGeom>
          <a:noFill/>
        </p:spPr>
        <p:txBody>
          <a:bodyPr wrap="square" anchor="ctr" lIns="73152" rIns="73152">
            <a:spAutoFit/>
          </a:bodyPr>
          <a:lstStyle/>
          <a:p>
            <a:pPr algn="l">
              <a:lnSpc>
                <a:spcPct val="115000"/>
              </a:lnSpc>
            </a:pPr>
            <a:r>
              <a:rPr sz="1200" b="1" u="none">
                <a:solidFill>
                  <a:srgbClr val="0F766E"/>
                </a:solidFill>
                <a:latin typeface="Dreaming Outloud Pro"/>
              </a:rPr>
              <a:t>Year 6 · SPaG · Word classes · Subjects and objects</a:t>
            </a:r>
          </a:p>
        </p:txBody>
      </p:sp>
      <p:sp>
        <p:nvSpPr>
          <p:cNvPr id="5" name="TextBox 4"/>
          <p:cNvSpPr txBox="1"/>
          <p:nvPr/>
        </p:nvSpPr>
        <p:spPr>
          <a:xfrm>
            <a:off x="8412480" y="411480"/>
            <a:ext cx="3291840" cy="320040"/>
          </a:xfrm>
          <a:prstGeom prst="rect">
            <a:avLst/>
          </a:prstGeom>
          <a:noFill/>
        </p:spPr>
        <p:txBody>
          <a:bodyPr wrap="square" anchor="ctr" lIns="73152" rIns="73152">
            <a:spAutoFit/>
          </a:bodyPr>
          <a:lstStyle/>
          <a:p>
            <a:pPr algn="r">
              <a:lnSpc>
                <a:spcPct val="115000"/>
              </a:lnSpc>
            </a:pPr>
            <a:r>
              <a:rPr sz="1200" b="1" u="none">
                <a:solidFill>
                  <a:srgbClr val="B4237A"/>
                </a:solidFill>
                <a:latin typeface="Dreaming Outloud Pro"/>
              </a:rPr>
              <a:t>Key words</a:t>
            </a:r>
          </a:p>
        </p:txBody>
      </p:sp>
      <p:sp>
        <p:nvSpPr>
          <p:cNvPr id="6" name="TextBox 5"/>
          <p:cNvSpPr txBox="1"/>
          <p:nvPr/>
        </p:nvSpPr>
        <p:spPr>
          <a:xfrm>
            <a:off x="640080" y="822960"/>
            <a:ext cx="10972800" cy="548640"/>
          </a:xfrm>
          <a:prstGeom prst="rect">
            <a:avLst/>
          </a:prstGeom>
          <a:noFill/>
        </p:spPr>
        <p:txBody>
          <a:bodyPr wrap="square" anchor="t" lIns="73152" rIns="73152">
            <a:spAutoFit/>
          </a:bodyPr>
          <a:lstStyle/>
          <a:p>
            <a:pPr algn="l">
              <a:lnSpc>
                <a:spcPct val="115000"/>
              </a:lnSpc>
            </a:pPr>
            <a:r>
              <a:rPr sz="3200" b="1" u="none">
                <a:solidFill>
                  <a:srgbClr val="0F766E"/>
                </a:solidFill>
                <a:latin typeface="Dreaming Outloud Pro"/>
              </a:rPr>
              <a:t>Key words</a:t>
            </a:r>
          </a:p>
        </p:txBody>
      </p:sp>
      <p:sp>
        <p:nvSpPr>
          <p:cNvPr id="7" name="Rounded Rectangle 6"/>
          <p:cNvSpPr/>
          <p:nvPr/>
        </p:nvSpPr>
        <p:spPr>
          <a:xfrm>
            <a:off x="640080" y="1554480"/>
            <a:ext cx="3200400" cy="740664"/>
          </a:xfrm>
          <a:prstGeom prst="roundRect">
            <a:avLst>
              <a:gd name="adj" fmla="val 12000"/>
            </a:avLst>
          </a:prstGeom>
          <a:solidFill>
            <a:srgbClr val="E3F0FA"/>
          </a:solidFill>
          <a:ln w="254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1554480"/>
            <a:ext cx="3017520" cy="740664"/>
          </a:xfrm>
          <a:prstGeom prst="rect">
            <a:avLst/>
          </a:prstGeom>
          <a:noFill/>
        </p:spPr>
        <p:txBody>
          <a:bodyPr wrap="square" anchor="ctr" lIns="73152" rIns="73152">
            <a:spAutoFit/>
          </a:bodyPr>
          <a:lstStyle/>
          <a:p>
            <a:pPr algn="l">
              <a:lnSpc>
                <a:spcPct val="115000"/>
              </a:lnSpc>
            </a:pPr>
            <a:r>
              <a:rPr sz="2200" b="1" u="none">
                <a:solidFill>
                  <a:srgbClr val="B4237A"/>
                </a:solidFill>
                <a:latin typeface="Dreaming Outloud Pro"/>
              </a:rPr>
              <a:t>subject</a:t>
            </a:r>
          </a:p>
        </p:txBody>
      </p:sp>
      <p:sp>
        <p:nvSpPr>
          <p:cNvPr id="9" name="TextBox 8"/>
          <p:cNvSpPr txBox="1"/>
          <p:nvPr/>
        </p:nvSpPr>
        <p:spPr>
          <a:xfrm>
            <a:off x="4023360" y="1554480"/>
            <a:ext cx="6035040" cy="740664"/>
          </a:xfrm>
          <a:prstGeom prst="rect">
            <a:avLst/>
          </a:prstGeom>
          <a:noFill/>
        </p:spPr>
        <p:txBody>
          <a:bodyPr wrap="square" anchor="ctr" lIns="73152" rIns="73152">
            <a:spAutoFit/>
          </a:bodyPr>
          <a:lstStyle/>
          <a:p>
            <a:pPr algn="l">
              <a:lnSpc>
                <a:spcPct val="115000"/>
              </a:lnSpc>
            </a:pPr>
            <a:r>
              <a:rPr sz="2000" b="0" u="none">
                <a:solidFill>
                  <a:srgbClr val="17213A"/>
                </a:solidFill>
                <a:latin typeface="Dreaming Outloud Pro"/>
              </a:rPr>
              <a:t>does the action</a:t>
            </a:r>
          </a:p>
        </p:txBody>
      </p:sp>
      <p:sp>
        <p:nvSpPr>
          <p:cNvPr id="10" name="Rounded Rectangle 9"/>
          <p:cNvSpPr/>
          <p:nvPr/>
        </p:nvSpPr>
        <p:spPr>
          <a:xfrm>
            <a:off x="640080" y="2423160"/>
            <a:ext cx="3200400" cy="740664"/>
          </a:xfrm>
          <a:prstGeom prst="roundRect">
            <a:avLst>
              <a:gd name="adj" fmla="val 12000"/>
            </a:avLst>
          </a:prstGeom>
          <a:solidFill>
            <a:srgbClr val="E3F0FA"/>
          </a:solidFill>
          <a:ln w="254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2423160"/>
            <a:ext cx="3017520" cy="740664"/>
          </a:xfrm>
          <a:prstGeom prst="rect">
            <a:avLst/>
          </a:prstGeom>
          <a:noFill/>
        </p:spPr>
        <p:txBody>
          <a:bodyPr wrap="square" anchor="ctr" lIns="73152" rIns="73152">
            <a:spAutoFit/>
          </a:bodyPr>
          <a:lstStyle/>
          <a:p>
            <a:pPr algn="l">
              <a:lnSpc>
                <a:spcPct val="115000"/>
              </a:lnSpc>
            </a:pPr>
            <a:r>
              <a:rPr sz="2200" b="1" u="none">
                <a:solidFill>
                  <a:srgbClr val="B4237A"/>
                </a:solidFill>
                <a:latin typeface="Dreaming Outloud Pro"/>
              </a:rPr>
              <a:t>object</a:t>
            </a:r>
          </a:p>
        </p:txBody>
      </p:sp>
      <p:sp>
        <p:nvSpPr>
          <p:cNvPr id="12" name="TextBox 11"/>
          <p:cNvSpPr txBox="1"/>
          <p:nvPr/>
        </p:nvSpPr>
        <p:spPr>
          <a:xfrm>
            <a:off x="4023360" y="2423160"/>
            <a:ext cx="6035040" cy="740664"/>
          </a:xfrm>
          <a:prstGeom prst="rect">
            <a:avLst/>
          </a:prstGeom>
          <a:noFill/>
        </p:spPr>
        <p:txBody>
          <a:bodyPr wrap="square" anchor="ctr" lIns="73152" rIns="73152">
            <a:spAutoFit/>
          </a:bodyPr>
          <a:lstStyle/>
          <a:p>
            <a:pPr algn="l">
              <a:lnSpc>
                <a:spcPct val="115000"/>
              </a:lnSpc>
            </a:pPr>
            <a:r>
              <a:rPr sz="2000" b="0" u="none">
                <a:solidFill>
                  <a:srgbClr val="17213A"/>
                </a:solidFill>
                <a:latin typeface="Dreaming Outloud Pro"/>
              </a:rPr>
              <a:t>has the action done to it</a:t>
            </a:r>
          </a:p>
        </p:txBody>
      </p:sp>
      <p:sp>
        <p:nvSpPr>
          <p:cNvPr id="13" name="Rounded Rectangle 12"/>
          <p:cNvSpPr/>
          <p:nvPr/>
        </p:nvSpPr>
        <p:spPr>
          <a:xfrm>
            <a:off x="640080" y="3291839"/>
            <a:ext cx="3200400" cy="740664"/>
          </a:xfrm>
          <a:prstGeom prst="roundRect">
            <a:avLst>
              <a:gd name="adj" fmla="val 12000"/>
            </a:avLst>
          </a:prstGeom>
          <a:solidFill>
            <a:srgbClr val="E3F0FA"/>
          </a:solidFill>
          <a:ln w="254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31520" y="3291839"/>
            <a:ext cx="3017520" cy="740664"/>
          </a:xfrm>
          <a:prstGeom prst="rect">
            <a:avLst/>
          </a:prstGeom>
          <a:noFill/>
        </p:spPr>
        <p:txBody>
          <a:bodyPr wrap="square" anchor="ctr" lIns="73152" rIns="73152">
            <a:spAutoFit/>
          </a:bodyPr>
          <a:lstStyle/>
          <a:p>
            <a:pPr algn="l">
              <a:lnSpc>
                <a:spcPct val="115000"/>
              </a:lnSpc>
            </a:pPr>
            <a:r>
              <a:rPr sz="2200" b="1" u="none">
                <a:solidFill>
                  <a:srgbClr val="B4237A"/>
                </a:solidFill>
                <a:latin typeface="Dreaming Outloud Pro"/>
              </a:rPr>
              <a:t>verb</a:t>
            </a:r>
          </a:p>
        </p:txBody>
      </p:sp>
      <p:sp>
        <p:nvSpPr>
          <p:cNvPr id="15" name="TextBox 14"/>
          <p:cNvSpPr txBox="1"/>
          <p:nvPr/>
        </p:nvSpPr>
        <p:spPr>
          <a:xfrm>
            <a:off x="4023360" y="3291839"/>
            <a:ext cx="6035040" cy="740664"/>
          </a:xfrm>
          <a:prstGeom prst="rect">
            <a:avLst/>
          </a:prstGeom>
          <a:noFill/>
        </p:spPr>
        <p:txBody>
          <a:bodyPr wrap="square" anchor="ctr" lIns="73152" rIns="73152">
            <a:spAutoFit/>
          </a:bodyPr>
          <a:lstStyle/>
          <a:p>
            <a:pPr algn="l">
              <a:lnSpc>
                <a:spcPct val="115000"/>
              </a:lnSpc>
            </a:pPr>
            <a:r>
              <a:rPr sz="2000" b="0" u="none">
                <a:solidFill>
                  <a:srgbClr val="17213A"/>
                </a:solidFill>
                <a:latin typeface="Dreaming Outloud Pro"/>
              </a:rPr>
              <a:t>the action or state</a:t>
            </a:r>
          </a:p>
        </p:txBody>
      </p:sp>
      <p:sp>
        <p:nvSpPr>
          <p:cNvPr id="16" name="Rounded Rectangle 15"/>
          <p:cNvSpPr/>
          <p:nvPr/>
        </p:nvSpPr>
        <p:spPr>
          <a:xfrm>
            <a:off x="640080" y="4160520"/>
            <a:ext cx="3200400" cy="740664"/>
          </a:xfrm>
          <a:prstGeom prst="roundRect">
            <a:avLst>
              <a:gd name="adj" fmla="val 12000"/>
            </a:avLst>
          </a:prstGeom>
          <a:solidFill>
            <a:srgbClr val="E3F0FA"/>
          </a:solidFill>
          <a:ln w="254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31520" y="4160520"/>
            <a:ext cx="3017520" cy="740664"/>
          </a:xfrm>
          <a:prstGeom prst="rect">
            <a:avLst/>
          </a:prstGeom>
          <a:noFill/>
        </p:spPr>
        <p:txBody>
          <a:bodyPr wrap="square" anchor="ctr" lIns="73152" rIns="73152">
            <a:spAutoFit/>
          </a:bodyPr>
          <a:lstStyle/>
          <a:p>
            <a:pPr algn="l">
              <a:lnSpc>
                <a:spcPct val="115000"/>
              </a:lnSpc>
            </a:pPr>
            <a:r>
              <a:rPr sz="2200" b="1" u="none">
                <a:solidFill>
                  <a:srgbClr val="B4237A"/>
                </a:solidFill>
                <a:latin typeface="Dreaming Outloud Pro"/>
              </a:rPr>
              <a:t>pronoun</a:t>
            </a:r>
          </a:p>
        </p:txBody>
      </p:sp>
      <p:sp>
        <p:nvSpPr>
          <p:cNvPr id="18" name="TextBox 17"/>
          <p:cNvSpPr txBox="1"/>
          <p:nvPr/>
        </p:nvSpPr>
        <p:spPr>
          <a:xfrm>
            <a:off x="4023360" y="4160520"/>
            <a:ext cx="6035040" cy="740664"/>
          </a:xfrm>
          <a:prstGeom prst="rect">
            <a:avLst/>
          </a:prstGeom>
          <a:noFill/>
        </p:spPr>
        <p:txBody>
          <a:bodyPr wrap="square" anchor="ctr" lIns="73152" rIns="73152">
            <a:spAutoFit/>
          </a:bodyPr>
          <a:lstStyle/>
          <a:p>
            <a:pPr algn="l">
              <a:lnSpc>
                <a:spcPct val="115000"/>
              </a:lnSpc>
            </a:pPr>
            <a:r>
              <a:rPr sz="2000" b="0" u="none">
                <a:solidFill>
                  <a:srgbClr val="17213A"/>
                </a:solidFill>
                <a:latin typeface="Dreaming Outloud Pro"/>
              </a:rPr>
              <a:t>can be a subject or an object: she, her</a:t>
            </a:r>
          </a:p>
        </p:txBody>
      </p:sp>
      <p:pic>
        <p:nvPicPr>
          <p:cNvPr id="19" name="Picture 18" descr="teacher.png"/>
          <p:cNvPicPr>
            <a:picLocks noChangeAspect="1"/>
          </p:cNvPicPr>
          <p:nvPr/>
        </p:nvPicPr>
        <p:blipFill>
          <a:blip r:embed="rId4"/>
          <a:stretch>
            <a:fillRect/>
          </a:stretch>
        </p:blipFill>
        <p:spPr>
          <a:xfrm>
            <a:off x="10058400" y="802995"/>
            <a:ext cx="1632204" cy="1665884"/>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229600" cy="320040"/>
          </a:xfrm>
          <a:prstGeom prst="rect">
            <a:avLst/>
          </a:prstGeom>
          <a:noFill/>
        </p:spPr>
        <p:txBody>
          <a:bodyPr wrap="square" anchor="ctr" lIns="73152" rIns="73152">
            <a:spAutoFit/>
          </a:bodyPr>
          <a:lstStyle/>
          <a:p>
            <a:pPr algn="l">
              <a:lnSpc>
                <a:spcPct val="115000"/>
              </a:lnSpc>
            </a:pPr>
            <a:r>
              <a:rPr sz="1200" b="1" u="none">
                <a:solidFill>
                  <a:srgbClr val="0F766E"/>
                </a:solidFill>
                <a:latin typeface="Dreaming Outloud Pro"/>
              </a:rPr>
              <a:t>Year 6 · SPaG · Word classes · Subjects and objects</a:t>
            </a:r>
          </a:p>
        </p:txBody>
      </p:sp>
      <p:sp>
        <p:nvSpPr>
          <p:cNvPr id="5" name="TextBox 4"/>
          <p:cNvSpPr txBox="1"/>
          <p:nvPr/>
        </p:nvSpPr>
        <p:spPr>
          <a:xfrm>
            <a:off x="8412480" y="411480"/>
            <a:ext cx="3291840" cy="320040"/>
          </a:xfrm>
          <a:prstGeom prst="rect">
            <a:avLst/>
          </a:prstGeom>
          <a:noFill/>
        </p:spPr>
        <p:txBody>
          <a:bodyPr wrap="square" anchor="ctr" lIns="73152" rIns="73152">
            <a:spAutoFit/>
          </a:bodyPr>
          <a:lstStyle/>
          <a:p>
            <a:pPr algn="r">
              <a:lnSpc>
                <a:spcPct val="115000"/>
              </a:lnSpc>
            </a:pPr>
            <a:r>
              <a:rPr sz="1200" b="1" u="none">
                <a:solidFill>
                  <a:srgbClr val="B4237A"/>
                </a:solidFill>
                <a:latin typeface="Dreaming Outloud Pro"/>
              </a:rPr>
              <a:t>Starter</a:t>
            </a:r>
          </a:p>
        </p:txBody>
      </p:sp>
      <p:sp>
        <p:nvSpPr>
          <p:cNvPr id="6" name="Rounded Rectangle 5"/>
          <p:cNvSpPr/>
          <p:nvPr/>
        </p:nvSpPr>
        <p:spPr>
          <a:xfrm>
            <a:off x="548640" y="777240"/>
            <a:ext cx="8686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777240"/>
            <a:ext cx="8412480" cy="868680"/>
          </a:xfrm>
          <a:prstGeom prst="rect">
            <a:avLst/>
          </a:prstGeom>
          <a:noFill/>
        </p:spPr>
        <p:txBody>
          <a:bodyPr wrap="square" anchor="ctr" lIns="73152" rIns="73152">
            <a:spAutoFit/>
          </a:bodyPr>
          <a:lstStyle/>
          <a:p>
            <a:pPr algn="l">
              <a:lnSpc>
                <a:spcPct val="115000"/>
              </a:lnSpc>
            </a:pPr>
            <a:r>
              <a:rPr sz="2400" b="1" u="none">
                <a:solidFill>
                  <a:srgbClr val="17213A"/>
                </a:solidFill>
                <a:latin typeface="Arial"/>
              </a:rPr>
              <a:t>Starter:</a:t>
            </a:r>
            <a:r>
              <a:rPr sz="2400" b="0" u="none">
                <a:solidFill>
                  <a:srgbClr val="17213A"/>
                </a:solidFill>
                <a:latin typeface="Arial"/>
              </a:rPr>
              <a:t> a quick look back at </a:t>
            </a:r>
            <a:r>
              <a:rPr sz="2400" b="1" u="none">
                <a:solidFill>
                  <a:srgbClr val="17213A"/>
                </a:solidFill>
                <a:latin typeface="Arial"/>
              </a:rPr>
              <a:t>Determiners, conjunctions and prepositions</a:t>
            </a:r>
            <a:r>
              <a:rPr sz="2400" b="0" u="none">
                <a:solidFill>
                  <a:srgbClr val="17213A"/>
                </a:solidFill>
                <a:latin typeface="Arial"/>
              </a:rPr>
              <a:t>.</a:t>
            </a:r>
          </a:p>
        </p:txBody>
      </p:sp>
      <p:pic>
        <p:nvPicPr>
          <p:cNvPr id="8" name="timer_120.mp4" descr="Countdown timer, 2:00. Click to start.">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6"/>
          <a:stretch>
            <a:fillRect/>
          </a:stretch>
        </p:blipFill>
        <p:spPr>
          <a:xfrm>
            <a:off x="9509760" y="822960"/>
            <a:ext cx="2011680" cy="704088"/>
          </a:xfrm>
          <a:prstGeom prst="rect">
            <a:avLst/>
          </a:prstGeom>
        </p:spPr>
      </p:pic>
      <p:sp>
        <p:nvSpPr>
          <p:cNvPr id="9" name="TextBox 8"/>
          <p:cNvSpPr txBox="1"/>
          <p:nvPr/>
        </p:nvSpPr>
        <p:spPr>
          <a:xfrm>
            <a:off x="731520" y="1828800"/>
            <a:ext cx="10607040" cy="877824"/>
          </a:xfrm>
          <a:prstGeom prst="rect">
            <a:avLst/>
          </a:prstGeom>
          <a:noFill/>
        </p:spPr>
        <p:txBody>
          <a:bodyPr wrap="square" anchor="t" lIns="73152" rIns="73152">
            <a:spAutoFit/>
          </a:bodyPr>
          <a:lstStyle/>
          <a:p>
            <a:pPr algn="l">
              <a:lnSpc>
                <a:spcPct val="105000"/>
              </a:lnSpc>
            </a:pPr>
            <a:r>
              <a:rPr sz="1600" b="0" u="none">
                <a:solidFill>
                  <a:srgbClr val="17213A"/>
                </a:solidFill>
                <a:latin typeface="Arial"/>
              </a:rPr>
              <a:t>1.  Circle the preposition in the sentence below.</a:t>
            </a:r>
          </a:p>
          <a:p>
            <a:pPr algn="l">
              <a:lnSpc>
                <a:spcPct val="105000"/>
              </a:lnSpc>
            </a:pPr>
            <a:r>
              <a:rPr sz="1600" b="0" u="none">
                <a:solidFill>
                  <a:srgbClr val="17213A"/>
                </a:solidFill>
                <a:latin typeface="Arial"/>
              </a:rPr>
              <a:t>My brother plays football in the park.</a:t>
            </a:r>
          </a:p>
        </p:txBody>
      </p:sp>
      <p:sp>
        <p:nvSpPr>
          <p:cNvPr id="10" name="TextBox 9"/>
          <p:cNvSpPr txBox="1"/>
          <p:nvPr/>
        </p:nvSpPr>
        <p:spPr>
          <a:xfrm>
            <a:off x="8229600" y="1920240"/>
            <a:ext cx="3383280" cy="694944"/>
          </a:xfrm>
          <a:prstGeom prst="rect">
            <a:avLst/>
          </a:prstGeom>
          <a:noFill/>
        </p:spPr>
        <p:txBody>
          <a:bodyPr wrap="square" anchor="t" lIns="73152" rIns="73152">
            <a:spAutoFit/>
          </a:bodyPr>
          <a:lstStyle/>
          <a:p>
            <a:pPr algn="l">
              <a:lnSpc>
                <a:spcPct val="115000"/>
              </a:lnSpc>
            </a:pPr>
            <a:r>
              <a:rPr sz="1600" b="1" u="none">
                <a:solidFill>
                  <a:srgbClr val="D11A2A"/>
                </a:solidFill>
                <a:latin typeface="Arial"/>
              </a:rPr>
              <a:t>✔  in</a:t>
            </a:r>
          </a:p>
        </p:txBody>
      </p:sp>
      <p:sp>
        <p:nvSpPr>
          <p:cNvPr id="11" name="TextBox 10"/>
          <p:cNvSpPr txBox="1"/>
          <p:nvPr/>
        </p:nvSpPr>
        <p:spPr>
          <a:xfrm>
            <a:off x="731520" y="2706624"/>
            <a:ext cx="10607040" cy="877824"/>
          </a:xfrm>
          <a:prstGeom prst="rect">
            <a:avLst/>
          </a:prstGeom>
          <a:noFill/>
        </p:spPr>
        <p:txBody>
          <a:bodyPr wrap="square" anchor="t" lIns="73152" rIns="73152">
            <a:spAutoFit/>
          </a:bodyPr>
          <a:lstStyle/>
          <a:p>
            <a:pPr algn="l">
              <a:lnSpc>
                <a:spcPct val="105000"/>
              </a:lnSpc>
            </a:pPr>
            <a:r>
              <a:rPr sz="1600" b="0" u="none">
                <a:solidFill>
                  <a:srgbClr val="17213A"/>
                </a:solidFill>
                <a:latin typeface="Arial"/>
              </a:rPr>
              <a:t>2.  Which word class is the underlined word in the sentence below?</a:t>
            </a:r>
          </a:p>
          <a:p>
            <a:pPr algn="l">
              <a:lnSpc>
                <a:spcPct val="105000"/>
              </a:lnSpc>
            </a:pPr>
            <a:r>
              <a:rPr sz="1600" b="0" u="none">
                <a:solidFill>
                  <a:srgbClr val="17213A"/>
                </a:solidFill>
                <a:latin typeface="Arial"/>
              </a:rPr>
              <a:t>Some children walked across the bridge.</a:t>
            </a:r>
          </a:p>
          <a:p>
            <a:pPr algn="l">
              <a:lnSpc>
                <a:spcPct val="105000"/>
              </a:lnSpc>
            </a:pPr>
            <a:r>
              <a:rPr sz="1600" b="0" u="none">
                <a:solidFill>
                  <a:srgbClr val="17213A"/>
                </a:solidFill>
                <a:latin typeface="Arial"/>
              </a:rPr>
              <a:t>○ co-ordinating conjunction   ○ preposition   ○ determiner   ○ subordinating conjunction</a:t>
            </a:r>
          </a:p>
        </p:txBody>
      </p:sp>
      <p:sp>
        <p:nvSpPr>
          <p:cNvPr id="12" name="TextBox 11"/>
          <p:cNvSpPr txBox="1"/>
          <p:nvPr/>
        </p:nvSpPr>
        <p:spPr>
          <a:xfrm>
            <a:off x="8229600" y="2798064"/>
            <a:ext cx="3383280" cy="694944"/>
          </a:xfrm>
          <a:prstGeom prst="rect">
            <a:avLst/>
          </a:prstGeom>
          <a:noFill/>
        </p:spPr>
        <p:txBody>
          <a:bodyPr wrap="square" anchor="t" lIns="73152" rIns="73152">
            <a:spAutoFit/>
          </a:bodyPr>
          <a:lstStyle/>
          <a:p>
            <a:pPr algn="l">
              <a:lnSpc>
                <a:spcPct val="115000"/>
              </a:lnSpc>
            </a:pPr>
            <a:r>
              <a:rPr sz="1600" b="1" u="none">
                <a:solidFill>
                  <a:srgbClr val="D11A2A"/>
                </a:solidFill>
                <a:latin typeface="Arial"/>
              </a:rPr>
              <a:t>✔  determiner</a:t>
            </a:r>
          </a:p>
        </p:txBody>
      </p:sp>
      <p:sp>
        <p:nvSpPr>
          <p:cNvPr id="13" name="TextBox 12"/>
          <p:cNvSpPr txBox="1"/>
          <p:nvPr/>
        </p:nvSpPr>
        <p:spPr>
          <a:xfrm>
            <a:off x="731520" y="3584448"/>
            <a:ext cx="10607040" cy="877824"/>
          </a:xfrm>
          <a:prstGeom prst="rect">
            <a:avLst/>
          </a:prstGeom>
          <a:noFill/>
        </p:spPr>
        <p:txBody>
          <a:bodyPr wrap="square" anchor="t" lIns="73152" rIns="73152">
            <a:spAutoFit/>
          </a:bodyPr>
          <a:lstStyle/>
          <a:p>
            <a:pPr algn="l">
              <a:lnSpc>
                <a:spcPct val="105000"/>
              </a:lnSpc>
            </a:pPr>
            <a:r>
              <a:rPr sz="1600" b="0" u="none">
                <a:solidFill>
                  <a:srgbClr val="17213A"/>
                </a:solidFill>
                <a:latin typeface="Arial"/>
              </a:rPr>
              <a:t>3.  Underline all the determiners in the sentence below.</a:t>
            </a:r>
          </a:p>
          <a:p>
            <a:pPr algn="l">
              <a:lnSpc>
                <a:spcPct val="105000"/>
              </a:lnSpc>
            </a:pPr>
            <a:r>
              <a:rPr sz="1600" b="0" u="none">
                <a:solidFill>
                  <a:srgbClr val="17213A"/>
                </a:solidFill>
                <a:latin typeface="Arial"/>
              </a:rPr>
              <a:t>These shoes are too small, so I need some new ones.</a:t>
            </a:r>
          </a:p>
        </p:txBody>
      </p:sp>
      <p:sp>
        <p:nvSpPr>
          <p:cNvPr id="14" name="TextBox 13"/>
          <p:cNvSpPr txBox="1"/>
          <p:nvPr/>
        </p:nvSpPr>
        <p:spPr>
          <a:xfrm>
            <a:off x="8229600" y="3675887"/>
            <a:ext cx="3383280" cy="694944"/>
          </a:xfrm>
          <a:prstGeom prst="rect">
            <a:avLst/>
          </a:prstGeom>
          <a:noFill/>
        </p:spPr>
        <p:txBody>
          <a:bodyPr wrap="square" anchor="t" lIns="73152" rIns="73152">
            <a:spAutoFit/>
          </a:bodyPr>
          <a:lstStyle/>
          <a:p>
            <a:pPr algn="l">
              <a:lnSpc>
                <a:spcPct val="115000"/>
              </a:lnSpc>
            </a:pPr>
            <a:r>
              <a:rPr sz="1600" b="1" u="none">
                <a:solidFill>
                  <a:srgbClr val="D11A2A"/>
                </a:solidFill>
                <a:latin typeface="Arial"/>
              </a:rPr>
              <a:t>✔  </a:t>
            </a:r>
            <a:r>
              <a:rPr sz="1600" b="1" u="sng">
                <a:solidFill>
                  <a:srgbClr val="D11A2A"/>
                </a:solidFill>
                <a:latin typeface="Arial"/>
              </a:rPr>
              <a:t>These</a:t>
            </a:r>
            <a:r>
              <a:rPr sz="1600" b="1" u="none">
                <a:solidFill>
                  <a:srgbClr val="D11A2A"/>
                </a:solidFill>
                <a:latin typeface="Arial"/>
              </a:rPr>
              <a:t> shoes are too small, so I need </a:t>
            </a:r>
            <a:r>
              <a:rPr sz="1600" b="1" u="sng">
                <a:solidFill>
                  <a:srgbClr val="D11A2A"/>
                </a:solidFill>
                <a:latin typeface="Arial"/>
              </a:rPr>
              <a:t>some</a:t>
            </a:r>
            <a:r>
              <a:rPr sz="1600" b="1" u="none">
                <a:solidFill>
                  <a:srgbClr val="D11A2A"/>
                </a:solidFill>
                <a:latin typeface="Arial"/>
              </a:rPr>
              <a:t> new ones.</a:t>
            </a:r>
          </a:p>
        </p:txBody>
      </p:sp>
      <p:sp>
        <p:nvSpPr>
          <p:cNvPr id="15" name="TextBox 14"/>
          <p:cNvSpPr txBox="1"/>
          <p:nvPr/>
        </p:nvSpPr>
        <p:spPr>
          <a:xfrm>
            <a:off x="731520" y="4462272"/>
            <a:ext cx="10607040" cy="877824"/>
          </a:xfrm>
          <a:prstGeom prst="rect">
            <a:avLst/>
          </a:prstGeom>
          <a:noFill/>
        </p:spPr>
        <p:txBody>
          <a:bodyPr wrap="square" anchor="t" lIns="73152" rIns="73152">
            <a:spAutoFit/>
          </a:bodyPr>
          <a:lstStyle/>
          <a:p>
            <a:pPr algn="l">
              <a:lnSpc>
                <a:spcPct val="105000"/>
              </a:lnSpc>
            </a:pPr>
            <a:r>
              <a:rPr sz="1600" b="0" u="none">
                <a:solidFill>
                  <a:srgbClr val="17213A"/>
                </a:solidFill>
                <a:latin typeface="Arial"/>
              </a:rPr>
              <a:t>4.  Which kind of determiner is the underlined word in the sentence below?</a:t>
            </a:r>
          </a:p>
          <a:p>
            <a:pPr algn="l">
              <a:lnSpc>
                <a:spcPct val="105000"/>
              </a:lnSpc>
            </a:pPr>
            <a:r>
              <a:rPr sz="1600" b="0" u="none">
                <a:solidFill>
                  <a:srgbClr val="17213A"/>
                </a:solidFill>
                <a:latin typeface="Arial"/>
              </a:rPr>
              <a:t>The children hid behind the curtain while their teacher counted.</a:t>
            </a:r>
          </a:p>
          <a:p>
            <a:pPr algn="l">
              <a:lnSpc>
                <a:spcPct val="105000"/>
              </a:lnSpc>
            </a:pPr>
            <a:r>
              <a:rPr sz="1600" b="0" u="none">
                <a:solidFill>
                  <a:srgbClr val="17213A"/>
                </a:solidFill>
                <a:latin typeface="Arial"/>
              </a:rPr>
              <a:t>○ quantifier   ○ article   ○ demonstrative determiner   ○ possessive determiner</a:t>
            </a:r>
          </a:p>
        </p:txBody>
      </p:sp>
      <p:sp>
        <p:nvSpPr>
          <p:cNvPr id="16" name="TextBox 15"/>
          <p:cNvSpPr txBox="1"/>
          <p:nvPr/>
        </p:nvSpPr>
        <p:spPr>
          <a:xfrm>
            <a:off x="8229600" y="4553712"/>
            <a:ext cx="3383280" cy="694944"/>
          </a:xfrm>
          <a:prstGeom prst="rect">
            <a:avLst/>
          </a:prstGeom>
          <a:noFill/>
        </p:spPr>
        <p:txBody>
          <a:bodyPr wrap="square" anchor="t" lIns="73152" rIns="73152">
            <a:spAutoFit/>
          </a:bodyPr>
          <a:lstStyle/>
          <a:p>
            <a:pPr algn="l">
              <a:lnSpc>
                <a:spcPct val="115000"/>
              </a:lnSpc>
            </a:pPr>
            <a:r>
              <a:rPr sz="1600" b="1" u="none">
                <a:solidFill>
                  <a:srgbClr val="D11A2A"/>
                </a:solidFill>
                <a:latin typeface="Arial"/>
              </a:rPr>
              <a:t>✔  possessive determiner</a:t>
            </a:r>
          </a:p>
        </p:txBody>
      </p:sp>
      <p:sp>
        <p:nvSpPr>
          <p:cNvPr id="17" name="TextBox 16"/>
          <p:cNvSpPr txBox="1"/>
          <p:nvPr/>
        </p:nvSpPr>
        <p:spPr>
          <a:xfrm>
            <a:off x="731520" y="5340096"/>
            <a:ext cx="10607040" cy="877824"/>
          </a:xfrm>
          <a:prstGeom prst="rect">
            <a:avLst/>
          </a:prstGeom>
          <a:noFill/>
        </p:spPr>
        <p:txBody>
          <a:bodyPr wrap="square" anchor="t" lIns="73152" rIns="73152">
            <a:spAutoFit/>
          </a:bodyPr>
          <a:lstStyle/>
          <a:p>
            <a:pPr algn="l">
              <a:lnSpc>
                <a:spcPct val="105000"/>
              </a:lnSpc>
            </a:pPr>
            <a:r>
              <a:rPr sz="1600" b="0" u="none">
                <a:solidFill>
                  <a:srgbClr val="17213A"/>
                </a:solidFill>
                <a:latin typeface="Arial"/>
              </a:rPr>
              <a:t>5.  Underline the subordinating conjunction in the sentence below.</a:t>
            </a:r>
          </a:p>
          <a:p>
            <a:pPr algn="l">
              <a:lnSpc>
                <a:spcPct val="105000"/>
              </a:lnSpc>
            </a:pPr>
            <a:r>
              <a:rPr sz="1600" b="0" u="none">
                <a:solidFill>
                  <a:srgbClr val="17213A"/>
                </a:solidFill>
                <a:latin typeface="Arial"/>
              </a:rPr>
              <a:t>Although that film was long, every child enjoyed it.</a:t>
            </a:r>
          </a:p>
        </p:txBody>
      </p:sp>
      <p:sp>
        <p:nvSpPr>
          <p:cNvPr id="18" name="TextBox 17"/>
          <p:cNvSpPr txBox="1"/>
          <p:nvPr/>
        </p:nvSpPr>
        <p:spPr>
          <a:xfrm>
            <a:off x="8229600" y="5431536"/>
            <a:ext cx="3383280" cy="694944"/>
          </a:xfrm>
          <a:prstGeom prst="rect">
            <a:avLst/>
          </a:prstGeom>
          <a:noFill/>
        </p:spPr>
        <p:txBody>
          <a:bodyPr wrap="square" anchor="t" lIns="73152" rIns="73152">
            <a:spAutoFit/>
          </a:bodyPr>
          <a:lstStyle/>
          <a:p>
            <a:pPr algn="l">
              <a:lnSpc>
                <a:spcPct val="115000"/>
              </a:lnSpc>
            </a:pPr>
            <a:r>
              <a:rPr sz="1600" b="1" u="none">
                <a:solidFill>
                  <a:srgbClr val="D11A2A"/>
                </a:solidFill>
                <a:latin typeface="Arial"/>
              </a:rPr>
              <a:t>✔  </a:t>
            </a:r>
            <a:r>
              <a:rPr sz="1600" b="1" u="sng">
                <a:solidFill>
                  <a:srgbClr val="D11A2A"/>
                </a:solidFill>
                <a:latin typeface="Arial"/>
              </a:rPr>
              <a:t>Although</a:t>
            </a:r>
            <a:r>
              <a:rPr sz="1600" b="1" u="none">
                <a:solidFill>
                  <a:srgbClr val="D11A2A"/>
                </a:solidFill>
                <a:latin typeface="Arial"/>
              </a:rPr>
              <a:t> that film was long, every child enjoyed it.</a:t>
            </a:r>
          </a:p>
        </p:txBody>
      </p:sp>
      <p:pic>
        <p:nvPicPr>
          <p:cNvPr id="19" name="Picture 18" descr="thinking.png"/>
          <p:cNvPicPr>
            <a:picLocks noChangeAspect="1"/>
          </p:cNvPicPr>
          <p:nvPr/>
        </p:nvPicPr>
        <p:blipFill>
          <a:blip r:embed="rId7"/>
          <a:stretch>
            <a:fillRect/>
          </a:stretch>
        </p:blipFill>
        <p:spPr>
          <a:xfrm>
            <a:off x="10424160" y="5379415"/>
            <a:ext cx="846277" cy="929944"/>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0"/>
                                        </p:tgtEl>
                                        <p:attrNameLst>
                                          <p:attrName>style.visibility</p:attrName>
                                        </p:attrNameLst>
                                      </p:cBhvr>
                                      <p:to>
                                        <p:strVal val="visible"/>
                                      </p:to>
                                    </p:set>
                                    <p:animEffect transition="in" filter="fade">
                                      <p:cBhvr>
                                        <p:cTn id="103" dur="500"/>
                                        <p:tgtEl>
                                          <p:spTgt spid="10"/>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2"/>
                                        </p:tgtEl>
                                        <p:attrNameLst>
                                          <p:attrName>style.visibility</p:attrName>
                                        </p:attrNameLst>
                                      </p:cBhvr>
                                      <p:to>
                                        <p:strVal val="visible"/>
                                      </p:to>
                                    </p:set>
                                    <p:animEffect transition="in" filter="fade">
                                      <p:cBhvr>
                                        <p:cTn id="108" dur="500"/>
                                        <p:tgtEl>
                                          <p:spTgt spid="12"/>
                                        </p:tgtEl>
                                      </p:cBhvr>
                                    </p:animEffect>
                                  </p:childTnLst>
                                </p:cTn>
                              </p:par>
                            </p:childTnLst>
                          </p:cTn>
                        </p:par>
                      </p:childTnLst>
                    </p:cTn>
                  </p:par>
                  <p:par>
                    <p:cTn id="114" fill="hold">
                      <p:stCondLst>
                        <p:cond delay="indefinite"/>
                      </p:stCondLst>
                      <p:childTnLst>
                        <p:par>
                          <p:cTn id="115" fill="hold">
                            <p:stCondLst>
                              <p:cond delay="0"/>
                            </p:stCondLst>
                            <p:childTnLst>
                              <p:par>
                                <p:cTn id="111" presetID="10" presetClass="entr" presetSubtype="0" fill="hold" nodeType="clickEffect">
                                  <p:stCondLst>
                                    <p:cond delay="0"/>
                                  </p:stCondLst>
                                  <p:childTnLst>
                                    <p:set>
                                      <p:cBhvr>
                                        <p:cTn id="112" dur="1" fill="hold">
                                          <p:stCondLst>
                                            <p:cond delay="0"/>
                                          </p:stCondLst>
                                        </p:cTn>
                                        <p:tgtEl>
                                          <p:spTgt spid="14"/>
                                        </p:tgtEl>
                                        <p:attrNameLst>
                                          <p:attrName>style.visibility</p:attrName>
                                        </p:attrNameLst>
                                      </p:cBhvr>
                                      <p:to>
                                        <p:strVal val="visible"/>
                                      </p:to>
                                    </p:set>
                                    <p:animEffect transition="in" filter="fade">
                                      <p:cBhvr>
                                        <p:cTn id="113" dur="500"/>
                                        <p:tgtEl>
                                          <p:spTgt spid="14"/>
                                        </p:tgtEl>
                                      </p:cBhvr>
                                    </p:animEffect>
                                  </p:childTnLst>
                                </p:cTn>
                              </p:par>
                            </p:childTnLst>
                          </p:cTn>
                        </p:par>
                      </p:childTnLst>
                    </p:cTn>
                  </p:par>
                  <p:par>
                    <p:cTn id="119" fill="hold">
                      <p:stCondLst>
                        <p:cond delay="indefinite"/>
                      </p:stCondLst>
                      <p:childTnLst>
                        <p:par>
                          <p:cTn id="120"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16"/>
                                        </p:tgtEl>
                                        <p:attrNameLst>
                                          <p:attrName>style.visibility</p:attrName>
                                        </p:attrNameLst>
                                      </p:cBhvr>
                                      <p:to>
                                        <p:strVal val="visible"/>
                                      </p:to>
                                    </p:set>
                                    <p:animEffect transition="in" filter="fade">
                                      <p:cBhvr>
                                        <p:cTn id="118" dur="500"/>
                                        <p:tgtEl>
                                          <p:spTgt spid="16"/>
                                        </p:tgtEl>
                                      </p:cBhvr>
                                    </p:animEffect>
                                  </p:childTnLst>
                                </p:cTn>
                              </p:par>
                            </p:childTnLst>
                          </p:cTn>
                        </p:par>
                      </p:childTnLst>
                    </p:cTn>
                  </p:par>
                  <p:par>
                    <p:cTn id="124" fill="hold">
                      <p:stCondLst>
                        <p:cond delay="indefinite"/>
                      </p:stCondLst>
                      <p:childTnLst>
                        <p:par>
                          <p:cTn id="125" fill="hold">
                            <p:stCondLst>
                              <p:cond delay="0"/>
                            </p:stCondLst>
                            <p:childTnLst>
                              <p:par>
                                <p:cTn id="121" presetID="10" presetClass="entr" presetSubtype="0" fill="hold" nodeType="clickEffect">
                                  <p:stCondLst>
                                    <p:cond delay="0"/>
                                  </p:stCondLst>
                                  <p:childTnLst>
                                    <p:set>
                                      <p:cBhvr>
                                        <p:cTn id="122" dur="1" fill="hold">
                                          <p:stCondLst>
                                            <p:cond delay="0"/>
                                          </p:stCondLst>
                                        </p:cTn>
                                        <p:tgtEl>
                                          <p:spTgt spid="18"/>
                                        </p:tgtEl>
                                        <p:attrNameLst>
                                          <p:attrName>style.visibility</p:attrName>
                                        </p:attrNameLst>
                                      </p:cBhvr>
                                      <p:to>
                                        <p:strVal val="visible"/>
                                      </p:to>
                                    </p:set>
                                    <p:animEffect transition="in" filter="fade">
                                      <p:cBhvr>
                                        <p:cTn id="1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8"/>
                </p:tgtEl>
              </p:cMediaNode>
            </p:video>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229600" cy="320040"/>
          </a:xfrm>
          <a:prstGeom prst="rect">
            <a:avLst/>
          </a:prstGeom>
          <a:noFill/>
        </p:spPr>
        <p:txBody>
          <a:bodyPr wrap="square" anchor="ctr" lIns="73152" rIns="73152">
            <a:spAutoFit/>
          </a:bodyPr>
          <a:lstStyle/>
          <a:p>
            <a:pPr algn="l">
              <a:lnSpc>
                <a:spcPct val="115000"/>
              </a:lnSpc>
            </a:pPr>
            <a:r>
              <a:rPr sz="1200" b="1" u="none">
                <a:solidFill>
                  <a:srgbClr val="0F766E"/>
                </a:solidFill>
                <a:latin typeface="Dreaming Outloud Pro"/>
              </a:rPr>
              <a:t>Year 6 · SPaG · Word classes · Subjects and objects</a:t>
            </a:r>
          </a:p>
        </p:txBody>
      </p:sp>
      <p:sp>
        <p:nvSpPr>
          <p:cNvPr id="5" name="TextBox 4"/>
          <p:cNvSpPr txBox="1"/>
          <p:nvPr/>
        </p:nvSpPr>
        <p:spPr>
          <a:xfrm>
            <a:off x="8412480" y="411480"/>
            <a:ext cx="3291840" cy="320040"/>
          </a:xfrm>
          <a:prstGeom prst="rect">
            <a:avLst/>
          </a:prstGeom>
          <a:noFill/>
        </p:spPr>
        <p:txBody>
          <a:bodyPr wrap="square" anchor="ctr" lIns="73152" rIns="73152">
            <a:spAutoFit/>
          </a:bodyPr>
          <a:lstStyle/>
          <a:p>
            <a:pPr algn="r">
              <a:lnSpc>
                <a:spcPct val="115000"/>
              </a:lnSpc>
            </a:pPr>
            <a:r>
              <a:rPr sz="1200" b="1" u="none">
                <a:solidFill>
                  <a:srgbClr val="B4237A"/>
                </a:solidFill>
                <a:latin typeface="Dreaming Outloud Pro"/>
              </a:rPr>
              <a:t>Teach</a:t>
            </a:r>
          </a:p>
        </p:txBody>
      </p:sp>
      <p:sp>
        <p:nvSpPr>
          <p:cNvPr id="6" name="TextBox 5"/>
          <p:cNvSpPr txBox="1"/>
          <p:nvPr/>
        </p:nvSpPr>
        <p:spPr>
          <a:xfrm>
            <a:off x="640080" y="731520"/>
            <a:ext cx="10972800" cy="640080"/>
          </a:xfrm>
          <a:prstGeom prst="rect">
            <a:avLst/>
          </a:prstGeom>
          <a:noFill/>
        </p:spPr>
        <p:txBody>
          <a:bodyPr wrap="square" anchor="t" lIns="73152" rIns="73152">
            <a:spAutoFit/>
          </a:bodyPr>
          <a:lstStyle/>
          <a:p>
            <a:pPr algn="l">
              <a:lnSpc>
                <a:spcPct val="115000"/>
              </a:lnSpc>
            </a:pPr>
            <a:r>
              <a:rPr sz="3600" b="1" u="none">
                <a:solidFill>
                  <a:srgbClr val="0F766E"/>
                </a:solidFill>
                <a:latin typeface="Dreaming Outloud Pro"/>
              </a:rPr>
              <a:t>Subject and object</a:t>
            </a:r>
          </a:p>
        </p:txBody>
      </p:sp>
      <p:sp>
        <p:nvSpPr>
          <p:cNvPr id="7" name="TextBox 6"/>
          <p:cNvSpPr txBox="1"/>
          <p:nvPr/>
        </p:nvSpPr>
        <p:spPr>
          <a:xfrm>
            <a:off x="640080" y="1417320"/>
            <a:ext cx="10972800" cy="1280160"/>
          </a:xfrm>
          <a:prstGeom prst="rect">
            <a:avLst/>
          </a:prstGeom>
          <a:noFill/>
        </p:spPr>
        <p:txBody>
          <a:bodyPr wrap="square" anchor="t" lIns="73152" rIns="73152">
            <a:spAutoFit/>
          </a:bodyPr>
          <a:lstStyle/>
          <a:p>
            <a:pPr algn="l">
              <a:lnSpc>
                <a:spcPct val="115000"/>
              </a:lnSpc>
            </a:pPr>
            <a:r>
              <a:rPr sz="2400" b="0" u="none">
                <a:solidFill>
                  <a:srgbClr val="17213A"/>
                </a:solidFill>
                <a:latin typeface="Dreaming Outloud Pro"/>
              </a:rPr>
              <a:t>The </a:t>
            </a:r>
            <a:r>
              <a:rPr sz="2400" b="1" u="none">
                <a:solidFill>
                  <a:srgbClr val="B4237A"/>
                </a:solidFill>
                <a:latin typeface="Dreaming Outloud Pro"/>
              </a:rPr>
              <a:t>subject</a:t>
            </a:r>
            <a:r>
              <a:rPr sz="2400" b="0" u="none">
                <a:solidFill>
                  <a:srgbClr val="17213A"/>
                </a:solidFill>
                <a:latin typeface="Dreaming Outloud Pro"/>
              </a:rPr>
              <a:t> is the noun or pronoun that does the verb. The </a:t>
            </a:r>
            <a:r>
              <a:rPr sz="2400" b="1" u="none">
                <a:solidFill>
                  <a:srgbClr val="B4237A"/>
                </a:solidFill>
                <a:latin typeface="Dreaming Outloud Pro"/>
              </a:rPr>
              <a:t>object</a:t>
            </a:r>
            <a:r>
              <a:rPr sz="2400" b="0" u="none">
                <a:solidFill>
                  <a:srgbClr val="17213A"/>
                </a:solidFill>
                <a:latin typeface="Dreaming Outloud Pro"/>
              </a:rPr>
              <a:t> is the noun or pronoun that the verb is done to. Every sentence has a subject; not every sentence has an object.</a:t>
            </a:r>
          </a:p>
        </p:txBody>
      </p:sp>
      <p:sp>
        <p:nvSpPr>
          <p:cNvPr id="8" name="Rounded Rectangle 7"/>
          <p:cNvSpPr/>
          <p:nvPr/>
        </p:nvSpPr>
        <p:spPr>
          <a:xfrm>
            <a:off x="640080" y="3017520"/>
            <a:ext cx="10881360" cy="842010"/>
          </a:xfrm>
          <a:prstGeom prst="roundRect">
            <a:avLst>
              <a:gd name="adj" fmla="val 12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3017520"/>
            <a:ext cx="10515600" cy="842010"/>
          </a:xfrm>
          <a:prstGeom prst="rect">
            <a:avLst/>
          </a:prstGeom>
          <a:noFill/>
        </p:spPr>
        <p:txBody>
          <a:bodyPr wrap="square" anchor="ctr" lIns="73152" rIns="73152">
            <a:spAutoFit/>
          </a:bodyPr>
          <a:lstStyle/>
          <a:p>
            <a:pPr algn="ctr">
              <a:lnSpc>
                <a:spcPct val="115000"/>
              </a:lnSpc>
            </a:pPr>
            <a:r>
              <a:rPr sz="3000" b="1" u="none">
                <a:solidFill>
                  <a:srgbClr val="B4237A"/>
                </a:solidFill>
                <a:latin typeface="Arial"/>
              </a:rPr>
              <a:t>The farmer</a:t>
            </a:r>
            <a:r>
              <a:rPr sz="3000" b="0" u="none">
                <a:solidFill>
                  <a:srgbClr val="17213A"/>
                </a:solidFill>
                <a:latin typeface="Arial"/>
              </a:rPr>
              <a:t> fed </a:t>
            </a:r>
            <a:r>
              <a:rPr sz="3000" b="1" u="none">
                <a:solidFill>
                  <a:srgbClr val="B4237A"/>
                </a:solidFill>
                <a:latin typeface="Arial"/>
              </a:rPr>
              <a:t>the horses</a:t>
            </a:r>
            <a:r>
              <a:rPr sz="3000" b="0" u="none">
                <a:solidFill>
                  <a:srgbClr val="17213A"/>
                </a:solidFill>
                <a:latin typeface="Arial"/>
              </a:rPr>
              <a:t>.</a:t>
            </a:r>
          </a:p>
        </p:txBody>
      </p:sp>
      <p:sp>
        <p:nvSpPr>
          <p:cNvPr id="10" name="Rounded Rectangle 9"/>
          <p:cNvSpPr/>
          <p:nvPr/>
        </p:nvSpPr>
        <p:spPr>
          <a:xfrm>
            <a:off x="640080" y="4042410"/>
            <a:ext cx="10881360" cy="1318260"/>
          </a:xfrm>
          <a:prstGeom prst="roundRect">
            <a:avLst>
              <a:gd name="adj" fmla="val 12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4042410"/>
            <a:ext cx="10515600" cy="1318260"/>
          </a:xfrm>
          <a:prstGeom prst="rect">
            <a:avLst/>
          </a:prstGeom>
          <a:noFill/>
        </p:spPr>
        <p:txBody>
          <a:bodyPr wrap="square" anchor="ctr" lIns="73152" rIns="73152">
            <a:spAutoFit/>
          </a:bodyPr>
          <a:lstStyle/>
          <a:p>
            <a:pPr algn="ctr">
              <a:lnSpc>
                <a:spcPct val="115000"/>
              </a:lnSpc>
            </a:pPr>
            <a:r>
              <a:rPr sz="3000" b="1" u="none">
                <a:solidFill>
                  <a:srgbClr val="B4237A"/>
                </a:solidFill>
                <a:latin typeface="Arial"/>
              </a:rPr>
              <a:t>The horses</a:t>
            </a:r>
            <a:r>
              <a:rPr sz="3000" b="0" u="none">
                <a:solidFill>
                  <a:srgbClr val="17213A"/>
                </a:solidFill>
                <a:latin typeface="Arial"/>
              </a:rPr>
              <a:t> fed </a:t>
            </a:r>
            <a:r>
              <a:rPr sz="3000" b="1" u="none">
                <a:solidFill>
                  <a:srgbClr val="B4237A"/>
                </a:solidFill>
                <a:latin typeface="Arial"/>
              </a:rPr>
              <a:t>the farmer</a:t>
            </a:r>
            <a:r>
              <a:rPr sz="3000" b="0" u="none">
                <a:solidFill>
                  <a:srgbClr val="17213A"/>
                </a:solidFill>
                <a:latin typeface="Arial"/>
              </a:rPr>
              <a:t>. (a different meaning!)</a:t>
            </a:r>
          </a:p>
        </p:txBody>
      </p:sp>
      <p:pic>
        <p:nvPicPr>
          <p:cNvPr id="12" name="Picture 11" descr="detective.png"/>
          <p:cNvPicPr>
            <a:picLocks noChangeAspect="1"/>
          </p:cNvPicPr>
          <p:nvPr/>
        </p:nvPicPr>
        <p:blipFill>
          <a:blip r:embed="rId4"/>
          <a:stretch>
            <a:fillRect/>
          </a:stretch>
        </p:blipFill>
        <p:spPr>
          <a:xfrm>
            <a:off x="10058400" y="5518861"/>
            <a:ext cx="846277" cy="881938"/>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229600" cy="320040"/>
          </a:xfrm>
          <a:prstGeom prst="rect">
            <a:avLst/>
          </a:prstGeom>
          <a:noFill/>
        </p:spPr>
        <p:txBody>
          <a:bodyPr wrap="square" anchor="ctr" lIns="73152" rIns="73152">
            <a:spAutoFit/>
          </a:bodyPr>
          <a:lstStyle/>
          <a:p>
            <a:pPr algn="l">
              <a:lnSpc>
                <a:spcPct val="115000"/>
              </a:lnSpc>
            </a:pPr>
            <a:r>
              <a:rPr sz="1200" b="1" u="none">
                <a:solidFill>
                  <a:srgbClr val="0F766E"/>
                </a:solidFill>
                <a:latin typeface="Dreaming Outloud Pro"/>
              </a:rPr>
              <a:t>Year 6 · SPaG · Word classes · Subjects and objects</a:t>
            </a:r>
          </a:p>
        </p:txBody>
      </p:sp>
      <p:sp>
        <p:nvSpPr>
          <p:cNvPr id="5" name="TextBox 4"/>
          <p:cNvSpPr txBox="1"/>
          <p:nvPr/>
        </p:nvSpPr>
        <p:spPr>
          <a:xfrm>
            <a:off x="8412480" y="411480"/>
            <a:ext cx="3291840" cy="320040"/>
          </a:xfrm>
          <a:prstGeom prst="rect">
            <a:avLst/>
          </a:prstGeom>
          <a:noFill/>
        </p:spPr>
        <p:txBody>
          <a:bodyPr wrap="square" anchor="ctr" lIns="73152" rIns="73152">
            <a:spAutoFit/>
          </a:bodyPr>
          <a:lstStyle/>
          <a:p>
            <a:pPr algn="r">
              <a:lnSpc>
                <a:spcPct val="115000"/>
              </a:lnSpc>
            </a:pPr>
            <a:r>
              <a:rPr sz="1200" b="1" u="none">
                <a:solidFill>
                  <a:srgbClr val="B4237A"/>
                </a:solidFill>
                <a:latin typeface="Dreaming Outloud Pro"/>
              </a:rPr>
              <a:t>Key ideas</a:t>
            </a:r>
          </a:p>
        </p:txBody>
      </p:sp>
      <p:sp>
        <p:nvSpPr>
          <p:cNvPr id="6" name="TextBox 5"/>
          <p:cNvSpPr txBox="1"/>
          <p:nvPr/>
        </p:nvSpPr>
        <p:spPr>
          <a:xfrm>
            <a:off x="640080" y="731520"/>
            <a:ext cx="10972800" cy="640080"/>
          </a:xfrm>
          <a:prstGeom prst="rect">
            <a:avLst/>
          </a:prstGeom>
          <a:noFill/>
        </p:spPr>
        <p:txBody>
          <a:bodyPr wrap="square" anchor="t" lIns="73152" rIns="73152">
            <a:spAutoFit/>
          </a:bodyPr>
          <a:lstStyle/>
          <a:p>
            <a:pPr algn="l">
              <a:lnSpc>
                <a:spcPct val="115000"/>
              </a:lnSpc>
            </a:pPr>
            <a:r>
              <a:rPr sz="3600" b="1" u="none">
                <a:solidFill>
                  <a:srgbClr val="0F766E"/>
                </a:solidFill>
                <a:latin typeface="Dreaming Outloud Pro"/>
              </a:rPr>
              <a:t>Key ideas</a:t>
            </a:r>
          </a:p>
        </p:txBody>
      </p:sp>
      <p:sp>
        <p:nvSpPr>
          <p:cNvPr id="7" name="Rounded Rectangle 6"/>
          <p:cNvSpPr/>
          <p:nvPr/>
        </p:nvSpPr>
        <p:spPr>
          <a:xfrm>
            <a:off x="548640" y="1508760"/>
            <a:ext cx="5394960" cy="1051560"/>
          </a:xfrm>
          <a:prstGeom prst="roundRect">
            <a:avLst>
              <a:gd name="adj" fmla="val 12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1536192"/>
            <a:ext cx="1737360" cy="996695"/>
          </a:xfrm>
          <a:prstGeom prst="rect">
            <a:avLst/>
          </a:prstGeom>
          <a:noFill/>
        </p:spPr>
        <p:txBody>
          <a:bodyPr wrap="square" anchor="ctr" lIns="73152" rIns="73152">
            <a:spAutoFit/>
          </a:bodyPr>
          <a:lstStyle/>
          <a:p>
            <a:pPr algn="l">
              <a:lnSpc>
                <a:spcPct val="115000"/>
              </a:lnSpc>
            </a:pPr>
            <a:r>
              <a:rPr sz="1900" b="1" u="none">
                <a:solidFill>
                  <a:srgbClr val="B4237A"/>
                </a:solidFill>
                <a:latin typeface="Dreaming Outloud Pro"/>
              </a:rPr>
              <a:t>subject</a:t>
            </a:r>
          </a:p>
        </p:txBody>
      </p:sp>
      <p:sp>
        <p:nvSpPr>
          <p:cNvPr id="9" name="TextBox 8"/>
          <p:cNvSpPr txBox="1"/>
          <p:nvPr/>
        </p:nvSpPr>
        <p:spPr>
          <a:xfrm>
            <a:off x="2377440" y="1536192"/>
            <a:ext cx="3474720" cy="996695"/>
          </a:xfrm>
          <a:prstGeom prst="rect">
            <a:avLst/>
          </a:prstGeom>
          <a:noFill/>
        </p:spPr>
        <p:txBody>
          <a:bodyPr wrap="square" anchor="ctr" lIns="73152" rIns="73152">
            <a:spAutoFit/>
          </a:bodyPr>
          <a:lstStyle/>
          <a:p>
            <a:pPr algn="l">
              <a:lnSpc>
                <a:spcPct val="115000"/>
              </a:lnSpc>
            </a:pPr>
            <a:r>
              <a:rPr sz="1700" b="0" u="none">
                <a:solidFill>
                  <a:srgbClr val="17213A"/>
                </a:solidFill>
                <a:latin typeface="Arial"/>
              </a:rPr>
              <a:t>who or what does the action: </a:t>
            </a:r>
            <a:r>
              <a:rPr sz="1700" b="1" u="none">
                <a:solidFill>
                  <a:srgbClr val="B4237A"/>
                </a:solidFill>
                <a:latin typeface="Arial"/>
              </a:rPr>
              <a:t>The baker</a:t>
            </a:r>
            <a:r>
              <a:rPr sz="1700" b="0" u="none">
                <a:solidFill>
                  <a:srgbClr val="17213A"/>
                </a:solidFill>
                <a:latin typeface="Arial"/>
              </a:rPr>
              <a:t> made a cake.</a:t>
            </a:r>
          </a:p>
        </p:txBody>
      </p:sp>
      <p:sp>
        <p:nvSpPr>
          <p:cNvPr id="10" name="Rounded Rectangle 9"/>
          <p:cNvSpPr/>
          <p:nvPr/>
        </p:nvSpPr>
        <p:spPr>
          <a:xfrm>
            <a:off x="6126479" y="1508760"/>
            <a:ext cx="5394960" cy="1051560"/>
          </a:xfrm>
          <a:prstGeom prst="roundRect">
            <a:avLst>
              <a:gd name="adj" fmla="val 12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236207" y="1536192"/>
            <a:ext cx="1737360" cy="996695"/>
          </a:xfrm>
          <a:prstGeom prst="rect">
            <a:avLst/>
          </a:prstGeom>
          <a:noFill/>
        </p:spPr>
        <p:txBody>
          <a:bodyPr wrap="square" anchor="ctr" lIns="73152" rIns="73152">
            <a:spAutoFit/>
          </a:bodyPr>
          <a:lstStyle/>
          <a:p>
            <a:pPr algn="l">
              <a:lnSpc>
                <a:spcPct val="115000"/>
              </a:lnSpc>
            </a:pPr>
            <a:r>
              <a:rPr sz="1900" b="1" u="none">
                <a:solidFill>
                  <a:srgbClr val="B4237A"/>
                </a:solidFill>
                <a:latin typeface="Dreaming Outloud Pro"/>
              </a:rPr>
              <a:t>object</a:t>
            </a:r>
          </a:p>
        </p:txBody>
      </p:sp>
      <p:sp>
        <p:nvSpPr>
          <p:cNvPr id="12" name="TextBox 11"/>
          <p:cNvSpPr txBox="1"/>
          <p:nvPr/>
        </p:nvSpPr>
        <p:spPr>
          <a:xfrm>
            <a:off x="7955279" y="1536192"/>
            <a:ext cx="3474720" cy="996695"/>
          </a:xfrm>
          <a:prstGeom prst="rect">
            <a:avLst/>
          </a:prstGeom>
          <a:noFill/>
        </p:spPr>
        <p:txBody>
          <a:bodyPr wrap="square" anchor="ctr" lIns="73152" rIns="73152">
            <a:spAutoFit/>
          </a:bodyPr>
          <a:lstStyle/>
          <a:p>
            <a:pPr algn="l">
              <a:lnSpc>
                <a:spcPct val="115000"/>
              </a:lnSpc>
            </a:pPr>
            <a:r>
              <a:rPr sz="1700" b="0" u="none">
                <a:solidFill>
                  <a:srgbClr val="17213A"/>
                </a:solidFill>
                <a:latin typeface="Arial"/>
              </a:rPr>
              <a:t>who or what the action is done to: The baker made </a:t>
            </a:r>
            <a:r>
              <a:rPr sz="1700" b="1" u="none">
                <a:solidFill>
                  <a:srgbClr val="B4237A"/>
                </a:solidFill>
                <a:latin typeface="Arial"/>
              </a:rPr>
              <a:t>a cake</a:t>
            </a:r>
            <a:r>
              <a:rPr sz="1700" b="0" u="none">
                <a:solidFill>
                  <a:srgbClr val="17213A"/>
                </a:solidFill>
                <a:latin typeface="Arial"/>
              </a:rPr>
              <a:t>.</a:t>
            </a:r>
          </a:p>
        </p:txBody>
      </p:sp>
      <p:sp>
        <p:nvSpPr>
          <p:cNvPr id="13" name="Rounded Rectangle 12"/>
          <p:cNvSpPr/>
          <p:nvPr/>
        </p:nvSpPr>
        <p:spPr>
          <a:xfrm>
            <a:off x="548640" y="2670048"/>
            <a:ext cx="5394960" cy="1051560"/>
          </a:xfrm>
          <a:prstGeom prst="roundRect">
            <a:avLst>
              <a:gd name="adj" fmla="val 12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 y="2697479"/>
            <a:ext cx="1737360" cy="996695"/>
          </a:xfrm>
          <a:prstGeom prst="rect">
            <a:avLst/>
          </a:prstGeom>
          <a:noFill/>
        </p:spPr>
        <p:txBody>
          <a:bodyPr wrap="square" anchor="ctr" lIns="73152" rIns="73152">
            <a:spAutoFit/>
          </a:bodyPr>
          <a:lstStyle/>
          <a:p>
            <a:pPr algn="l">
              <a:lnSpc>
                <a:spcPct val="115000"/>
              </a:lnSpc>
            </a:pPr>
            <a:r>
              <a:rPr sz="1900" b="1" u="none">
                <a:solidFill>
                  <a:srgbClr val="B4237A"/>
                </a:solidFill>
                <a:latin typeface="Dreaming Outloud Pro"/>
              </a:rPr>
              <a:t>swapping them</a:t>
            </a:r>
          </a:p>
        </p:txBody>
      </p:sp>
      <p:sp>
        <p:nvSpPr>
          <p:cNvPr id="15" name="TextBox 14"/>
          <p:cNvSpPr txBox="1"/>
          <p:nvPr/>
        </p:nvSpPr>
        <p:spPr>
          <a:xfrm>
            <a:off x="2377440" y="2697479"/>
            <a:ext cx="3474720" cy="996695"/>
          </a:xfrm>
          <a:prstGeom prst="rect">
            <a:avLst/>
          </a:prstGeom>
          <a:noFill/>
        </p:spPr>
        <p:txBody>
          <a:bodyPr wrap="square" anchor="ctr" lIns="73152" rIns="73152">
            <a:spAutoFit/>
          </a:bodyPr>
          <a:lstStyle/>
          <a:p>
            <a:pPr algn="l">
              <a:lnSpc>
                <a:spcPct val="115000"/>
              </a:lnSpc>
            </a:pPr>
            <a:r>
              <a:rPr sz="1700" b="0" u="none">
                <a:solidFill>
                  <a:srgbClr val="17213A"/>
                </a:solidFill>
                <a:latin typeface="Arial"/>
              </a:rPr>
              <a:t>changes the meaning: The dog chased </a:t>
            </a:r>
            <a:r>
              <a:rPr sz="1700" b="1" u="none">
                <a:solidFill>
                  <a:srgbClr val="B4237A"/>
                </a:solidFill>
                <a:latin typeface="Arial"/>
              </a:rPr>
              <a:t>the cat</a:t>
            </a:r>
            <a:r>
              <a:rPr sz="1700" b="0" u="none">
                <a:solidFill>
                  <a:srgbClr val="17213A"/>
                </a:solidFill>
                <a:latin typeface="Arial"/>
              </a:rPr>
              <a:t> / </a:t>
            </a:r>
            <a:r>
              <a:rPr sz="1700" b="1" u="none">
                <a:solidFill>
                  <a:srgbClr val="B4237A"/>
                </a:solidFill>
                <a:latin typeface="Arial"/>
              </a:rPr>
              <a:t>The cat</a:t>
            </a:r>
            <a:r>
              <a:rPr sz="1700" b="0" u="none">
                <a:solidFill>
                  <a:srgbClr val="17213A"/>
                </a:solidFill>
                <a:latin typeface="Arial"/>
              </a:rPr>
              <a:t> chased the dog</a:t>
            </a:r>
          </a:p>
        </p:txBody>
      </p:sp>
      <p:sp>
        <p:nvSpPr>
          <p:cNvPr id="16" name="Rounded Rectangle 15"/>
          <p:cNvSpPr/>
          <p:nvPr/>
        </p:nvSpPr>
        <p:spPr>
          <a:xfrm>
            <a:off x="6126479" y="2670048"/>
            <a:ext cx="5394960" cy="1051560"/>
          </a:xfrm>
          <a:prstGeom prst="roundRect">
            <a:avLst>
              <a:gd name="adj" fmla="val 12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236207" y="2697479"/>
            <a:ext cx="1737360" cy="996695"/>
          </a:xfrm>
          <a:prstGeom prst="rect">
            <a:avLst/>
          </a:prstGeom>
          <a:noFill/>
        </p:spPr>
        <p:txBody>
          <a:bodyPr wrap="square" anchor="ctr" lIns="73152" rIns="73152">
            <a:spAutoFit/>
          </a:bodyPr>
          <a:lstStyle/>
          <a:p>
            <a:pPr algn="l">
              <a:lnSpc>
                <a:spcPct val="115000"/>
              </a:lnSpc>
            </a:pPr>
            <a:r>
              <a:rPr sz="1900" b="1" u="none">
                <a:solidFill>
                  <a:srgbClr val="B4237A"/>
                </a:solidFill>
                <a:latin typeface="Dreaming Outloud Pro"/>
              </a:rPr>
              <a:t>no object</a:t>
            </a:r>
          </a:p>
        </p:txBody>
      </p:sp>
      <p:sp>
        <p:nvSpPr>
          <p:cNvPr id="18" name="TextBox 17"/>
          <p:cNvSpPr txBox="1"/>
          <p:nvPr/>
        </p:nvSpPr>
        <p:spPr>
          <a:xfrm>
            <a:off x="7955279" y="2697479"/>
            <a:ext cx="3474720" cy="996695"/>
          </a:xfrm>
          <a:prstGeom prst="rect">
            <a:avLst/>
          </a:prstGeom>
          <a:noFill/>
        </p:spPr>
        <p:txBody>
          <a:bodyPr wrap="square" anchor="ctr" lIns="73152" rIns="73152">
            <a:spAutoFit/>
          </a:bodyPr>
          <a:lstStyle/>
          <a:p>
            <a:pPr algn="l">
              <a:lnSpc>
                <a:spcPct val="115000"/>
              </a:lnSpc>
            </a:pPr>
            <a:r>
              <a:rPr sz="1700" b="0" u="none">
                <a:solidFill>
                  <a:srgbClr val="17213A"/>
                </a:solidFill>
                <a:latin typeface="Arial"/>
              </a:rPr>
              <a:t>The baby </a:t>
            </a:r>
            <a:r>
              <a:rPr sz="1700" b="1" u="none">
                <a:solidFill>
                  <a:srgbClr val="B4237A"/>
                </a:solidFill>
                <a:latin typeface="Arial"/>
              </a:rPr>
              <a:t>slept</a:t>
            </a:r>
            <a:r>
              <a:rPr sz="1700" b="0" u="none">
                <a:solidFill>
                  <a:srgbClr val="17213A"/>
                </a:solidFill>
                <a:latin typeface="Arial"/>
              </a:rPr>
              <a:t>. (nothing has the action done to it)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229600" cy="320040"/>
          </a:xfrm>
          <a:prstGeom prst="rect">
            <a:avLst/>
          </a:prstGeom>
          <a:noFill/>
        </p:spPr>
        <p:txBody>
          <a:bodyPr wrap="square" anchor="ctr" lIns="73152" rIns="73152">
            <a:spAutoFit/>
          </a:bodyPr>
          <a:lstStyle/>
          <a:p>
            <a:pPr algn="l">
              <a:lnSpc>
                <a:spcPct val="115000"/>
              </a:lnSpc>
            </a:pPr>
            <a:r>
              <a:rPr sz="1200" b="1" u="none">
                <a:solidFill>
                  <a:srgbClr val="0F766E"/>
                </a:solidFill>
                <a:latin typeface="Dreaming Outloud Pro"/>
              </a:rPr>
              <a:t>Year 6 · SPaG · Word classes · Subjects and objects</a:t>
            </a:r>
          </a:p>
        </p:txBody>
      </p:sp>
      <p:sp>
        <p:nvSpPr>
          <p:cNvPr id="5" name="TextBox 4"/>
          <p:cNvSpPr txBox="1"/>
          <p:nvPr/>
        </p:nvSpPr>
        <p:spPr>
          <a:xfrm>
            <a:off x="8412480" y="411480"/>
            <a:ext cx="3291840" cy="320040"/>
          </a:xfrm>
          <a:prstGeom prst="rect">
            <a:avLst/>
          </a:prstGeom>
          <a:noFill/>
        </p:spPr>
        <p:txBody>
          <a:bodyPr wrap="square" anchor="ctr" lIns="73152" rIns="73152">
            <a:spAutoFit/>
          </a:bodyPr>
          <a:lstStyle/>
          <a:p>
            <a:pPr algn="r">
              <a:lnSpc>
                <a:spcPct val="115000"/>
              </a:lnSpc>
            </a:pPr>
            <a:r>
              <a:rPr sz="1200" b="1" u="none">
                <a:solidFill>
                  <a:srgbClr val="B4237A"/>
                </a:solidFill>
                <a:latin typeface="Dreaming Outloud Pro"/>
              </a:rPr>
              <a:t>Varied fluency 1</a:t>
            </a:r>
          </a:p>
        </p:txBody>
      </p:sp>
      <p:sp>
        <p:nvSpPr>
          <p:cNvPr id="6" name="Rectangle 5"/>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eacher.png"/>
          <p:cNvPicPr>
            <a:picLocks noChangeAspect="1"/>
          </p:cNvPicPr>
          <p:nvPr/>
        </p:nvPicPr>
        <p:blipFill>
          <a:blip r:embed="rId4"/>
          <a:stretch>
            <a:fillRect/>
          </a:stretch>
        </p:blipFill>
        <p:spPr>
          <a:xfrm>
            <a:off x="548640" y="690829"/>
            <a:ext cx="864108" cy="881938"/>
          </a:xfrm>
          <a:prstGeom prst="rect">
            <a:avLst/>
          </a:prstGeom>
        </p:spPr>
      </p:pic>
      <p:sp>
        <p:nvSpPr>
          <p:cNvPr id="8" name="Rounded Rectangular Callout 7"/>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9" name="Picture 8" descr="cheer.png"/>
          <p:cNvPicPr>
            <a:picLocks noChangeAspect="1"/>
          </p:cNvPicPr>
          <p:nvPr/>
        </p:nvPicPr>
        <p:blipFill>
          <a:blip r:embed="rId5"/>
          <a:stretch>
            <a:fillRect/>
          </a:stretch>
        </p:blipFill>
        <p:spPr>
          <a:xfrm>
            <a:off x="6263640" y="542696"/>
            <a:ext cx="846277" cy="1030071"/>
          </a:xfrm>
          <a:prstGeom prst="rect">
            <a:avLst/>
          </a:prstGeom>
        </p:spPr>
      </p:pic>
      <p:sp>
        <p:nvSpPr>
          <p:cNvPr id="10" name="Rounded Rectangular Callout 9"/>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1"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2" name="TextBox 11"/>
          <p:cNvSpPr txBox="1"/>
          <p:nvPr/>
        </p:nvSpPr>
        <p:spPr>
          <a:xfrm>
            <a:off x="4572000" y="6327648"/>
            <a:ext cx="3017520" cy="274320"/>
          </a:xfrm>
          <a:prstGeom prst="rect">
            <a:avLst/>
          </a:prstGeom>
          <a:noFill/>
        </p:spPr>
        <p:txBody>
          <a:bodyPr wrap="square" anchor="t" lIns="73152" rIns="73152">
            <a:spAutoFit/>
          </a:bodyPr>
          <a:lstStyle/>
          <a:p>
            <a:pPr algn="ctr">
              <a:lnSpc>
                <a:spcPct val="115000"/>
              </a:lnSpc>
            </a:pPr>
            <a:r>
              <a:rPr sz="1100" b="0" u="none">
                <a:solidFill>
                  <a:srgbClr val="6B7280"/>
                </a:solidFill>
                <a:latin typeface="Dreaming Outloud Pro"/>
              </a:rPr>
              <a:t>1 of 12</a:t>
            </a:r>
          </a:p>
        </p:txBody>
      </p:sp>
      <p:sp>
        <p:nvSpPr>
          <p:cNvPr id="13" name="Rounded Rectangle 12"/>
          <p:cNvSpPr/>
          <p:nvPr/>
        </p:nvSpPr>
        <p:spPr>
          <a:xfrm>
            <a:off x="54864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 y="1600200"/>
            <a:ext cx="5038344" cy="868680"/>
          </a:xfrm>
          <a:prstGeom prst="rect">
            <a:avLst/>
          </a:prstGeom>
          <a:noFill/>
        </p:spPr>
        <p:txBody>
          <a:bodyPr wrap="square" anchor="ctr" lIns="73152" rIns="73152">
            <a:spAutoFit/>
          </a:bodyPr>
          <a:lstStyle/>
          <a:p>
            <a:pPr algn="l">
              <a:lnSpc>
                <a:spcPct val="115000"/>
              </a:lnSpc>
            </a:pPr>
            <a:r>
              <a:rPr sz="2000" b="0" u="none">
                <a:solidFill>
                  <a:srgbClr val="17213A"/>
                </a:solidFill>
                <a:latin typeface="Arial"/>
              </a:rPr>
              <a:t>Underline the </a:t>
            </a:r>
            <a:r>
              <a:rPr sz="2000" b="1" u="none">
                <a:solidFill>
                  <a:srgbClr val="17213A"/>
                </a:solidFill>
                <a:latin typeface="Arial"/>
              </a:rPr>
              <a:t>subject</a:t>
            </a:r>
            <a:r>
              <a:rPr sz="2000" b="0" u="none">
                <a:solidFill>
                  <a:srgbClr val="17213A"/>
                </a:solidFill>
                <a:latin typeface="Arial"/>
              </a:rPr>
              <a:t> in the sentence below.</a:t>
            </a:r>
          </a:p>
        </p:txBody>
      </p:sp>
      <p:sp>
        <p:nvSpPr>
          <p:cNvPr id="15" name="TextBox 14"/>
          <p:cNvSpPr txBox="1"/>
          <p:nvPr/>
        </p:nvSpPr>
        <p:spPr>
          <a:xfrm>
            <a:off x="548640" y="2606040"/>
            <a:ext cx="5257800" cy="993648"/>
          </a:xfrm>
          <a:prstGeom prst="rect">
            <a:avLst/>
          </a:prstGeom>
          <a:noFill/>
        </p:spPr>
        <p:txBody>
          <a:bodyPr wrap="square" anchor="t" lIns="73152" rIns="73152">
            <a:spAutoFit/>
          </a:bodyPr>
          <a:lstStyle/>
          <a:p>
            <a:pPr algn="l">
              <a:lnSpc>
                <a:spcPct val="115000"/>
              </a:lnSpc>
            </a:pPr>
            <a:r>
              <a:rPr sz="2400" b="0" u="none">
                <a:solidFill>
                  <a:srgbClr val="17213A"/>
                </a:solidFill>
                <a:latin typeface="Arial"/>
              </a:rPr>
              <a:t>A curious sailor followed the rusty path.</a:t>
            </a:r>
          </a:p>
        </p:txBody>
      </p:sp>
      <p:sp>
        <p:nvSpPr>
          <p:cNvPr id="16" name="Rectangle 15"/>
          <p:cNvSpPr/>
          <p:nvPr/>
        </p:nvSpPr>
        <p:spPr>
          <a:xfrm>
            <a:off x="548640" y="2606040"/>
            <a:ext cx="5257800" cy="993648"/>
          </a:xfrm>
          <a:prstGeom prst="rect">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48640" y="2606040"/>
            <a:ext cx="5257800" cy="993648"/>
          </a:xfrm>
          <a:prstGeom prst="rect">
            <a:avLst/>
          </a:prstGeom>
          <a:noFill/>
        </p:spPr>
        <p:txBody>
          <a:bodyPr wrap="square" anchor="t" lIns="73152" rIns="73152">
            <a:spAutoFit/>
          </a:bodyPr>
          <a:lstStyle/>
          <a:p>
            <a:pPr algn="l">
              <a:lnSpc>
                <a:spcPct val="115000"/>
              </a:lnSpc>
            </a:pPr>
            <a:r>
              <a:rPr sz="2400" b="0" u="sng">
                <a:solidFill>
                  <a:srgbClr val="D11A2A"/>
                </a:solidFill>
                <a:latin typeface="Arial"/>
              </a:rPr>
              <a:t>A curious sailor</a:t>
            </a:r>
            <a:r>
              <a:rPr sz="2400" b="0" u="none">
                <a:solidFill>
                  <a:srgbClr val="17213A"/>
                </a:solidFill>
                <a:latin typeface="Arial"/>
              </a:rPr>
              <a:t> followed the rusty path.</a:t>
            </a:r>
          </a:p>
        </p:txBody>
      </p:sp>
      <p:sp>
        <p:nvSpPr>
          <p:cNvPr id="18" name="Rounded Rectangle 17"/>
          <p:cNvSpPr/>
          <p:nvPr/>
        </p:nvSpPr>
        <p:spPr>
          <a:xfrm>
            <a:off x="630936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19088" y="1600200"/>
            <a:ext cx="5038344" cy="868680"/>
          </a:xfrm>
          <a:prstGeom prst="rect">
            <a:avLst/>
          </a:prstGeom>
          <a:noFill/>
        </p:spPr>
        <p:txBody>
          <a:bodyPr wrap="square" anchor="ctr" lIns="73152" rIns="73152">
            <a:spAutoFit/>
          </a:bodyPr>
          <a:lstStyle/>
          <a:p>
            <a:pPr algn="l">
              <a:lnSpc>
                <a:spcPct val="115000"/>
              </a:lnSpc>
            </a:pPr>
            <a:r>
              <a:rPr sz="2000" b="0" u="none">
                <a:solidFill>
                  <a:srgbClr val="17213A"/>
                </a:solidFill>
                <a:latin typeface="Arial"/>
              </a:rPr>
              <a:t>Underline the </a:t>
            </a:r>
            <a:r>
              <a:rPr sz="2000" b="1" u="none">
                <a:solidFill>
                  <a:srgbClr val="17213A"/>
                </a:solidFill>
                <a:latin typeface="Arial"/>
              </a:rPr>
              <a:t>subject</a:t>
            </a:r>
            <a:r>
              <a:rPr sz="2000" b="0" u="none">
                <a:solidFill>
                  <a:srgbClr val="17213A"/>
                </a:solidFill>
                <a:latin typeface="Arial"/>
              </a:rPr>
              <a:t> in the sentence below.</a:t>
            </a:r>
          </a:p>
        </p:txBody>
      </p:sp>
      <p:sp>
        <p:nvSpPr>
          <p:cNvPr id="20" name="TextBox 19"/>
          <p:cNvSpPr txBox="1"/>
          <p:nvPr/>
        </p:nvSpPr>
        <p:spPr>
          <a:xfrm>
            <a:off x="6309360" y="2606040"/>
            <a:ext cx="5257800" cy="597408"/>
          </a:xfrm>
          <a:prstGeom prst="rect">
            <a:avLst/>
          </a:prstGeom>
          <a:noFill/>
        </p:spPr>
        <p:txBody>
          <a:bodyPr wrap="square" anchor="t" lIns="73152" rIns="73152">
            <a:spAutoFit/>
          </a:bodyPr>
          <a:lstStyle/>
          <a:p>
            <a:pPr algn="l">
              <a:lnSpc>
                <a:spcPct val="115000"/>
              </a:lnSpc>
            </a:pPr>
            <a:r>
              <a:rPr sz="2400" b="0" u="none">
                <a:solidFill>
                  <a:srgbClr val="17213A"/>
                </a:solidFill>
                <a:latin typeface="Arial"/>
              </a:rPr>
              <a:t>Mia follows the shiny path.</a:t>
            </a:r>
          </a:p>
        </p:txBody>
      </p:sp>
      <p:sp>
        <p:nvSpPr>
          <p:cNvPr id="21" name="Rectangle 20"/>
          <p:cNvSpPr/>
          <p:nvPr/>
        </p:nvSpPr>
        <p:spPr>
          <a:xfrm>
            <a:off x="6309360" y="2606040"/>
            <a:ext cx="5257800" cy="597408"/>
          </a:xfrm>
          <a:prstGeom prst="rect">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09360" y="2606040"/>
            <a:ext cx="5257800" cy="597408"/>
          </a:xfrm>
          <a:prstGeom prst="rect">
            <a:avLst/>
          </a:prstGeom>
          <a:noFill/>
        </p:spPr>
        <p:txBody>
          <a:bodyPr wrap="square" anchor="t" lIns="73152" rIns="73152">
            <a:spAutoFit/>
          </a:bodyPr>
          <a:lstStyle/>
          <a:p>
            <a:pPr algn="l">
              <a:lnSpc>
                <a:spcPct val="115000"/>
              </a:lnSpc>
            </a:pPr>
            <a:r>
              <a:rPr sz="2400" b="0" u="sng">
                <a:solidFill>
                  <a:srgbClr val="D11A2A"/>
                </a:solidFill>
                <a:latin typeface="Arial"/>
              </a:rPr>
              <a:t>Mia</a:t>
            </a:r>
            <a:r>
              <a:rPr sz="2400" b="0" u="none">
                <a:solidFill>
                  <a:srgbClr val="17213A"/>
                </a:solidFill>
                <a:latin typeface="Arial"/>
              </a:rPr>
              <a:t> follows the shiny path.</a:t>
            </a:r>
          </a:p>
        </p:txBody>
      </p:sp>
    </p:spTree>
  </p:cSld>
  <p:clrMapOvr>
    <a:masterClrMapping/>
  </p:clrMapOvr>
  <p:timing>
    <p:tnLst>
      <p:par>
        <p:cTn id="1" dur="indefinite" restart="never" nodeType="tmRoot">
          <p:childTnLst>
            <p:seq concurrent="1" nextAc="seek">
              <p:cTn id="99" dur="indefinite" nodeType="mainSeq">
                <p:childTnLst>
                  <p:par>
                    <p:cTn id="107" fill="hold">
                      <p:stCondLst>
                        <p:cond delay="indefinite"/>
                      </p:stCondLst>
                      <p:childTnLst>
                        <p:par>
                          <p:cTn id="108"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6"/>
                                        </p:tgtEl>
                                        <p:attrNameLst>
                                          <p:attrName>style.visibility</p:attrName>
                                        </p:attrNameLst>
                                      </p:cBhvr>
                                      <p:to>
                                        <p:strVal val="visible"/>
                                      </p:to>
                                    </p:set>
                                    <p:animEffect transition="in" filter="fade">
                                      <p:cBhvr>
                                        <p:cTn id="103" dur="500"/>
                                        <p:tgtEl>
                                          <p:spTgt spid="16"/>
                                        </p:tgtEl>
                                      </p:cBhvr>
                                    </p:animEffect>
                                  </p:childTnLst>
                                </p:cTn>
                              </p:par>
                              <p:par>
                                <p:cTn id="104" presetID="10" presetClass="entr" presetSubtype="0" fill="hold" nodeType="withEffect">
                                  <p:stCondLst>
                                    <p:cond delay="0"/>
                                  </p:stCondLst>
                                  <p:childTnLst>
                                    <p:set>
                                      <p:cBhvr>
                                        <p:cTn id="105" dur="1" fill="hold">
                                          <p:stCondLst>
                                            <p:cond delay="0"/>
                                          </p:stCondLst>
                                        </p:cTn>
                                        <p:tgtEl>
                                          <p:spTgt spid="17"/>
                                        </p:tgtEl>
                                        <p:attrNameLst>
                                          <p:attrName>style.visibility</p:attrName>
                                        </p:attrNameLst>
                                      </p:cBhvr>
                                      <p:to>
                                        <p:strVal val="visible"/>
                                      </p:to>
                                    </p:set>
                                    <p:animEffect transition="in" filter="fade">
                                      <p:cBhvr>
                                        <p:cTn id="106" dur="500"/>
                                        <p:tgtEl>
                                          <p:spTgt spid="17"/>
                                        </p:tgtEl>
                                      </p:cBhvr>
                                    </p:animEffect>
                                  </p:childTnLst>
                                </p:cTn>
                              </p:par>
                            </p:childTnLst>
                          </p:cTn>
                        </p:par>
                      </p:childTnLst>
                    </p:cTn>
                  </p:par>
                  <p:par>
                    <p:cTn id="115" fill="hold">
                      <p:stCondLst>
                        <p:cond delay="indefinite"/>
                      </p:stCondLst>
                      <p:childTnLst>
                        <p:par>
                          <p:cTn id="116"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21"/>
                                        </p:tgtEl>
                                        <p:attrNameLst>
                                          <p:attrName>style.visibility</p:attrName>
                                        </p:attrNameLst>
                                      </p:cBhvr>
                                      <p:to>
                                        <p:strVal val="visible"/>
                                      </p:to>
                                    </p:set>
                                    <p:animEffect transition="in" filter="fade">
                                      <p:cBhvr>
                                        <p:cTn id="111" dur="500"/>
                                        <p:tgtEl>
                                          <p:spTgt spid="21"/>
                                        </p:tgtEl>
                                      </p:cBhvr>
                                    </p:animEffect>
                                  </p:childTnLst>
                                </p:cTn>
                              </p:par>
                              <p:par>
                                <p:cTn id="112" presetID="10" presetClass="entr" presetSubtype="0" fill="hold" nodeType="withEffect">
                                  <p:stCondLst>
                                    <p:cond delay="0"/>
                                  </p:stCondLst>
                                  <p:childTnLst>
                                    <p:set>
                                      <p:cBhvr>
                                        <p:cTn id="113" dur="1" fill="hold">
                                          <p:stCondLst>
                                            <p:cond delay="0"/>
                                          </p:stCondLst>
                                        </p:cTn>
                                        <p:tgtEl>
                                          <p:spTgt spid="22"/>
                                        </p:tgtEl>
                                        <p:attrNameLst>
                                          <p:attrName>style.visibility</p:attrName>
                                        </p:attrNameLst>
                                      </p:cBhvr>
                                      <p:to>
                                        <p:strVal val="visible"/>
                                      </p:to>
                                    </p:set>
                                    <p:animEffect transition="in" filter="fade">
                                      <p:cBhvr>
                                        <p:cTn id="1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1"/>
                </p:tgtEl>
              </p:cMediaNode>
            </p:video>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229600" cy="320040"/>
          </a:xfrm>
          <a:prstGeom prst="rect">
            <a:avLst/>
          </a:prstGeom>
          <a:noFill/>
        </p:spPr>
        <p:txBody>
          <a:bodyPr wrap="square" anchor="ctr" lIns="73152" rIns="73152">
            <a:spAutoFit/>
          </a:bodyPr>
          <a:lstStyle/>
          <a:p>
            <a:pPr algn="l">
              <a:lnSpc>
                <a:spcPct val="115000"/>
              </a:lnSpc>
            </a:pPr>
            <a:r>
              <a:rPr sz="1200" b="1" u="none">
                <a:solidFill>
                  <a:srgbClr val="0F766E"/>
                </a:solidFill>
                <a:latin typeface="Dreaming Outloud Pro"/>
              </a:rPr>
              <a:t>Year 6 · SPaG · Word classes · Subjects and objects</a:t>
            </a:r>
          </a:p>
        </p:txBody>
      </p:sp>
      <p:sp>
        <p:nvSpPr>
          <p:cNvPr id="5" name="TextBox 4"/>
          <p:cNvSpPr txBox="1"/>
          <p:nvPr/>
        </p:nvSpPr>
        <p:spPr>
          <a:xfrm>
            <a:off x="8412480" y="411480"/>
            <a:ext cx="3291840" cy="320040"/>
          </a:xfrm>
          <a:prstGeom prst="rect">
            <a:avLst/>
          </a:prstGeom>
          <a:noFill/>
        </p:spPr>
        <p:txBody>
          <a:bodyPr wrap="square" anchor="ctr" lIns="73152" rIns="73152">
            <a:spAutoFit/>
          </a:bodyPr>
          <a:lstStyle/>
          <a:p>
            <a:pPr algn="r">
              <a:lnSpc>
                <a:spcPct val="115000"/>
              </a:lnSpc>
            </a:pPr>
            <a:r>
              <a:rPr sz="1200" b="1" u="none">
                <a:solidFill>
                  <a:srgbClr val="B4237A"/>
                </a:solidFill>
                <a:latin typeface="Dreaming Outloud Pro"/>
              </a:rPr>
              <a:t>Varied fluency 2</a:t>
            </a:r>
          </a:p>
        </p:txBody>
      </p:sp>
      <p:sp>
        <p:nvSpPr>
          <p:cNvPr id="6" name="Rectangle 5"/>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eacher.png"/>
          <p:cNvPicPr>
            <a:picLocks noChangeAspect="1"/>
          </p:cNvPicPr>
          <p:nvPr/>
        </p:nvPicPr>
        <p:blipFill>
          <a:blip r:embed="rId4"/>
          <a:stretch>
            <a:fillRect/>
          </a:stretch>
        </p:blipFill>
        <p:spPr>
          <a:xfrm>
            <a:off x="548640" y="690829"/>
            <a:ext cx="864108" cy="881938"/>
          </a:xfrm>
          <a:prstGeom prst="rect">
            <a:avLst/>
          </a:prstGeom>
        </p:spPr>
      </p:pic>
      <p:sp>
        <p:nvSpPr>
          <p:cNvPr id="8" name="Rounded Rectangular Callout 7"/>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9" name="Picture 8" descr="cheer.png"/>
          <p:cNvPicPr>
            <a:picLocks noChangeAspect="1"/>
          </p:cNvPicPr>
          <p:nvPr/>
        </p:nvPicPr>
        <p:blipFill>
          <a:blip r:embed="rId5"/>
          <a:stretch>
            <a:fillRect/>
          </a:stretch>
        </p:blipFill>
        <p:spPr>
          <a:xfrm>
            <a:off x="6263640" y="542696"/>
            <a:ext cx="846277" cy="1030071"/>
          </a:xfrm>
          <a:prstGeom prst="rect">
            <a:avLst/>
          </a:prstGeom>
        </p:spPr>
      </p:pic>
      <p:sp>
        <p:nvSpPr>
          <p:cNvPr id="10" name="Rounded Rectangular Callout 9"/>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1"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2" name="TextBox 11"/>
          <p:cNvSpPr txBox="1"/>
          <p:nvPr/>
        </p:nvSpPr>
        <p:spPr>
          <a:xfrm>
            <a:off x="4572000" y="6327648"/>
            <a:ext cx="3017520" cy="274320"/>
          </a:xfrm>
          <a:prstGeom prst="rect">
            <a:avLst/>
          </a:prstGeom>
          <a:noFill/>
        </p:spPr>
        <p:txBody>
          <a:bodyPr wrap="square" anchor="t" lIns="73152" rIns="73152">
            <a:spAutoFit/>
          </a:bodyPr>
          <a:lstStyle/>
          <a:p>
            <a:pPr algn="ctr">
              <a:lnSpc>
                <a:spcPct val="115000"/>
              </a:lnSpc>
            </a:pPr>
            <a:r>
              <a:rPr sz="1100" b="0" u="none">
                <a:solidFill>
                  <a:srgbClr val="6B7280"/>
                </a:solidFill>
                <a:latin typeface="Dreaming Outloud Pro"/>
              </a:rPr>
              <a:t>2 of 12</a:t>
            </a:r>
          </a:p>
        </p:txBody>
      </p:sp>
      <p:sp>
        <p:nvSpPr>
          <p:cNvPr id="13" name="Rounded Rectangle 12"/>
          <p:cNvSpPr/>
          <p:nvPr/>
        </p:nvSpPr>
        <p:spPr>
          <a:xfrm>
            <a:off x="54864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 y="1600200"/>
            <a:ext cx="5038344" cy="868680"/>
          </a:xfrm>
          <a:prstGeom prst="rect">
            <a:avLst/>
          </a:prstGeom>
          <a:noFill/>
        </p:spPr>
        <p:txBody>
          <a:bodyPr wrap="square" anchor="ctr" lIns="73152" rIns="73152">
            <a:spAutoFit/>
          </a:bodyPr>
          <a:lstStyle/>
          <a:p>
            <a:pPr algn="l">
              <a:lnSpc>
                <a:spcPct val="115000"/>
              </a:lnSpc>
            </a:pPr>
            <a:r>
              <a:rPr sz="2000" b="0" u="none">
                <a:solidFill>
                  <a:srgbClr val="17213A"/>
                </a:solidFill>
                <a:latin typeface="Arial"/>
              </a:rPr>
              <a:t>Underline the </a:t>
            </a:r>
            <a:r>
              <a:rPr sz="2000" b="1" u="none">
                <a:solidFill>
                  <a:srgbClr val="17213A"/>
                </a:solidFill>
                <a:latin typeface="Arial"/>
              </a:rPr>
              <a:t>object</a:t>
            </a:r>
            <a:r>
              <a:rPr sz="2000" b="0" u="none">
                <a:solidFill>
                  <a:srgbClr val="17213A"/>
                </a:solidFill>
                <a:latin typeface="Arial"/>
              </a:rPr>
              <a:t> in the sentence below.</a:t>
            </a:r>
          </a:p>
        </p:txBody>
      </p:sp>
      <p:sp>
        <p:nvSpPr>
          <p:cNvPr id="15" name="TextBox 14"/>
          <p:cNvSpPr txBox="1"/>
          <p:nvPr/>
        </p:nvSpPr>
        <p:spPr>
          <a:xfrm>
            <a:off x="548640" y="2606040"/>
            <a:ext cx="5257800" cy="993648"/>
          </a:xfrm>
          <a:prstGeom prst="rect">
            <a:avLst/>
          </a:prstGeom>
          <a:noFill/>
        </p:spPr>
        <p:txBody>
          <a:bodyPr wrap="square" anchor="t" lIns="73152" rIns="73152">
            <a:spAutoFit/>
          </a:bodyPr>
          <a:lstStyle/>
          <a:p>
            <a:pPr algn="l">
              <a:lnSpc>
                <a:spcPct val="115000"/>
              </a:lnSpc>
            </a:pPr>
            <a:r>
              <a:rPr sz="2400" b="0" u="none">
                <a:solidFill>
                  <a:srgbClr val="17213A"/>
                </a:solidFill>
                <a:latin typeface="Arial"/>
              </a:rPr>
              <a:t>A friendly dog chased the balls.</a:t>
            </a:r>
          </a:p>
        </p:txBody>
      </p:sp>
      <p:sp>
        <p:nvSpPr>
          <p:cNvPr id="16" name="Rectangle 15"/>
          <p:cNvSpPr/>
          <p:nvPr/>
        </p:nvSpPr>
        <p:spPr>
          <a:xfrm>
            <a:off x="548640" y="2606040"/>
            <a:ext cx="5257800" cy="993648"/>
          </a:xfrm>
          <a:prstGeom prst="rect">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48640" y="2606040"/>
            <a:ext cx="5257800" cy="993648"/>
          </a:xfrm>
          <a:prstGeom prst="rect">
            <a:avLst/>
          </a:prstGeom>
          <a:noFill/>
        </p:spPr>
        <p:txBody>
          <a:bodyPr wrap="square" anchor="t" lIns="73152" rIns="73152">
            <a:spAutoFit/>
          </a:bodyPr>
          <a:lstStyle/>
          <a:p>
            <a:pPr algn="l">
              <a:lnSpc>
                <a:spcPct val="115000"/>
              </a:lnSpc>
            </a:pPr>
            <a:r>
              <a:rPr sz="2400" b="0" u="none">
                <a:solidFill>
                  <a:srgbClr val="17213A"/>
                </a:solidFill>
                <a:latin typeface="Arial"/>
              </a:rPr>
              <a:t>A friendly dog chased </a:t>
            </a:r>
            <a:r>
              <a:rPr sz="2400" b="0" u="sng">
                <a:solidFill>
                  <a:srgbClr val="D11A2A"/>
                </a:solidFill>
                <a:latin typeface="Arial"/>
              </a:rPr>
              <a:t>the balls</a:t>
            </a:r>
            <a:r>
              <a:rPr sz="2400" b="0" u="none">
                <a:solidFill>
                  <a:srgbClr val="17213A"/>
                </a:solidFill>
                <a:latin typeface="Arial"/>
              </a:rPr>
              <a:t>.</a:t>
            </a:r>
          </a:p>
        </p:txBody>
      </p:sp>
      <p:sp>
        <p:nvSpPr>
          <p:cNvPr id="18" name="Rounded Rectangle 17"/>
          <p:cNvSpPr/>
          <p:nvPr/>
        </p:nvSpPr>
        <p:spPr>
          <a:xfrm>
            <a:off x="630936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19088" y="1600200"/>
            <a:ext cx="5038344" cy="868680"/>
          </a:xfrm>
          <a:prstGeom prst="rect">
            <a:avLst/>
          </a:prstGeom>
          <a:noFill/>
        </p:spPr>
        <p:txBody>
          <a:bodyPr wrap="square" anchor="ctr" lIns="73152" rIns="73152">
            <a:spAutoFit/>
          </a:bodyPr>
          <a:lstStyle/>
          <a:p>
            <a:pPr algn="l">
              <a:lnSpc>
                <a:spcPct val="115000"/>
              </a:lnSpc>
            </a:pPr>
            <a:r>
              <a:rPr sz="2000" b="0" u="none">
                <a:solidFill>
                  <a:srgbClr val="17213A"/>
                </a:solidFill>
                <a:latin typeface="Arial"/>
              </a:rPr>
              <a:t>Underline the </a:t>
            </a:r>
            <a:r>
              <a:rPr sz="2000" b="1" u="none">
                <a:solidFill>
                  <a:srgbClr val="17213A"/>
                </a:solidFill>
                <a:latin typeface="Arial"/>
              </a:rPr>
              <a:t>object</a:t>
            </a:r>
            <a:r>
              <a:rPr sz="2000" b="0" u="none">
                <a:solidFill>
                  <a:srgbClr val="17213A"/>
                </a:solidFill>
                <a:latin typeface="Arial"/>
              </a:rPr>
              <a:t> in the sentence below.</a:t>
            </a:r>
          </a:p>
        </p:txBody>
      </p:sp>
      <p:sp>
        <p:nvSpPr>
          <p:cNvPr id="20" name="TextBox 19"/>
          <p:cNvSpPr txBox="1"/>
          <p:nvPr/>
        </p:nvSpPr>
        <p:spPr>
          <a:xfrm>
            <a:off x="6309360" y="2606040"/>
            <a:ext cx="5257800" cy="597408"/>
          </a:xfrm>
          <a:prstGeom prst="rect">
            <a:avLst/>
          </a:prstGeom>
          <a:noFill/>
        </p:spPr>
        <p:txBody>
          <a:bodyPr wrap="square" anchor="t" lIns="73152" rIns="73152">
            <a:spAutoFit/>
          </a:bodyPr>
          <a:lstStyle/>
          <a:p>
            <a:pPr algn="l">
              <a:lnSpc>
                <a:spcPct val="115000"/>
              </a:lnSpc>
            </a:pPr>
            <a:r>
              <a:rPr sz="2400" b="0" u="none">
                <a:solidFill>
                  <a:srgbClr val="17213A"/>
                </a:solidFill>
                <a:latin typeface="Arial"/>
              </a:rPr>
              <a:t>Mia follows the narrow paths.</a:t>
            </a:r>
          </a:p>
        </p:txBody>
      </p:sp>
      <p:sp>
        <p:nvSpPr>
          <p:cNvPr id="21" name="Rectangle 20"/>
          <p:cNvSpPr/>
          <p:nvPr/>
        </p:nvSpPr>
        <p:spPr>
          <a:xfrm>
            <a:off x="6309360" y="2606040"/>
            <a:ext cx="5257800" cy="597408"/>
          </a:xfrm>
          <a:prstGeom prst="rect">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09360" y="2606040"/>
            <a:ext cx="5257800" cy="597408"/>
          </a:xfrm>
          <a:prstGeom prst="rect">
            <a:avLst/>
          </a:prstGeom>
          <a:noFill/>
        </p:spPr>
        <p:txBody>
          <a:bodyPr wrap="square" anchor="t" lIns="73152" rIns="73152">
            <a:spAutoFit/>
          </a:bodyPr>
          <a:lstStyle/>
          <a:p>
            <a:pPr algn="l">
              <a:lnSpc>
                <a:spcPct val="115000"/>
              </a:lnSpc>
            </a:pPr>
            <a:r>
              <a:rPr sz="2400" b="0" u="none">
                <a:solidFill>
                  <a:srgbClr val="17213A"/>
                </a:solidFill>
                <a:latin typeface="Arial"/>
              </a:rPr>
              <a:t>Mia follows </a:t>
            </a:r>
            <a:r>
              <a:rPr sz="2400" b="0" u="sng">
                <a:solidFill>
                  <a:srgbClr val="D11A2A"/>
                </a:solidFill>
                <a:latin typeface="Arial"/>
              </a:rPr>
              <a:t>the narrow paths</a:t>
            </a:r>
            <a:r>
              <a:rPr sz="2400" b="0" u="none">
                <a:solidFill>
                  <a:srgbClr val="17213A"/>
                </a:solidFill>
                <a:latin typeface="Arial"/>
              </a:rPr>
              <a:t>.</a:t>
            </a:r>
          </a:p>
        </p:txBody>
      </p:sp>
    </p:spTree>
  </p:cSld>
  <p:clrMapOvr>
    <a:masterClrMapping/>
  </p:clrMapOvr>
  <p:timing>
    <p:tnLst>
      <p:par>
        <p:cTn id="1" dur="indefinite" restart="never" nodeType="tmRoot">
          <p:childTnLst>
            <p:seq concurrent="1" nextAc="seek">
              <p:cTn id="99" dur="indefinite" nodeType="mainSeq">
                <p:childTnLst>
                  <p:par>
                    <p:cTn id="107" fill="hold">
                      <p:stCondLst>
                        <p:cond delay="indefinite"/>
                      </p:stCondLst>
                      <p:childTnLst>
                        <p:par>
                          <p:cTn id="108"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6"/>
                                        </p:tgtEl>
                                        <p:attrNameLst>
                                          <p:attrName>style.visibility</p:attrName>
                                        </p:attrNameLst>
                                      </p:cBhvr>
                                      <p:to>
                                        <p:strVal val="visible"/>
                                      </p:to>
                                    </p:set>
                                    <p:animEffect transition="in" filter="fade">
                                      <p:cBhvr>
                                        <p:cTn id="103" dur="500"/>
                                        <p:tgtEl>
                                          <p:spTgt spid="16"/>
                                        </p:tgtEl>
                                      </p:cBhvr>
                                    </p:animEffect>
                                  </p:childTnLst>
                                </p:cTn>
                              </p:par>
                              <p:par>
                                <p:cTn id="104" presetID="10" presetClass="entr" presetSubtype="0" fill="hold" nodeType="withEffect">
                                  <p:stCondLst>
                                    <p:cond delay="0"/>
                                  </p:stCondLst>
                                  <p:childTnLst>
                                    <p:set>
                                      <p:cBhvr>
                                        <p:cTn id="105" dur="1" fill="hold">
                                          <p:stCondLst>
                                            <p:cond delay="0"/>
                                          </p:stCondLst>
                                        </p:cTn>
                                        <p:tgtEl>
                                          <p:spTgt spid="17"/>
                                        </p:tgtEl>
                                        <p:attrNameLst>
                                          <p:attrName>style.visibility</p:attrName>
                                        </p:attrNameLst>
                                      </p:cBhvr>
                                      <p:to>
                                        <p:strVal val="visible"/>
                                      </p:to>
                                    </p:set>
                                    <p:animEffect transition="in" filter="fade">
                                      <p:cBhvr>
                                        <p:cTn id="106" dur="500"/>
                                        <p:tgtEl>
                                          <p:spTgt spid="17"/>
                                        </p:tgtEl>
                                      </p:cBhvr>
                                    </p:animEffect>
                                  </p:childTnLst>
                                </p:cTn>
                              </p:par>
                            </p:childTnLst>
                          </p:cTn>
                        </p:par>
                      </p:childTnLst>
                    </p:cTn>
                  </p:par>
                  <p:par>
                    <p:cTn id="115" fill="hold">
                      <p:stCondLst>
                        <p:cond delay="indefinite"/>
                      </p:stCondLst>
                      <p:childTnLst>
                        <p:par>
                          <p:cTn id="116"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21"/>
                                        </p:tgtEl>
                                        <p:attrNameLst>
                                          <p:attrName>style.visibility</p:attrName>
                                        </p:attrNameLst>
                                      </p:cBhvr>
                                      <p:to>
                                        <p:strVal val="visible"/>
                                      </p:to>
                                    </p:set>
                                    <p:animEffect transition="in" filter="fade">
                                      <p:cBhvr>
                                        <p:cTn id="111" dur="500"/>
                                        <p:tgtEl>
                                          <p:spTgt spid="21"/>
                                        </p:tgtEl>
                                      </p:cBhvr>
                                    </p:animEffect>
                                  </p:childTnLst>
                                </p:cTn>
                              </p:par>
                              <p:par>
                                <p:cTn id="112" presetID="10" presetClass="entr" presetSubtype="0" fill="hold" nodeType="withEffect">
                                  <p:stCondLst>
                                    <p:cond delay="0"/>
                                  </p:stCondLst>
                                  <p:childTnLst>
                                    <p:set>
                                      <p:cBhvr>
                                        <p:cTn id="113" dur="1" fill="hold">
                                          <p:stCondLst>
                                            <p:cond delay="0"/>
                                          </p:stCondLst>
                                        </p:cTn>
                                        <p:tgtEl>
                                          <p:spTgt spid="22"/>
                                        </p:tgtEl>
                                        <p:attrNameLst>
                                          <p:attrName>style.visibility</p:attrName>
                                        </p:attrNameLst>
                                      </p:cBhvr>
                                      <p:to>
                                        <p:strVal val="visible"/>
                                      </p:to>
                                    </p:set>
                                    <p:animEffect transition="in" filter="fade">
                                      <p:cBhvr>
                                        <p:cTn id="1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1"/>
                </p:tgtEl>
              </p:cMediaNode>
            </p:video>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229600" cy="320040"/>
          </a:xfrm>
          <a:prstGeom prst="rect">
            <a:avLst/>
          </a:prstGeom>
          <a:noFill/>
        </p:spPr>
        <p:txBody>
          <a:bodyPr wrap="square" anchor="ctr" lIns="73152" rIns="73152">
            <a:spAutoFit/>
          </a:bodyPr>
          <a:lstStyle/>
          <a:p>
            <a:pPr algn="l">
              <a:lnSpc>
                <a:spcPct val="115000"/>
              </a:lnSpc>
            </a:pPr>
            <a:r>
              <a:rPr sz="1200" b="1" u="none">
                <a:solidFill>
                  <a:srgbClr val="0F766E"/>
                </a:solidFill>
                <a:latin typeface="Dreaming Outloud Pro"/>
              </a:rPr>
              <a:t>Year 6 · SPaG · Word classes · Subjects and objects</a:t>
            </a:r>
          </a:p>
        </p:txBody>
      </p:sp>
      <p:sp>
        <p:nvSpPr>
          <p:cNvPr id="5" name="TextBox 4"/>
          <p:cNvSpPr txBox="1"/>
          <p:nvPr/>
        </p:nvSpPr>
        <p:spPr>
          <a:xfrm>
            <a:off x="8412480" y="411480"/>
            <a:ext cx="3291840" cy="320040"/>
          </a:xfrm>
          <a:prstGeom prst="rect">
            <a:avLst/>
          </a:prstGeom>
          <a:noFill/>
        </p:spPr>
        <p:txBody>
          <a:bodyPr wrap="square" anchor="ctr" lIns="73152" rIns="73152">
            <a:spAutoFit/>
          </a:bodyPr>
          <a:lstStyle/>
          <a:p>
            <a:pPr algn="r">
              <a:lnSpc>
                <a:spcPct val="115000"/>
              </a:lnSpc>
            </a:pPr>
            <a:r>
              <a:rPr sz="1200" b="1" u="none">
                <a:solidFill>
                  <a:srgbClr val="B4237A"/>
                </a:solidFill>
                <a:latin typeface="Dreaming Outloud Pro"/>
              </a:rPr>
              <a:t>Varied fluency 3</a:t>
            </a:r>
          </a:p>
        </p:txBody>
      </p:sp>
      <p:sp>
        <p:nvSpPr>
          <p:cNvPr id="6" name="Rectangle 5"/>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eacher.png"/>
          <p:cNvPicPr>
            <a:picLocks noChangeAspect="1"/>
          </p:cNvPicPr>
          <p:nvPr/>
        </p:nvPicPr>
        <p:blipFill>
          <a:blip r:embed="rId4"/>
          <a:stretch>
            <a:fillRect/>
          </a:stretch>
        </p:blipFill>
        <p:spPr>
          <a:xfrm>
            <a:off x="548640" y="690829"/>
            <a:ext cx="864108" cy="881938"/>
          </a:xfrm>
          <a:prstGeom prst="rect">
            <a:avLst/>
          </a:prstGeom>
        </p:spPr>
      </p:pic>
      <p:sp>
        <p:nvSpPr>
          <p:cNvPr id="8" name="Rounded Rectangular Callout 7"/>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9" name="Picture 8" descr="cheer.png"/>
          <p:cNvPicPr>
            <a:picLocks noChangeAspect="1"/>
          </p:cNvPicPr>
          <p:nvPr/>
        </p:nvPicPr>
        <p:blipFill>
          <a:blip r:embed="rId5"/>
          <a:stretch>
            <a:fillRect/>
          </a:stretch>
        </p:blipFill>
        <p:spPr>
          <a:xfrm>
            <a:off x="6263640" y="542696"/>
            <a:ext cx="846277" cy="1030071"/>
          </a:xfrm>
          <a:prstGeom prst="rect">
            <a:avLst/>
          </a:prstGeom>
        </p:spPr>
      </p:pic>
      <p:sp>
        <p:nvSpPr>
          <p:cNvPr id="10" name="Rounded Rectangular Callout 9"/>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1"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2" name="TextBox 11"/>
          <p:cNvSpPr txBox="1"/>
          <p:nvPr/>
        </p:nvSpPr>
        <p:spPr>
          <a:xfrm>
            <a:off x="4572000" y="6327648"/>
            <a:ext cx="3017520" cy="274320"/>
          </a:xfrm>
          <a:prstGeom prst="rect">
            <a:avLst/>
          </a:prstGeom>
          <a:noFill/>
        </p:spPr>
        <p:txBody>
          <a:bodyPr wrap="square" anchor="t" lIns="73152" rIns="73152">
            <a:spAutoFit/>
          </a:bodyPr>
          <a:lstStyle/>
          <a:p>
            <a:pPr algn="ctr">
              <a:lnSpc>
                <a:spcPct val="115000"/>
              </a:lnSpc>
            </a:pPr>
            <a:r>
              <a:rPr sz="1100" b="0" u="none">
                <a:solidFill>
                  <a:srgbClr val="6B7280"/>
                </a:solidFill>
                <a:latin typeface="Dreaming Outloud Pro"/>
              </a:rPr>
              <a:t>3 of 12</a:t>
            </a:r>
          </a:p>
        </p:txBody>
      </p:sp>
      <p:sp>
        <p:nvSpPr>
          <p:cNvPr id="13" name="Rounded Rectangle 12"/>
          <p:cNvSpPr/>
          <p:nvPr/>
        </p:nvSpPr>
        <p:spPr>
          <a:xfrm>
            <a:off x="54864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 y="1600200"/>
            <a:ext cx="5038344" cy="868680"/>
          </a:xfrm>
          <a:prstGeom prst="rect">
            <a:avLst/>
          </a:prstGeom>
          <a:noFill/>
        </p:spPr>
        <p:txBody>
          <a:bodyPr wrap="square" anchor="ctr" lIns="73152" rIns="73152">
            <a:spAutoFit/>
          </a:bodyPr>
          <a:lstStyle/>
          <a:p>
            <a:pPr algn="l">
              <a:lnSpc>
                <a:spcPct val="115000"/>
              </a:lnSpc>
            </a:pPr>
            <a:r>
              <a:rPr sz="2000" b="0" u="none">
                <a:solidFill>
                  <a:srgbClr val="17213A"/>
                </a:solidFill>
                <a:latin typeface="Arial"/>
              </a:rPr>
              <a:t>Is the underlined phrase the </a:t>
            </a:r>
            <a:r>
              <a:rPr sz="2000" b="1" u="none">
                <a:solidFill>
                  <a:srgbClr val="17213A"/>
                </a:solidFill>
                <a:latin typeface="Arial"/>
              </a:rPr>
              <a:t>subject</a:t>
            </a:r>
            <a:r>
              <a:rPr sz="2000" b="0" u="none">
                <a:solidFill>
                  <a:srgbClr val="17213A"/>
                </a:solidFill>
                <a:latin typeface="Arial"/>
              </a:rPr>
              <a:t> or the </a:t>
            </a:r>
            <a:r>
              <a:rPr sz="2000" b="1" u="none">
                <a:solidFill>
                  <a:srgbClr val="17213A"/>
                </a:solidFill>
                <a:latin typeface="Arial"/>
              </a:rPr>
              <a:t>object</a:t>
            </a:r>
            <a:r>
              <a:rPr sz="2000" b="0" u="none">
                <a:solidFill>
                  <a:srgbClr val="17213A"/>
                </a:solidFill>
                <a:latin typeface="Arial"/>
              </a:rPr>
              <a:t> of the sentence?</a:t>
            </a:r>
          </a:p>
        </p:txBody>
      </p:sp>
      <p:sp>
        <p:nvSpPr>
          <p:cNvPr id="15" name="TextBox 14"/>
          <p:cNvSpPr txBox="1"/>
          <p:nvPr/>
        </p:nvSpPr>
        <p:spPr>
          <a:xfrm>
            <a:off x="548640" y="2606040"/>
            <a:ext cx="5257800" cy="993648"/>
          </a:xfrm>
          <a:prstGeom prst="rect">
            <a:avLst/>
          </a:prstGeom>
          <a:noFill/>
        </p:spPr>
        <p:txBody>
          <a:bodyPr wrap="square" anchor="t" lIns="73152" rIns="73152">
            <a:spAutoFit/>
          </a:bodyPr>
          <a:lstStyle/>
          <a:p>
            <a:pPr algn="l">
              <a:lnSpc>
                <a:spcPct val="115000"/>
              </a:lnSpc>
            </a:pPr>
            <a:r>
              <a:rPr sz="2400" b="0" u="none">
                <a:solidFill>
                  <a:srgbClr val="17213A"/>
                </a:solidFill>
                <a:latin typeface="Arial"/>
              </a:rPr>
              <a:t>The sleepy gardener pushes </a:t>
            </a:r>
            <a:r>
              <a:rPr sz="2400" b="0" u="sng">
                <a:solidFill>
                  <a:srgbClr val="17213A"/>
                </a:solidFill>
                <a:latin typeface="Arial"/>
              </a:rPr>
              <a:t>the muddy boat</a:t>
            </a:r>
            <a:r>
              <a:rPr sz="2400" b="0" u="none">
                <a:solidFill>
                  <a:srgbClr val="17213A"/>
                </a:solidFill>
                <a:latin typeface="Arial"/>
              </a:rPr>
              <a:t>.</a:t>
            </a:r>
          </a:p>
        </p:txBody>
      </p:sp>
      <p:sp>
        <p:nvSpPr>
          <p:cNvPr id="16" name="Rounded Rectangle 15"/>
          <p:cNvSpPr/>
          <p:nvPr/>
        </p:nvSpPr>
        <p:spPr>
          <a:xfrm>
            <a:off x="548640" y="3709416"/>
            <a:ext cx="5257800" cy="505206"/>
          </a:xfrm>
          <a:prstGeom prst="roundRect">
            <a:avLst>
              <a:gd name="adj" fmla="val 20000"/>
            </a:avLst>
          </a:prstGeom>
          <a:solidFill>
            <a:srgbClr val="FFFFFF"/>
          </a:solidFill>
          <a:ln w="254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80" y="3709416"/>
            <a:ext cx="5074920" cy="505206"/>
          </a:xfrm>
          <a:prstGeom prst="rect">
            <a:avLst/>
          </a:prstGeom>
          <a:noFill/>
        </p:spPr>
        <p:txBody>
          <a:bodyPr wrap="square" anchor="ctr" lIns="73152" rIns="73152">
            <a:spAutoFit/>
          </a:bodyPr>
          <a:lstStyle/>
          <a:p>
            <a:pPr algn="l">
              <a:lnSpc>
                <a:spcPct val="115000"/>
              </a:lnSpc>
            </a:pPr>
            <a:r>
              <a:rPr sz="1800" b="0" u="none">
                <a:solidFill>
                  <a:srgbClr val="17213A"/>
                </a:solidFill>
                <a:latin typeface="Arial"/>
              </a:rPr>
              <a:t>☐  object</a:t>
            </a:r>
          </a:p>
        </p:txBody>
      </p:sp>
      <p:sp>
        <p:nvSpPr>
          <p:cNvPr id="18" name="Rounded Rectangle 17"/>
          <p:cNvSpPr/>
          <p:nvPr/>
        </p:nvSpPr>
        <p:spPr>
          <a:xfrm>
            <a:off x="548640" y="3709416"/>
            <a:ext cx="5257800" cy="505206"/>
          </a:xfrm>
          <a:prstGeom prst="roundRect">
            <a:avLst>
              <a:gd name="adj" fmla="val 20000"/>
            </a:avLst>
          </a:prstGeom>
          <a:solidFill>
            <a:srgbClr val="DDF3E4"/>
          </a:solidFill>
          <a:ln w="38100">
            <a:solidFill>
              <a:srgbClr val="2E9E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80" y="3709416"/>
            <a:ext cx="5074920" cy="505206"/>
          </a:xfrm>
          <a:prstGeom prst="rect">
            <a:avLst/>
          </a:prstGeom>
          <a:noFill/>
        </p:spPr>
        <p:txBody>
          <a:bodyPr wrap="square" anchor="ctr" lIns="73152" rIns="73152">
            <a:spAutoFit/>
          </a:bodyPr>
          <a:lstStyle/>
          <a:p>
            <a:pPr algn="l">
              <a:lnSpc>
                <a:spcPct val="115000"/>
              </a:lnSpc>
            </a:pPr>
            <a:r>
              <a:rPr sz="1800" b="0" u="none">
                <a:solidFill>
                  <a:srgbClr val="17213A"/>
                </a:solidFill>
                <a:latin typeface="Arial"/>
              </a:rPr>
              <a:t>✔  object</a:t>
            </a:r>
          </a:p>
        </p:txBody>
      </p:sp>
      <p:sp>
        <p:nvSpPr>
          <p:cNvPr id="20" name="Rounded Rectangle 19"/>
          <p:cNvSpPr/>
          <p:nvPr/>
        </p:nvSpPr>
        <p:spPr>
          <a:xfrm>
            <a:off x="548640" y="4287774"/>
            <a:ext cx="5257800" cy="505206"/>
          </a:xfrm>
          <a:prstGeom prst="roundRect">
            <a:avLst>
              <a:gd name="adj" fmla="val 20000"/>
            </a:avLst>
          </a:prstGeom>
          <a:solidFill>
            <a:srgbClr val="FFFFFF"/>
          </a:solidFill>
          <a:ln w="254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080" y="4287774"/>
            <a:ext cx="5074920" cy="505206"/>
          </a:xfrm>
          <a:prstGeom prst="rect">
            <a:avLst/>
          </a:prstGeom>
          <a:noFill/>
        </p:spPr>
        <p:txBody>
          <a:bodyPr wrap="square" anchor="ctr" lIns="73152" rIns="73152">
            <a:spAutoFit/>
          </a:bodyPr>
          <a:lstStyle/>
          <a:p>
            <a:pPr algn="l">
              <a:lnSpc>
                <a:spcPct val="115000"/>
              </a:lnSpc>
            </a:pPr>
            <a:r>
              <a:rPr sz="1800" b="0" u="none">
                <a:solidFill>
                  <a:srgbClr val="17213A"/>
                </a:solidFill>
                <a:latin typeface="Arial"/>
              </a:rPr>
              <a:t>☐  subject</a:t>
            </a:r>
          </a:p>
        </p:txBody>
      </p:sp>
      <p:sp>
        <p:nvSpPr>
          <p:cNvPr id="22" name="Rounded Rectangle 21"/>
          <p:cNvSpPr/>
          <p:nvPr/>
        </p:nvSpPr>
        <p:spPr>
          <a:xfrm>
            <a:off x="630936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419088" y="1600200"/>
            <a:ext cx="5038344" cy="868680"/>
          </a:xfrm>
          <a:prstGeom prst="rect">
            <a:avLst/>
          </a:prstGeom>
          <a:noFill/>
        </p:spPr>
        <p:txBody>
          <a:bodyPr wrap="square" anchor="ctr" lIns="73152" rIns="73152">
            <a:spAutoFit/>
          </a:bodyPr>
          <a:lstStyle/>
          <a:p>
            <a:pPr algn="l">
              <a:lnSpc>
                <a:spcPct val="115000"/>
              </a:lnSpc>
            </a:pPr>
            <a:r>
              <a:rPr sz="2000" b="0" u="none">
                <a:solidFill>
                  <a:srgbClr val="17213A"/>
                </a:solidFill>
                <a:latin typeface="Arial"/>
              </a:rPr>
              <a:t>Is the underlined phrase the </a:t>
            </a:r>
            <a:r>
              <a:rPr sz="2000" b="1" u="none">
                <a:solidFill>
                  <a:srgbClr val="17213A"/>
                </a:solidFill>
                <a:latin typeface="Arial"/>
              </a:rPr>
              <a:t>subject</a:t>
            </a:r>
            <a:r>
              <a:rPr sz="2000" b="0" u="none">
                <a:solidFill>
                  <a:srgbClr val="17213A"/>
                </a:solidFill>
                <a:latin typeface="Arial"/>
              </a:rPr>
              <a:t> or the </a:t>
            </a:r>
            <a:r>
              <a:rPr sz="2000" b="1" u="none">
                <a:solidFill>
                  <a:srgbClr val="17213A"/>
                </a:solidFill>
                <a:latin typeface="Arial"/>
              </a:rPr>
              <a:t>object</a:t>
            </a:r>
            <a:r>
              <a:rPr sz="2000" b="0" u="none">
                <a:solidFill>
                  <a:srgbClr val="17213A"/>
                </a:solidFill>
                <a:latin typeface="Arial"/>
              </a:rPr>
              <a:t> of the sentence?</a:t>
            </a:r>
          </a:p>
        </p:txBody>
      </p:sp>
      <p:sp>
        <p:nvSpPr>
          <p:cNvPr id="24" name="TextBox 23"/>
          <p:cNvSpPr txBox="1"/>
          <p:nvPr/>
        </p:nvSpPr>
        <p:spPr>
          <a:xfrm>
            <a:off x="6309360" y="2606040"/>
            <a:ext cx="5257800" cy="597408"/>
          </a:xfrm>
          <a:prstGeom prst="rect">
            <a:avLst/>
          </a:prstGeom>
          <a:noFill/>
        </p:spPr>
        <p:txBody>
          <a:bodyPr wrap="square" anchor="t" lIns="73152" rIns="73152">
            <a:spAutoFit/>
          </a:bodyPr>
          <a:lstStyle/>
          <a:p>
            <a:pPr algn="l">
              <a:lnSpc>
                <a:spcPct val="115000"/>
              </a:lnSpc>
            </a:pPr>
            <a:r>
              <a:rPr sz="2400" b="0" u="sng">
                <a:solidFill>
                  <a:srgbClr val="17213A"/>
                </a:solidFill>
                <a:latin typeface="Arial"/>
              </a:rPr>
              <a:t>The cheerful doctor</a:t>
            </a:r>
            <a:r>
              <a:rPr sz="2400" b="0" u="none">
                <a:solidFill>
                  <a:srgbClr val="17213A"/>
                </a:solidFill>
                <a:latin typeface="Arial"/>
              </a:rPr>
              <a:t> jumps.</a:t>
            </a:r>
          </a:p>
        </p:txBody>
      </p:sp>
      <p:sp>
        <p:nvSpPr>
          <p:cNvPr id="25" name="Rounded Rectangle 24"/>
          <p:cNvSpPr/>
          <p:nvPr/>
        </p:nvSpPr>
        <p:spPr>
          <a:xfrm>
            <a:off x="6309360" y="3313176"/>
            <a:ext cx="5257800" cy="505206"/>
          </a:xfrm>
          <a:prstGeom prst="roundRect">
            <a:avLst>
              <a:gd name="adj" fmla="val 20000"/>
            </a:avLst>
          </a:prstGeom>
          <a:solidFill>
            <a:srgbClr val="FFFFFF"/>
          </a:solidFill>
          <a:ln w="254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400800" y="3313176"/>
            <a:ext cx="5074920" cy="505206"/>
          </a:xfrm>
          <a:prstGeom prst="rect">
            <a:avLst/>
          </a:prstGeom>
          <a:noFill/>
        </p:spPr>
        <p:txBody>
          <a:bodyPr wrap="square" anchor="ctr" lIns="73152" rIns="73152">
            <a:spAutoFit/>
          </a:bodyPr>
          <a:lstStyle/>
          <a:p>
            <a:pPr algn="l">
              <a:lnSpc>
                <a:spcPct val="115000"/>
              </a:lnSpc>
            </a:pPr>
            <a:r>
              <a:rPr sz="1800" b="0" u="none">
                <a:solidFill>
                  <a:srgbClr val="17213A"/>
                </a:solidFill>
                <a:latin typeface="Arial"/>
              </a:rPr>
              <a:t>☐  object</a:t>
            </a:r>
          </a:p>
        </p:txBody>
      </p:sp>
      <p:sp>
        <p:nvSpPr>
          <p:cNvPr id="27" name="Rounded Rectangle 26"/>
          <p:cNvSpPr/>
          <p:nvPr/>
        </p:nvSpPr>
        <p:spPr>
          <a:xfrm>
            <a:off x="6309360" y="3891534"/>
            <a:ext cx="5257800" cy="505206"/>
          </a:xfrm>
          <a:prstGeom prst="roundRect">
            <a:avLst>
              <a:gd name="adj" fmla="val 20000"/>
            </a:avLst>
          </a:prstGeom>
          <a:solidFill>
            <a:srgbClr val="FFFFFF"/>
          </a:solidFill>
          <a:ln w="254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400800" y="3891534"/>
            <a:ext cx="5074920" cy="505206"/>
          </a:xfrm>
          <a:prstGeom prst="rect">
            <a:avLst/>
          </a:prstGeom>
          <a:noFill/>
        </p:spPr>
        <p:txBody>
          <a:bodyPr wrap="square" anchor="ctr" lIns="73152" rIns="73152">
            <a:spAutoFit/>
          </a:bodyPr>
          <a:lstStyle/>
          <a:p>
            <a:pPr algn="l">
              <a:lnSpc>
                <a:spcPct val="115000"/>
              </a:lnSpc>
            </a:pPr>
            <a:r>
              <a:rPr sz="1800" b="0" u="none">
                <a:solidFill>
                  <a:srgbClr val="17213A"/>
                </a:solidFill>
                <a:latin typeface="Arial"/>
              </a:rPr>
              <a:t>☐  subject</a:t>
            </a:r>
          </a:p>
        </p:txBody>
      </p:sp>
      <p:sp>
        <p:nvSpPr>
          <p:cNvPr id="29" name="Rounded Rectangle 28"/>
          <p:cNvSpPr/>
          <p:nvPr/>
        </p:nvSpPr>
        <p:spPr>
          <a:xfrm>
            <a:off x="6309360" y="3891534"/>
            <a:ext cx="5257800" cy="505206"/>
          </a:xfrm>
          <a:prstGeom prst="roundRect">
            <a:avLst>
              <a:gd name="adj" fmla="val 20000"/>
            </a:avLst>
          </a:prstGeom>
          <a:solidFill>
            <a:srgbClr val="DDF3E4"/>
          </a:solidFill>
          <a:ln w="38100">
            <a:solidFill>
              <a:srgbClr val="2E9E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400800" y="3891534"/>
            <a:ext cx="5074920" cy="505206"/>
          </a:xfrm>
          <a:prstGeom prst="rect">
            <a:avLst/>
          </a:prstGeom>
          <a:noFill/>
        </p:spPr>
        <p:txBody>
          <a:bodyPr wrap="square" anchor="ctr" lIns="73152" rIns="73152">
            <a:spAutoFit/>
          </a:bodyPr>
          <a:lstStyle/>
          <a:p>
            <a:pPr algn="l">
              <a:lnSpc>
                <a:spcPct val="115000"/>
              </a:lnSpc>
            </a:pPr>
            <a:r>
              <a:rPr sz="1800" b="0" u="none">
                <a:solidFill>
                  <a:srgbClr val="17213A"/>
                </a:solidFill>
                <a:latin typeface="Arial"/>
              </a:rPr>
              <a:t>✔  subject</a:t>
            </a:r>
          </a:p>
        </p:txBody>
      </p:sp>
    </p:spTree>
  </p:cSld>
  <p:clrMapOvr>
    <a:masterClrMapping/>
  </p:clrMapOvr>
  <p:timing>
    <p:tnLst>
      <p:par>
        <p:cTn id="1" dur="indefinite" restart="never" nodeType="tmRoot">
          <p:childTnLst>
            <p:seq concurrent="1" nextAc="seek">
              <p:cTn id="99" dur="indefinite" nodeType="mainSeq">
                <p:childTnLst>
                  <p:par>
                    <p:cTn id="107" fill="hold">
                      <p:stCondLst>
                        <p:cond delay="indefinite"/>
                      </p:stCondLst>
                      <p:childTnLst>
                        <p:par>
                          <p:cTn id="108"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fade">
                                      <p:cBhvr>
                                        <p:cTn id="103" dur="500"/>
                                        <p:tgtEl>
                                          <p:spTgt spid="18"/>
                                        </p:tgtEl>
                                      </p:cBhvr>
                                    </p:animEffect>
                                  </p:childTnLst>
                                </p:cTn>
                              </p:par>
                              <p:par>
                                <p:cTn id="104" presetID="10" presetClass="entr" presetSubtype="0" fill="hold" nodeType="withEffect">
                                  <p:stCondLst>
                                    <p:cond delay="0"/>
                                  </p:stCondLst>
                                  <p:childTnLst>
                                    <p:set>
                                      <p:cBhvr>
                                        <p:cTn id="105" dur="1" fill="hold">
                                          <p:stCondLst>
                                            <p:cond delay="0"/>
                                          </p:stCondLst>
                                        </p:cTn>
                                        <p:tgtEl>
                                          <p:spTgt spid="19"/>
                                        </p:tgtEl>
                                        <p:attrNameLst>
                                          <p:attrName>style.visibility</p:attrName>
                                        </p:attrNameLst>
                                      </p:cBhvr>
                                      <p:to>
                                        <p:strVal val="visible"/>
                                      </p:to>
                                    </p:set>
                                    <p:animEffect transition="in" filter="fade">
                                      <p:cBhvr>
                                        <p:cTn id="106" dur="500"/>
                                        <p:tgtEl>
                                          <p:spTgt spid="19"/>
                                        </p:tgtEl>
                                      </p:cBhvr>
                                    </p:animEffect>
                                  </p:childTnLst>
                                </p:cTn>
                              </p:par>
                            </p:childTnLst>
                          </p:cTn>
                        </p:par>
                      </p:childTnLst>
                    </p:cTn>
                  </p:par>
                  <p:par>
                    <p:cTn id="115" fill="hold">
                      <p:stCondLst>
                        <p:cond delay="indefinite"/>
                      </p:stCondLst>
                      <p:childTnLst>
                        <p:par>
                          <p:cTn id="116"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29"/>
                                        </p:tgtEl>
                                        <p:attrNameLst>
                                          <p:attrName>style.visibility</p:attrName>
                                        </p:attrNameLst>
                                      </p:cBhvr>
                                      <p:to>
                                        <p:strVal val="visible"/>
                                      </p:to>
                                    </p:set>
                                    <p:animEffect transition="in" filter="fade">
                                      <p:cBhvr>
                                        <p:cTn id="111" dur="500"/>
                                        <p:tgtEl>
                                          <p:spTgt spid="29"/>
                                        </p:tgtEl>
                                      </p:cBhvr>
                                    </p:animEffect>
                                  </p:childTnLst>
                                </p:cTn>
                              </p:par>
                              <p:par>
                                <p:cTn id="112" presetID="10" presetClass="entr" presetSubtype="0" fill="hold" nodeType="withEffect">
                                  <p:stCondLst>
                                    <p:cond delay="0"/>
                                  </p:stCondLst>
                                  <p:childTnLst>
                                    <p:set>
                                      <p:cBhvr>
                                        <p:cTn id="113" dur="1" fill="hold">
                                          <p:stCondLst>
                                            <p:cond delay="0"/>
                                          </p:stCondLst>
                                        </p:cTn>
                                        <p:tgtEl>
                                          <p:spTgt spid="30"/>
                                        </p:tgtEl>
                                        <p:attrNameLst>
                                          <p:attrName>style.visibility</p:attrName>
                                        </p:attrNameLst>
                                      </p:cBhvr>
                                      <p:to>
                                        <p:strVal val="visible"/>
                                      </p:to>
                                    </p:set>
                                    <p:animEffect transition="in" filter="fade">
                                      <p:cBhvr>
                                        <p:cTn id="11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1"/>
                </p:tgtEl>
              </p:cMediaNode>
            </p:video>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229600" cy="320040"/>
          </a:xfrm>
          <a:prstGeom prst="rect">
            <a:avLst/>
          </a:prstGeom>
          <a:noFill/>
        </p:spPr>
        <p:txBody>
          <a:bodyPr wrap="square" anchor="ctr" lIns="73152" rIns="73152">
            <a:spAutoFit/>
          </a:bodyPr>
          <a:lstStyle/>
          <a:p>
            <a:pPr algn="l">
              <a:lnSpc>
                <a:spcPct val="115000"/>
              </a:lnSpc>
            </a:pPr>
            <a:r>
              <a:rPr sz="1200" b="1" u="none">
                <a:solidFill>
                  <a:srgbClr val="0F766E"/>
                </a:solidFill>
                <a:latin typeface="Dreaming Outloud Pro"/>
              </a:rPr>
              <a:t>Year 6 · SPaG · Word classes · Subjects and objects</a:t>
            </a:r>
          </a:p>
        </p:txBody>
      </p:sp>
      <p:sp>
        <p:nvSpPr>
          <p:cNvPr id="5" name="TextBox 4"/>
          <p:cNvSpPr txBox="1"/>
          <p:nvPr/>
        </p:nvSpPr>
        <p:spPr>
          <a:xfrm>
            <a:off x="8412480" y="411480"/>
            <a:ext cx="3291840" cy="320040"/>
          </a:xfrm>
          <a:prstGeom prst="rect">
            <a:avLst/>
          </a:prstGeom>
          <a:noFill/>
        </p:spPr>
        <p:txBody>
          <a:bodyPr wrap="square" anchor="ctr" lIns="73152" rIns="73152">
            <a:spAutoFit/>
          </a:bodyPr>
          <a:lstStyle/>
          <a:p>
            <a:pPr algn="r">
              <a:lnSpc>
                <a:spcPct val="115000"/>
              </a:lnSpc>
            </a:pPr>
            <a:r>
              <a:rPr sz="1200" b="1" u="none">
                <a:solidFill>
                  <a:srgbClr val="B4237A"/>
                </a:solidFill>
                <a:latin typeface="Dreaming Outloud Pro"/>
              </a:rPr>
              <a:t>Varied fluency 4</a:t>
            </a:r>
          </a:p>
        </p:txBody>
      </p:sp>
      <p:sp>
        <p:nvSpPr>
          <p:cNvPr id="6" name="Rectangle 5"/>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eacher.png"/>
          <p:cNvPicPr>
            <a:picLocks noChangeAspect="1"/>
          </p:cNvPicPr>
          <p:nvPr/>
        </p:nvPicPr>
        <p:blipFill>
          <a:blip r:embed="rId4"/>
          <a:stretch>
            <a:fillRect/>
          </a:stretch>
        </p:blipFill>
        <p:spPr>
          <a:xfrm>
            <a:off x="548640" y="690829"/>
            <a:ext cx="864108" cy="881938"/>
          </a:xfrm>
          <a:prstGeom prst="rect">
            <a:avLst/>
          </a:prstGeom>
        </p:spPr>
      </p:pic>
      <p:sp>
        <p:nvSpPr>
          <p:cNvPr id="8" name="Rounded Rectangular Callout 7"/>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9" name="Picture 8" descr="cheer.png"/>
          <p:cNvPicPr>
            <a:picLocks noChangeAspect="1"/>
          </p:cNvPicPr>
          <p:nvPr/>
        </p:nvPicPr>
        <p:blipFill>
          <a:blip r:embed="rId5"/>
          <a:stretch>
            <a:fillRect/>
          </a:stretch>
        </p:blipFill>
        <p:spPr>
          <a:xfrm>
            <a:off x="6263640" y="542696"/>
            <a:ext cx="846277" cy="1030071"/>
          </a:xfrm>
          <a:prstGeom prst="rect">
            <a:avLst/>
          </a:prstGeom>
        </p:spPr>
      </p:pic>
      <p:sp>
        <p:nvSpPr>
          <p:cNvPr id="10" name="Rounded Rectangular Callout 9"/>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1"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2" name="TextBox 11"/>
          <p:cNvSpPr txBox="1"/>
          <p:nvPr/>
        </p:nvSpPr>
        <p:spPr>
          <a:xfrm>
            <a:off x="4572000" y="6327648"/>
            <a:ext cx="3017520" cy="274320"/>
          </a:xfrm>
          <a:prstGeom prst="rect">
            <a:avLst/>
          </a:prstGeom>
          <a:noFill/>
        </p:spPr>
        <p:txBody>
          <a:bodyPr wrap="square" anchor="t" lIns="73152" rIns="73152">
            <a:spAutoFit/>
          </a:bodyPr>
          <a:lstStyle/>
          <a:p>
            <a:pPr algn="ctr">
              <a:lnSpc>
                <a:spcPct val="115000"/>
              </a:lnSpc>
            </a:pPr>
            <a:r>
              <a:rPr sz="1100" b="0" u="none">
                <a:solidFill>
                  <a:srgbClr val="6B7280"/>
                </a:solidFill>
                <a:latin typeface="Dreaming Outloud Pro"/>
              </a:rPr>
              <a:t>4 of 12</a:t>
            </a:r>
          </a:p>
        </p:txBody>
      </p:sp>
      <p:sp>
        <p:nvSpPr>
          <p:cNvPr id="13" name="Rounded Rectangle 12"/>
          <p:cNvSpPr/>
          <p:nvPr/>
        </p:nvSpPr>
        <p:spPr>
          <a:xfrm>
            <a:off x="54864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 y="1600200"/>
            <a:ext cx="5038344" cy="868680"/>
          </a:xfrm>
          <a:prstGeom prst="rect">
            <a:avLst/>
          </a:prstGeom>
          <a:noFill/>
        </p:spPr>
        <p:txBody>
          <a:bodyPr wrap="square" anchor="ctr" lIns="73152" rIns="73152">
            <a:spAutoFit/>
          </a:bodyPr>
          <a:lstStyle/>
          <a:p>
            <a:pPr algn="l">
              <a:lnSpc>
                <a:spcPct val="115000"/>
              </a:lnSpc>
            </a:pPr>
            <a:r>
              <a:rPr sz="1700" b="0" u="none">
                <a:solidFill>
                  <a:srgbClr val="17213A"/>
                </a:solidFill>
                <a:latin typeface="Arial"/>
              </a:rPr>
              <a:t>Tick one box in each row to show whether the underlined words are the </a:t>
            </a:r>
            <a:r>
              <a:rPr sz="1700" b="1" u="none">
                <a:solidFill>
                  <a:srgbClr val="17213A"/>
                </a:solidFill>
                <a:latin typeface="Arial"/>
              </a:rPr>
              <a:t>subject</a:t>
            </a:r>
            <a:r>
              <a:rPr sz="1700" b="0" u="none">
                <a:solidFill>
                  <a:srgbClr val="17213A"/>
                </a:solidFill>
                <a:latin typeface="Arial"/>
              </a:rPr>
              <a:t> or the </a:t>
            </a:r>
            <a:r>
              <a:rPr sz="1700" b="1" u="none">
                <a:solidFill>
                  <a:srgbClr val="17213A"/>
                </a:solidFill>
                <a:latin typeface="Arial"/>
              </a:rPr>
              <a:t>object</a:t>
            </a:r>
            <a:r>
              <a:rPr sz="1700" b="0" u="none">
                <a:solidFill>
                  <a:srgbClr val="17213A"/>
                </a:solidFill>
                <a:latin typeface="Arial"/>
              </a:rPr>
              <a:t>.</a:t>
            </a:r>
          </a:p>
        </p:txBody>
      </p:sp>
      <p:sp>
        <p:nvSpPr>
          <p:cNvPr id="15" name="TextBox 14"/>
          <p:cNvSpPr txBox="1"/>
          <p:nvPr/>
        </p:nvSpPr>
        <p:spPr>
          <a:xfrm>
            <a:off x="548640" y="2606040"/>
            <a:ext cx="5257800" cy="993648"/>
          </a:xfrm>
          <a:prstGeom prst="rect">
            <a:avLst/>
          </a:prstGeom>
          <a:noFill/>
        </p:spPr>
        <p:txBody>
          <a:bodyPr wrap="square" anchor="t" lIns="73152" rIns="73152">
            <a:spAutoFit/>
          </a:bodyPr>
          <a:lstStyle/>
          <a:p>
            <a:pPr algn="l">
              <a:lnSpc>
                <a:spcPct val="115000"/>
              </a:lnSpc>
            </a:pPr>
            <a:r>
              <a:rPr sz="2400" b="0" u="sng">
                <a:solidFill>
                  <a:srgbClr val="17213A"/>
                </a:solidFill>
                <a:latin typeface="Arial"/>
              </a:rPr>
              <a:t>A friendly builder</a:t>
            </a:r>
            <a:r>
              <a:rPr sz="2400" b="0" u="none">
                <a:solidFill>
                  <a:srgbClr val="17213A"/>
                </a:solidFill>
                <a:latin typeface="Arial"/>
              </a:rPr>
              <a:t> draws </a:t>
            </a:r>
            <a:r>
              <a:rPr sz="2400" b="0" u="sng">
                <a:solidFill>
                  <a:srgbClr val="17213A"/>
                </a:solidFill>
                <a:latin typeface="Arial"/>
              </a:rPr>
              <a:t>the bright hills</a:t>
            </a:r>
            <a:r>
              <a:rPr sz="2400" b="0" u="none">
                <a:solidFill>
                  <a:srgbClr val="17213A"/>
                </a:solidFill>
                <a:latin typeface="Arial"/>
              </a:rPr>
              <a:t>.</a:t>
            </a:r>
          </a:p>
        </p:txBody>
      </p:sp>
      <p:sp>
        <p:nvSpPr>
          <p:cNvPr id="16" name="Rectangle 15"/>
          <p:cNvSpPr/>
          <p:nvPr/>
        </p:nvSpPr>
        <p:spPr>
          <a:xfrm>
            <a:off x="548640" y="3709416"/>
            <a:ext cx="5257800" cy="457200"/>
          </a:xfrm>
          <a:prstGeom prst="rect">
            <a:avLst/>
          </a:prstGeom>
          <a:solidFill>
            <a:srgbClr val="E3F0FA"/>
          </a:solidFill>
          <a:ln w="1905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598164" y="3709416"/>
            <a:ext cx="1104138" cy="457200"/>
          </a:xfrm>
          <a:prstGeom prst="rect">
            <a:avLst/>
          </a:prstGeom>
          <a:noFill/>
        </p:spPr>
        <p:txBody>
          <a:bodyPr wrap="square" anchor="ctr" lIns="73152" rIns="73152">
            <a:spAutoFit/>
          </a:bodyPr>
          <a:lstStyle/>
          <a:p>
            <a:pPr algn="ctr">
              <a:lnSpc>
                <a:spcPct val="115000"/>
              </a:lnSpc>
            </a:pPr>
            <a:r>
              <a:rPr sz="1400" b="1" u="none">
                <a:solidFill>
                  <a:srgbClr val="17213A"/>
                </a:solidFill>
                <a:latin typeface="Arial"/>
              </a:rPr>
              <a:t>Subject</a:t>
            </a:r>
          </a:p>
        </p:txBody>
      </p:sp>
      <p:sp>
        <p:nvSpPr>
          <p:cNvPr id="18" name="TextBox 17"/>
          <p:cNvSpPr txBox="1"/>
          <p:nvPr/>
        </p:nvSpPr>
        <p:spPr>
          <a:xfrm>
            <a:off x="4702302" y="3709416"/>
            <a:ext cx="1104138" cy="457200"/>
          </a:xfrm>
          <a:prstGeom prst="rect">
            <a:avLst/>
          </a:prstGeom>
          <a:noFill/>
        </p:spPr>
        <p:txBody>
          <a:bodyPr wrap="square" anchor="ctr" lIns="73152" rIns="73152">
            <a:spAutoFit/>
          </a:bodyPr>
          <a:lstStyle/>
          <a:p>
            <a:pPr algn="ctr">
              <a:lnSpc>
                <a:spcPct val="115000"/>
              </a:lnSpc>
            </a:pPr>
            <a:r>
              <a:rPr sz="1400" b="1" u="none">
                <a:solidFill>
                  <a:srgbClr val="17213A"/>
                </a:solidFill>
                <a:latin typeface="Arial"/>
              </a:rPr>
              <a:t>Object</a:t>
            </a:r>
          </a:p>
        </p:txBody>
      </p:sp>
      <p:sp>
        <p:nvSpPr>
          <p:cNvPr id="19" name="Rectangle 18"/>
          <p:cNvSpPr/>
          <p:nvPr/>
        </p:nvSpPr>
        <p:spPr>
          <a:xfrm>
            <a:off x="548640" y="4166616"/>
            <a:ext cx="5257800" cy="457200"/>
          </a:xfrm>
          <a:prstGeom prst="rect">
            <a:avLst/>
          </a:prstGeom>
          <a:solidFill>
            <a:srgbClr val="FFFFFF"/>
          </a:solidFill>
          <a:ln w="1905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94360" y="4166616"/>
            <a:ext cx="2958084" cy="457200"/>
          </a:xfrm>
          <a:prstGeom prst="rect">
            <a:avLst/>
          </a:prstGeom>
          <a:noFill/>
        </p:spPr>
        <p:txBody>
          <a:bodyPr wrap="square" anchor="ctr" lIns="73152" rIns="73152">
            <a:spAutoFit/>
          </a:bodyPr>
          <a:lstStyle/>
          <a:p>
            <a:pPr algn="l">
              <a:lnSpc>
                <a:spcPct val="115000"/>
              </a:lnSpc>
            </a:pPr>
            <a:r>
              <a:rPr sz="1600" b="0" u="none">
                <a:solidFill>
                  <a:srgbClr val="17213A"/>
                </a:solidFill>
                <a:latin typeface="Arial"/>
              </a:rPr>
              <a:t>A friendly builder</a:t>
            </a:r>
          </a:p>
        </p:txBody>
      </p:sp>
      <p:sp>
        <p:nvSpPr>
          <p:cNvPr id="21" name="Rectangle 20"/>
          <p:cNvSpPr/>
          <p:nvPr/>
        </p:nvSpPr>
        <p:spPr>
          <a:xfrm>
            <a:off x="3598164" y="4166616"/>
            <a:ext cx="1104138" cy="457200"/>
          </a:xfrm>
          <a:prstGeom prst="rect">
            <a:avLst/>
          </a:prstGeom>
          <a:noFill/>
          <a:ln w="1905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702302" y="4166616"/>
            <a:ext cx="1104138" cy="457200"/>
          </a:xfrm>
          <a:prstGeom prst="rect">
            <a:avLst/>
          </a:prstGeom>
          <a:noFill/>
          <a:ln w="1905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3598164" y="4166616"/>
            <a:ext cx="1104138" cy="457200"/>
          </a:xfrm>
          <a:prstGeom prst="rect">
            <a:avLst/>
          </a:prstGeom>
          <a:noFill/>
        </p:spPr>
        <p:txBody>
          <a:bodyPr wrap="square" anchor="ctr" lIns="73152" rIns="73152">
            <a:spAutoFit/>
          </a:bodyPr>
          <a:lstStyle/>
          <a:p>
            <a:pPr algn="ctr">
              <a:lnSpc>
                <a:spcPct val="115000"/>
              </a:lnSpc>
            </a:pPr>
            <a:r>
              <a:rPr sz="2200" b="1" u="none">
                <a:solidFill>
                  <a:srgbClr val="2E9E5B"/>
                </a:solidFill>
                <a:latin typeface="Arial"/>
              </a:rPr>
              <a:t>✔</a:t>
            </a:r>
          </a:p>
        </p:txBody>
      </p:sp>
      <p:sp>
        <p:nvSpPr>
          <p:cNvPr id="24" name="Rectangle 23"/>
          <p:cNvSpPr/>
          <p:nvPr/>
        </p:nvSpPr>
        <p:spPr>
          <a:xfrm>
            <a:off x="548640" y="4623816"/>
            <a:ext cx="5257800" cy="457200"/>
          </a:xfrm>
          <a:prstGeom prst="rect">
            <a:avLst/>
          </a:prstGeom>
          <a:solidFill>
            <a:srgbClr val="FFFFFF"/>
          </a:solidFill>
          <a:ln w="1905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94360" y="4623816"/>
            <a:ext cx="2958084" cy="457200"/>
          </a:xfrm>
          <a:prstGeom prst="rect">
            <a:avLst/>
          </a:prstGeom>
          <a:noFill/>
        </p:spPr>
        <p:txBody>
          <a:bodyPr wrap="square" anchor="ctr" lIns="73152" rIns="73152">
            <a:spAutoFit/>
          </a:bodyPr>
          <a:lstStyle/>
          <a:p>
            <a:pPr algn="l">
              <a:lnSpc>
                <a:spcPct val="115000"/>
              </a:lnSpc>
            </a:pPr>
            <a:r>
              <a:rPr sz="1600" b="0" u="none">
                <a:solidFill>
                  <a:srgbClr val="17213A"/>
                </a:solidFill>
                <a:latin typeface="Arial"/>
              </a:rPr>
              <a:t>the bright hills</a:t>
            </a:r>
          </a:p>
        </p:txBody>
      </p:sp>
      <p:sp>
        <p:nvSpPr>
          <p:cNvPr id="26" name="Rectangle 25"/>
          <p:cNvSpPr/>
          <p:nvPr/>
        </p:nvSpPr>
        <p:spPr>
          <a:xfrm>
            <a:off x="3598164" y="4623816"/>
            <a:ext cx="1104138" cy="457200"/>
          </a:xfrm>
          <a:prstGeom prst="rect">
            <a:avLst/>
          </a:prstGeom>
          <a:noFill/>
          <a:ln w="1905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4702302" y="4623816"/>
            <a:ext cx="1104138" cy="457200"/>
          </a:xfrm>
          <a:prstGeom prst="rect">
            <a:avLst/>
          </a:prstGeom>
          <a:noFill/>
          <a:ln w="1905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4702302" y="4623816"/>
            <a:ext cx="1104138" cy="457200"/>
          </a:xfrm>
          <a:prstGeom prst="rect">
            <a:avLst/>
          </a:prstGeom>
          <a:noFill/>
        </p:spPr>
        <p:txBody>
          <a:bodyPr wrap="square" anchor="ctr" lIns="73152" rIns="73152">
            <a:spAutoFit/>
          </a:bodyPr>
          <a:lstStyle/>
          <a:p>
            <a:pPr algn="ctr">
              <a:lnSpc>
                <a:spcPct val="115000"/>
              </a:lnSpc>
            </a:pPr>
            <a:r>
              <a:rPr sz="2200" b="1" u="none">
                <a:solidFill>
                  <a:srgbClr val="2E9E5B"/>
                </a:solidFill>
                <a:latin typeface="Arial"/>
              </a:rPr>
              <a:t>✔</a:t>
            </a:r>
          </a:p>
        </p:txBody>
      </p:sp>
      <p:sp>
        <p:nvSpPr>
          <p:cNvPr id="29" name="Rounded Rectangle 28"/>
          <p:cNvSpPr/>
          <p:nvPr/>
        </p:nvSpPr>
        <p:spPr>
          <a:xfrm>
            <a:off x="630936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419088" y="1600200"/>
            <a:ext cx="5038344" cy="868680"/>
          </a:xfrm>
          <a:prstGeom prst="rect">
            <a:avLst/>
          </a:prstGeom>
          <a:noFill/>
        </p:spPr>
        <p:txBody>
          <a:bodyPr wrap="square" anchor="ctr" lIns="73152" rIns="73152">
            <a:spAutoFit/>
          </a:bodyPr>
          <a:lstStyle/>
          <a:p>
            <a:pPr algn="l">
              <a:lnSpc>
                <a:spcPct val="115000"/>
              </a:lnSpc>
            </a:pPr>
            <a:r>
              <a:rPr sz="1700" b="0" u="none">
                <a:solidFill>
                  <a:srgbClr val="17213A"/>
                </a:solidFill>
                <a:latin typeface="Arial"/>
              </a:rPr>
              <a:t>Tick one box in each row to show whether the underlined words are the </a:t>
            </a:r>
            <a:r>
              <a:rPr sz="1700" b="1" u="none">
                <a:solidFill>
                  <a:srgbClr val="17213A"/>
                </a:solidFill>
                <a:latin typeface="Arial"/>
              </a:rPr>
              <a:t>subject</a:t>
            </a:r>
            <a:r>
              <a:rPr sz="1700" b="0" u="none">
                <a:solidFill>
                  <a:srgbClr val="17213A"/>
                </a:solidFill>
                <a:latin typeface="Arial"/>
              </a:rPr>
              <a:t> or the </a:t>
            </a:r>
            <a:r>
              <a:rPr sz="1700" b="1" u="none">
                <a:solidFill>
                  <a:srgbClr val="17213A"/>
                </a:solidFill>
                <a:latin typeface="Arial"/>
              </a:rPr>
              <a:t>object</a:t>
            </a:r>
            <a:r>
              <a:rPr sz="1700" b="0" u="none">
                <a:solidFill>
                  <a:srgbClr val="17213A"/>
                </a:solidFill>
                <a:latin typeface="Arial"/>
              </a:rPr>
              <a:t>.</a:t>
            </a:r>
          </a:p>
        </p:txBody>
      </p:sp>
      <p:sp>
        <p:nvSpPr>
          <p:cNvPr id="31" name="TextBox 30"/>
          <p:cNvSpPr txBox="1"/>
          <p:nvPr/>
        </p:nvSpPr>
        <p:spPr>
          <a:xfrm>
            <a:off x="6309360" y="2606040"/>
            <a:ext cx="5257800" cy="597408"/>
          </a:xfrm>
          <a:prstGeom prst="rect">
            <a:avLst/>
          </a:prstGeom>
          <a:noFill/>
        </p:spPr>
        <p:txBody>
          <a:bodyPr wrap="square" anchor="t" lIns="73152" rIns="73152">
            <a:spAutoFit/>
          </a:bodyPr>
          <a:lstStyle/>
          <a:p>
            <a:pPr algn="l">
              <a:lnSpc>
                <a:spcPct val="115000"/>
              </a:lnSpc>
            </a:pPr>
            <a:r>
              <a:rPr sz="2400" b="0" u="sng">
                <a:solidFill>
                  <a:srgbClr val="17213A"/>
                </a:solidFill>
                <a:latin typeface="Arial"/>
              </a:rPr>
              <a:t>Aisha</a:t>
            </a:r>
            <a:r>
              <a:rPr sz="2400" b="0" u="none">
                <a:solidFill>
                  <a:srgbClr val="17213A"/>
                </a:solidFill>
                <a:latin typeface="Arial"/>
              </a:rPr>
              <a:t> carries </a:t>
            </a:r>
            <a:r>
              <a:rPr sz="2400" b="0" u="sng">
                <a:solidFill>
                  <a:srgbClr val="17213A"/>
                </a:solidFill>
                <a:latin typeface="Arial"/>
              </a:rPr>
              <a:t>the wooden bag</a:t>
            </a:r>
            <a:r>
              <a:rPr sz="2400" b="0" u="none">
                <a:solidFill>
                  <a:srgbClr val="17213A"/>
                </a:solidFill>
                <a:latin typeface="Arial"/>
              </a:rPr>
              <a:t>.</a:t>
            </a:r>
          </a:p>
        </p:txBody>
      </p:sp>
      <p:sp>
        <p:nvSpPr>
          <p:cNvPr id="32" name="Rectangle 31"/>
          <p:cNvSpPr/>
          <p:nvPr/>
        </p:nvSpPr>
        <p:spPr>
          <a:xfrm>
            <a:off x="6309360" y="3313176"/>
            <a:ext cx="5257800" cy="457200"/>
          </a:xfrm>
          <a:prstGeom prst="rect">
            <a:avLst/>
          </a:prstGeom>
          <a:solidFill>
            <a:srgbClr val="E3F0FA"/>
          </a:solidFill>
          <a:ln w="1905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9358884" y="3313176"/>
            <a:ext cx="1104138" cy="457200"/>
          </a:xfrm>
          <a:prstGeom prst="rect">
            <a:avLst/>
          </a:prstGeom>
          <a:noFill/>
        </p:spPr>
        <p:txBody>
          <a:bodyPr wrap="square" anchor="ctr" lIns="73152" rIns="73152">
            <a:spAutoFit/>
          </a:bodyPr>
          <a:lstStyle/>
          <a:p>
            <a:pPr algn="ctr">
              <a:lnSpc>
                <a:spcPct val="115000"/>
              </a:lnSpc>
            </a:pPr>
            <a:r>
              <a:rPr sz="1400" b="1" u="none">
                <a:solidFill>
                  <a:srgbClr val="17213A"/>
                </a:solidFill>
                <a:latin typeface="Arial"/>
              </a:rPr>
              <a:t>Subject</a:t>
            </a:r>
          </a:p>
        </p:txBody>
      </p:sp>
      <p:sp>
        <p:nvSpPr>
          <p:cNvPr id="34" name="TextBox 33"/>
          <p:cNvSpPr txBox="1"/>
          <p:nvPr/>
        </p:nvSpPr>
        <p:spPr>
          <a:xfrm>
            <a:off x="10463022" y="3313176"/>
            <a:ext cx="1104138" cy="457200"/>
          </a:xfrm>
          <a:prstGeom prst="rect">
            <a:avLst/>
          </a:prstGeom>
          <a:noFill/>
        </p:spPr>
        <p:txBody>
          <a:bodyPr wrap="square" anchor="ctr" lIns="73152" rIns="73152">
            <a:spAutoFit/>
          </a:bodyPr>
          <a:lstStyle/>
          <a:p>
            <a:pPr algn="ctr">
              <a:lnSpc>
                <a:spcPct val="115000"/>
              </a:lnSpc>
            </a:pPr>
            <a:r>
              <a:rPr sz="1400" b="1" u="none">
                <a:solidFill>
                  <a:srgbClr val="17213A"/>
                </a:solidFill>
                <a:latin typeface="Arial"/>
              </a:rPr>
              <a:t>Object</a:t>
            </a:r>
          </a:p>
        </p:txBody>
      </p:sp>
      <p:sp>
        <p:nvSpPr>
          <p:cNvPr id="35" name="Rectangle 34"/>
          <p:cNvSpPr/>
          <p:nvPr/>
        </p:nvSpPr>
        <p:spPr>
          <a:xfrm>
            <a:off x="6309360" y="3770375"/>
            <a:ext cx="5257800" cy="457200"/>
          </a:xfrm>
          <a:prstGeom prst="rect">
            <a:avLst/>
          </a:prstGeom>
          <a:solidFill>
            <a:srgbClr val="FFFFFF"/>
          </a:solidFill>
          <a:ln w="1905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355080" y="3770375"/>
            <a:ext cx="2958084" cy="457200"/>
          </a:xfrm>
          <a:prstGeom prst="rect">
            <a:avLst/>
          </a:prstGeom>
          <a:noFill/>
        </p:spPr>
        <p:txBody>
          <a:bodyPr wrap="square" anchor="ctr" lIns="73152" rIns="73152">
            <a:spAutoFit/>
          </a:bodyPr>
          <a:lstStyle/>
          <a:p>
            <a:pPr algn="l">
              <a:lnSpc>
                <a:spcPct val="115000"/>
              </a:lnSpc>
            </a:pPr>
            <a:r>
              <a:rPr sz="1600" b="0" u="none">
                <a:solidFill>
                  <a:srgbClr val="17213A"/>
                </a:solidFill>
                <a:latin typeface="Arial"/>
              </a:rPr>
              <a:t>Aisha</a:t>
            </a:r>
          </a:p>
        </p:txBody>
      </p:sp>
      <p:sp>
        <p:nvSpPr>
          <p:cNvPr id="37" name="Rectangle 36"/>
          <p:cNvSpPr/>
          <p:nvPr/>
        </p:nvSpPr>
        <p:spPr>
          <a:xfrm>
            <a:off x="9358884" y="3770375"/>
            <a:ext cx="1104138" cy="457200"/>
          </a:xfrm>
          <a:prstGeom prst="rect">
            <a:avLst/>
          </a:prstGeom>
          <a:noFill/>
          <a:ln w="1905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Rectangle 37"/>
          <p:cNvSpPr/>
          <p:nvPr/>
        </p:nvSpPr>
        <p:spPr>
          <a:xfrm>
            <a:off x="10463022" y="3770375"/>
            <a:ext cx="1104138" cy="457200"/>
          </a:xfrm>
          <a:prstGeom prst="rect">
            <a:avLst/>
          </a:prstGeom>
          <a:noFill/>
          <a:ln w="1905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9358884" y="3770375"/>
            <a:ext cx="1104138" cy="457200"/>
          </a:xfrm>
          <a:prstGeom prst="rect">
            <a:avLst/>
          </a:prstGeom>
          <a:noFill/>
        </p:spPr>
        <p:txBody>
          <a:bodyPr wrap="square" anchor="ctr" lIns="73152" rIns="73152">
            <a:spAutoFit/>
          </a:bodyPr>
          <a:lstStyle/>
          <a:p>
            <a:pPr algn="ctr">
              <a:lnSpc>
                <a:spcPct val="115000"/>
              </a:lnSpc>
            </a:pPr>
            <a:r>
              <a:rPr sz="2200" b="1" u="none">
                <a:solidFill>
                  <a:srgbClr val="2E9E5B"/>
                </a:solidFill>
                <a:latin typeface="Arial"/>
              </a:rPr>
              <a:t>✔</a:t>
            </a:r>
          </a:p>
        </p:txBody>
      </p:sp>
      <p:sp>
        <p:nvSpPr>
          <p:cNvPr id="40" name="Rectangle 39"/>
          <p:cNvSpPr/>
          <p:nvPr/>
        </p:nvSpPr>
        <p:spPr>
          <a:xfrm>
            <a:off x="6309360" y="4227576"/>
            <a:ext cx="5257800" cy="457200"/>
          </a:xfrm>
          <a:prstGeom prst="rect">
            <a:avLst/>
          </a:prstGeom>
          <a:solidFill>
            <a:srgbClr val="FFFFFF"/>
          </a:solidFill>
          <a:ln w="1905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6355080" y="4227576"/>
            <a:ext cx="2958084" cy="457200"/>
          </a:xfrm>
          <a:prstGeom prst="rect">
            <a:avLst/>
          </a:prstGeom>
          <a:noFill/>
        </p:spPr>
        <p:txBody>
          <a:bodyPr wrap="square" anchor="ctr" lIns="73152" rIns="73152">
            <a:spAutoFit/>
          </a:bodyPr>
          <a:lstStyle/>
          <a:p>
            <a:pPr algn="l">
              <a:lnSpc>
                <a:spcPct val="115000"/>
              </a:lnSpc>
            </a:pPr>
            <a:r>
              <a:rPr sz="1600" b="0" u="none">
                <a:solidFill>
                  <a:srgbClr val="17213A"/>
                </a:solidFill>
                <a:latin typeface="Arial"/>
              </a:rPr>
              <a:t>the wooden bag</a:t>
            </a:r>
          </a:p>
        </p:txBody>
      </p:sp>
      <p:sp>
        <p:nvSpPr>
          <p:cNvPr id="42" name="Rectangle 41"/>
          <p:cNvSpPr/>
          <p:nvPr/>
        </p:nvSpPr>
        <p:spPr>
          <a:xfrm>
            <a:off x="9358884" y="4227576"/>
            <a:ext cx="1104138" cy="457200"/>
          </a:xfrm>
          <a:prstGeom prst="rect">
            <a:avLst/>
          </a:prstGeom>
          <a:noFill/>
          <a:ln w="1905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Rectangle 42"/>
          <p:cNvSpPr/>
          <p:nvPr/>
        </p:nvSpPr>
        <p:spPr>
          <a:xfrm>
            <a:off x="10463022" y="4227576"/>
            <a:ext cx="1104138" cy="457200"/>
          </a:xfrm>
          <a:prstGeom prst="rect">
            <a:avLst/>
          </a:prstGeom>
          <a:noFill/>
          <a:ln w="1905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10463022" y="4227576"/>
            <a:ext cx="1104138" cy="457200"/>
          </a:xfrm>
          <a:prstGeom prst="rect">
            <a:avLst/>
          </a:prstGeom>
          <a:noFill/>
        </p:spPr>
        <p:txBody>
          <a:bodyPr wrap="square" anchor="ctr" lIns="73152" rIns="73152">
            <a:spAutoFit/>
          </a:bodyPr>
          <a:lstStyle/>
          <a:p>
            <a:pPr algn="ctr">
              <a:lnSpc>
                <a:spcPct val="115000"/>
              </a:lnSpc>
            </a:pPr>
            <a:r>
              <a:rPr sz="2200" b="1" u="none">
                <a:solidFill>
                  <a:srgbClr val="2E9E5B"/>
                </a:solidFill>
                <a:latin typeface="Arial"/>
              </a:rPr>
              <a:t>✔</a:t>
            </a:r>
          </a:p>
        </p:txBody>
      </p:sp>
    </p:spTree>
  </p:cSld>
  <p:clrMapOvr>
    <a:masterClrMapping/>
  </p:clrMapOvr>
  <p:timing>
    <p:tnLst>
      <p:par>
        <p:cTn id="1" dur="indefinite" restart="never" nodeType="tmRoot">
          <p:childTnLst>
            <p:seq concurrent="1" nextAc="seek">
              <p:cTn id="99" dur="indefinite" nodeType="mainSeq">
                <p:childTnLst>
                  <p:par>
                    <p:cTn id="107" fill="hold">
                      <p:stCondLst>
                        <p:cond delay="indefinite"/>
                      </p:stCondLst>
                      <p:childTnLst>
                        <p:par>
                          <p:cTn id="108"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3"/>
                                        </p:tgtEl>
                                        <p:attrNameLst>
                                          <p:attrName>style.visibility</p:attrName>
                                        </p:attrNameLst>
                                      </p:cBhvr>
                                      <p:to>
                                        <p:strVal val="visible"/>
                                      </p:to>
                                    </p:set>
                                    <p:animEffect transition="in" filter="fade">
                                      <p:cBhvr>
                                        <p:cTn id="103" dur="500"/>
                                        <p:tgtEl>
                                          <p:spTgt spid="23"/>
                                        </p:tgtEl>
                                      </p:cBhvr>
                                    </p:animEffect>
                                  </p:childTnLst>
                                </p:cTn>
                              </p:par>
                              <p:par>
                                <p:cTn id="104" presetID="10" presetClass="entr" presetSubtype="0" fill="hold" nodeType="with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fade">
                                      <p:cBhvr>
                                        <p:cTn id="106" dur="500"/>
                                        <p:tgtEl>
                                          <p:spTgt spid="28"/>
                                        </p:tgtEl>
                                      </p:cBhvr>
                                    </p:animEffect>
                                  </p:childTnLst>
                                </p:cTn>
                              </p:par>
                            </p:childTnLst>
                          </p:cTn>
                        </p:par>
                      </p:childTnLst>
                    </p:cTn>
                  </p:par>
                  <p:par>
                    <p:cTn id="115" fill="hold">
                      <p:stCondLst>
                        <p:cond delay="indefinite"/>
                      </p:stCondLst>
                      <p:childTnLst>
                        <p:par>
                          <p:cTn id="116"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39"/>
                                        </p:tgtEl>
                                        <p:attrNameLst>
                                          <p:attrName>style.visibility</p:attrName>
                                        </p:attrNameLst>
                                      </p:cBhvr>
                                      <p:to>
                                        <p:strVal val="visible"/>
                                      </p:to>
                                    </p:set>
                                    <p:animEffect transition="in" filter="fade">
                                      <p:cBhvr>
                                        <p:cTn id="111" dur="500"/>
                                        <p:tgtEl>
                                          <p:spTgt spid="39"/>
                                        </p:tgtEl>
                                      </p:cBhvr>
                                    </p:animEffect>
                                  </p:childTnLst>
                                </p:cTn>
                              </p:par>
                              <p:par>
                                <p:cTn id="112" presetID="10" presetClass="entr" presetSubtype="0" fill="hold" nodeType="withEffect">
                                  <p:stCondLst>
                                    <p:cond delay="0"/>
                                  </p:stCondLst>
                                  <p:childTnLst>
                                    <p:set>
                                      <p:cBhvr>
                                        <p:cTn id="113" dur="1" fill="hold">
                                          <p:stCondLst>
                                            <p:cond delay="0"/>
                                          </p:stCondLst>
                                        </p:cTn>
                                        <p:tgtEl>
                                          <p:spTgt spid="44"/>
                                        </p:tgtEl>
                                        <p:attrNameLst>
                                          <p:attrName>style.visibility</p:attrName>
                                        </p:attrNameLst>
                                      </p:cBhvr>
                                      <p:to>
                                        <p:strVal val="visible"/>
                                      </p:to>
                                    </p:set>
                                    <p:animEffect transition="in" filter="fade">
                                      <p:cBhvr>
                                        <p:cTn id="11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1"/>
                </p:tgtEl>
              </p:cMediaNode>
            </p:video>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229600" cy="320040"/>
          </a:xfrm>
          <a:prstGeom prst="rect">
            <a:avLst/>
          </a:prstGeom>
          <a:noFill/>
        </p:spPr>
        <p:txBody>
          <a:bodyPr wrap="square" anchor="ctr" lIns="73152" rIns="73152">
            <a:spAutoFit/>
          </a:bodyPr>
          <a:lstStyle/>
          <a:p>
            <a:pPr algn="l">
              <a:lnSpc>
                <a:spcPct val="115000"/>
              </a:lnSpc>
            </a:pPr>
            <a:r>
              <a:rPr sz="1200" b="1" u="none">
                <a:solidFill>
                  <a:srgbClr val="0F766E"/>
                </a:solidFill>
                <a:latin typeface="Dreaming Outloud Pro"/>
              </a:rPr>
              <a:t>Year 6 · SPaG · Word classes · Subjects and objects</a:t>
            </a:r>
          </a:p>
        </p:txBody>
      </p:sp>
      <p:sp>
        <p:nvSpPr>
          <p:cNvPr id="5" name="TextBox 4"/>
          <p:cNvSpPr txBox="1"/>
          <p:nvPr/>
        </p:nvSpPr>
        <p:spPr>
          <a:xfrm>
            <a:off x="8412480" y="411480"/>
            <a:ext cx="3291840" cy="320040"/>
          </a:xfrm>
          <a:prstGeom prst="rect">
            <a:avLst/>
          </a:prstGeom>
          <a:noFill/>
        </p:spPr>
        <p:txBody>
          <a:bodyPr wrap="square" anchor="ctr" lIns="73152" rIns="73152">
            <a:spAutoFit/>
          </a:bodyPr>
          <a:lstStyle/>
          <a:p>
            <a:pPr algn="r">
              <a:lnSpc>
                <a:spcPct val="115000"/>
              </a:lnSpc>
            </a:pPr>
            <a:r>
              <a:rPr sz="1200" b="1" u="none">
                <a:solidFill>
                  <a:srgbClr val="B4237A"/>
                </a:solidFill>
                <a:latin typeface="Dreaming Outloud Pro"/>
              </a:rPr>
              <a:t>Varied fluency 5</a:t>
            </a:r>
          </a:p>
        </p:txBody>
      </p:sp>
      <p:sp>
        <p:nvSpPr>
          <p:cNvPr id="6" name="Rectangle 5"/>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eacher.png"/>
          <p:cNvPicPr>
            <a:picLocks noChangeAspect="1"/>
          </p:cNvPicPr>
          <p:nvPr/>
        </p:nvPicPr>
        <p:blipFill>
          <a:blip r:embed="rId4"/>
          <a:stretch>
            <a:fillRect/>
          </a:stretch>
        </p:blipFill>
        <p:spPr>
          <a:xfrm>
            <a:off x="548640" y="690829"/>
            <a:ext cx="864108" cy="881938"/>
          </a:xfrm>
          <a:prstGeom prst="rect">
            <a:avLst/>
          </a:prstGeom>
        </p:spPr>
      </p:pic>
      <p:sp>
        <p:nvSpPr>
          <p:cNvPr id="8" name="Rounded Rectangular Callout 7"/>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9" name="Picture 8" descr="cheer.png"/>
          <p:cNvPicPr>
            <a:picLocks noChangeAspect="1"/>
          </p:cNvPicPr>
          <p:nvPr/>
        </p:nvPicPr>
        <p:blipFill>
          <a:blip r:embed="rId5"/>
          <a:stretch>
            <a:fillRect/>
          </a:stretch>
        </p:blipFill>
        <p:spPr>
          <a:xfrm>
            <a:off x="6263640" y="542696"/>
            <a:ext cx="846277" cy="1030071"/>
          </a:xfrm>
          <a:prstGeom prst="rect">
            <a:avLst/>
          </a:prstGeom>
        </p:spPr>
      </p:pic>
      <p:sp>
        <p:nvSpPr>
          <p:cNvPr id="10" name="Rounded Rectangular Callout 9"/>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1"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2" name="TextBox 11"/>
          <p:cNvSpPr txBox="1"/>
          <p:nvPr/>
        </p:nvSpPr>
        <p:spPr>
          <a:xfrm>
            <a:off x="4572000" y="6327648"/>
            <a:ext cx="3017520" cy="274320"/>
          </a:xfrm>
          <a:prstGeom prst="rect">
            <a:avLst/>
          </a:prstGeom>
          <a:noFill/>
        </p:spPr>
        <p:txBody>
          <a:bodyPr wrap="square" anchor="t" lIns="73152" rIns="73152">
            <a:spAutoFit/>
          </a:bodyPr>
          <a:lstStyle/>
          <a:p>
            <a:pPr algn="ctr">
              <a:lnSpc>
                <a:spcPct val="115000"/>
              </a:lnSpc>
            </a:pPr>
            <a:r>
              <a:rPr sz="1100" b="0" u="none">
                <a:solidFill>
                  <a:srgbClr val="6B7280"/>
                </a:solidFill>
                <a:latin typeface="Dreaming Outloud Pro"/>
              </a:rPr>
              <a:t>5 of 12</a:t>
            </a:r>
          </a:p>
        </p:txBody>
      </p:sp>
      <p:sp>
        <p:nvSpPr>
          <p:cNvPr id="13" name="Rounded Rectangle 12"/>
          <p:cNvSpPr/>
          <p:nvPr/>
        </p:nvSpPr>
        <p:spPr>
          <a:xfrm>
            <a:off x="54864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 y="1600200"/>
            <a:ext cx="5038344" cy="868680"/>
          </a:xfrm>
          <a:prstGeom prst="rect">
            <a:avLst/>
          </a:prstGeom>
          <a:noFill/>
        </p:spPr>
        <p:txBody>
          <a:bodyPr wrap="square" anchor="ctr" lIns="73152" rIns="73152">
            <a:spAutoFit/>
          </a:bodyPr>
          <a:lstStyle/>
          <a:p>
            <a:pPr algn="l">
              <a:lnSpc>
                <a:spcPct val="115000"/>
              </a:lnSpc>
            </a:pPr>
            <a:r>
              <a:rPr sz="1700" b="0" u="none">
                <a:solidFill>
                  <a:srgbClr val="17213A"/>
                </a:solidFill>
                <a:latin typeface="Arial"/>
              </a:rPr>
              <a:t>Which </a:t>
            </a:r>
            <a:r>
              <a:rPr sz="1700" b="1" u="none">
                <a:solidFill>
                  <a:srgbClr val="17213A"/>
                </a:solidFill>
                <a:latin typeface="Arial"/>
              </a:rPr>
              <a:t>pronoun</a:t>
            </a:r>
            <a:r>
              <a:rPr sz="1700" b="0" u="none">
                <a:solidFill>
                  <a:srgbClr val="17213A"/>
                </a:solidFill>
                <a:latin typeface="Arial"/>
              </a:rPr>
              <a:t> could replace the underlined words as the subject of the sentence?</a:t>
            </a:r>
          </a:p>
        </p:txBody>
      </p:sp>
      <p:sp>
        <p:nvSpPr>
          <p:cNvPr id="15" name="TextBox 14"/>
          <p:cNvSpPr txBox="1"/>
          <p:nvPr/>
        </p:nvSpPr>
        <p:spPr>
          <a:xfrm>
            <a:off x="548640" y="2606040"/>
            <a:ext cx="5257800" cy="597408"/>
          </a:xfrm>
          <a:prstGeom prst="rect">
            <a:avLst/>
          </a:prstGeom>
          <a:noFill/>
        </p:spPr>
        <p:txBody>
          <a:bodyPr wrap="square" anchor="t" lIns="73152" rIns="73152">
            <a:spAutoFit/>
          </a:bodyPr>
          <a:lstStyle/>
          <a:p>
            <a:pPr algn="l">
              <a:lnSpc>
                <a:spcPct val="115000"/>
              </a:lnSpc>
            </a:pPr>
            <a:r>
              <a:rPr sz="2400" b="0" u="sng">
                <a:solidFill>
                  <a:srgbClr val="17213A"/>
                </a:solidFill>
                <a:latin typeface="Arial"/>
              </a:rPr>
              <a:t>Aisha</a:t>
            </a:r>
            <a:r>
              <a:rPr sz="2400" b="0" u="none">
                <a:solidFill>
                  <a:srgbClr val="17213A"/>
                </a:solidFill>
                <a:latin typeface="Arial"/>
              </a:rPr>
              <a:t> found the heavy kite.</a:t>
            </a:r>
          </a:p>
        </p:txBody>
      </p:sp>
      <p:sp>
        <p:nvSpPr>
          <p:cNvPr id="16" name="Rounded Rectangle 15"/>
          <p:cNvSpPr/>
          <p:nvPr/>
        </p:nvSpPr>
        <p:spPr>
          <a:xfrm>
            <a:off x="548640" y="3313176"/>
            <a:ext cx="2537460" cy="658368"/>
          </a:xfrm>
          <a:prstGeom prst="roundRect">
            <a:avLst>
              <a:gd name="adj" fmla="val 30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200" b="1">
                <a:solidFill>
                  <a:srgbClr val="17213A"/>
                </a:solidFill>
                <a:latin typeface="Arial"/>
              </a:rPr>
              <a:t>it</a:t>
            </a:r>
          </a:p>
        </p:txBody>
      </p:sp>
      <p:sp>
        <p:nvSpPr>
          <p:cNvPr id="17" name="Rounded Rectangle 16"/>
          <p:cNvSpPr/>
          <p:nvPr/>
        </p:nvSpPr>
        <p:spPr>
          <a:xfrm>
            <a:off x="3268980" y="3313176"/>
            <a:ext cx="2537460" cy="658368"/>
          </a:xfrm>
          <a:prstGeom prst="roundRect">
            <a:avLst>
              <a:gd name="adj" fmla="val 30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200" b="1">
                <a:solidFill>
                  <a:srgbClr val="17213A"/>
                </a:solidFill>
                <a:latin typeface="Arial"/>
              </a:rPr>
              <a:t>he</a:t>
            </a:r>
          </a:p>
        </p:txBody>
      </p:sp>
      <p:sp>
        <p:nvSpPr>
          <p:cNvPr id="18" name="Rounded Rectangle 17"/>
          <p:cNvSpPr/>
          <p:nvPr/>
        </p:nvSpPr>
        <p:spPr>
          <a:xfrm>
            <a:off x="548640" y="4062984"/>
            <a:ext cx="2537460" cy="658368"/>
          </a:xfrm>
          <a:prstGeom prst="roundRect">
            <a:avLst>
              <a:gd name="adj" fmla="val 30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200" b="1">
                <a:solidFill>
                  <a:srgbClr val="17213A"/>
                </a:solidFill>
                <a:latin typeface="Arial"/>
              </a:rPr>
              <a:t>they</a:t>
            </a:r>
          </a:p>
        </p:txBody>
      </p:sp>
      <p:sp>
        <p:nvSpPr>
          <p:cNvPr id="19" name="Rounded Rectangle 18"/>
          <p:cNvSpPr/>
          <p:nvPr/>
        </p:nvSpPr>
        <p:spPr>
          <a:xfrm>
            <a:off x="3268980" y="4062984"/>
            <a:ext cx="2537460" cy="658368"/>
          </a:xfrm>
          <a:prstGeom prst="roundRect">
            <a:avLst>
              <a:gd name="adj" fmla="val 30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200" b="1">
                <a:solidFill>
                  <a:srgbClr val="17213A"/>
                </a:solidFill>
                <a:latin typeface="Arial"/>
              </a:rPr>
              <a:t>she</a:t>
            </a:r>
          </a:p>
        </p:txBody>
      </p:sp>
      <p:sp>
        <p:nvSpPr>
          <p:cNvPr id="20" name="Rounded Rectangle 19"/>
          <p:cNvSpPr/>
          <p:nvPr/>
        </p:nvSpPr>
        <p:spPr>
          <a:xfrm>
            <a:off x="3268980" y="4062984"/>
            <a:ext cx="2537460" cy="658368"/>
          </a:xfrm>
          <a:prstGeom prst="roundRect">
            <a:avLst>
              <a:gd name="adj" fmla="val 30000"/>
            </a:avLst>
          </a:prstGeom>
          <a:solidFill>
            <a:srgbClr val="DDF3E4"/>
          </a:solidFill>
          <a:ln w="38100">
            <a:solidFill>
              <a:srgbClr val="2E9E5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200" b="1">
                <a:solidFill>
                  <a:srgbClr val="17213A"/>
                </a:solidFill>
                <a:latin typeface="Arial"/>
              </a:rPr>
              <a:t>she</a:t>
            </a:r>
          </a:p>
        </p:txBody>
      </p:sp>
      <p:sp>
        <p:nvSpPr>
          <p:cNvPr id="21" name="Rounded Rectangle 20"/>
          <p:cNvSpPr/>
          <p:nvPr/>
        </p:nvSpPr>
        <p:spPr>
          <a:xfrm>
            <a:off x="630936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19088" y="1600200"/>
            <a:ext cx="5038344" cy="868680"/>
          </a:xfrm>
          <a:prstGeom prst="rect">
            <a:avLst/>
          </a:prstGeom>
          <a:noFill/>
        </p:spPr>
        <p:txBody>
          <a:bodyPr wrap="square" anchor="ctr" lIns="73152" rIns="73152">
            <a:spAutoFit/>
          </a:bodyPr>
          <a:lstStyle/>
          <a:p>
            <a:pPr algn="l">
              <a:lnSpc>
                <a:spcPct val="115000"/>
              </a:lnSpc>
            </a:pPr>
            <a:r>
              <a:rPr sz="1700" b="0" u="none">
                <a:solidFill>
                  <a:srgbClr val="17213A"/>
                </a:solidFill>
                <a:latin typeface="Arial"/>
              </a:rPr>
              <a:t>Which </a:t>
            </a:r>
            <a:r>
              <a:rPr sz="1700" b="1" u="none">
                <a:solidFill>
                  <a:srgbClr val="17213A"/>
                </a:solidFill>
                <a:latin typeface="Arial"/>
              </a:rPr>
              <a:t>pronoun</a:t>
            </a:r>
            <a:r>
              <a:rPr sz="1700" b="0" u="none">
                <a:solidFill>
                  <a:srgbClr val="17213A"/>
                </a:solidFill>
                <a:latin typeface="Arial"/>
              </a:rPr>
              <a:t> could replace the underlined words as the subject of the sentence?</a:t>
            </a:r>
          </a:p>
        </p:txBody>
      </p:sp>
      <p:sp>
        <p:nvSpPr>
          <p:cNvPr id="23" name="TextBox 22"/>
          <p:cNvSpPr txBox="1"/>
          <p:nvPr/>
        </p:nvSpPr>
        <p:spPr>
          <a:xfrm>
            <a:off x="6309360" y="2606040"/>
            <a:ext cx="5257800" cy="597408"/>
          </a:xfrm>
          <a:prstGeom prst="rect">
            <a:avLst/>
          </a:prstGeom>
          <a:noFill/>
        </p:spPr>
        <p:txBody>
          <a:bodyPr wrap="square" anchor="t" lIns="73152" rIns="73152">
            <a:spAutoFit/>
          </a:bodyPr>
          <a:lstStyle/>
          <a:p>
            <a:pPr algn="l">
              <a:lnSpc>
                <a:spcPct val="115000"/>
              </a:lnSpc>
            </a:pPr>
            <a:r>
              <a:rPr sz="2400" b="0" u="sng">
                <a:solidFill>
                  <a:srgbClr val="17213A"/>
                </a:solidFill>
                <a:latin typeface="Arial"/>
              </a:rPr>
              <a:t>Priya</a:t>
            </a:r>
            <a:r>
              <a:rPr sz="2400" b="0" u="none">
                <a:solidFill>
                  <a:srgbClr val="17213A"/>
                </a:solidFill>
                <a:latin typeface="Arial"/>
              </a:rPr>
              <a:t> washed the bag.</a:t>
            </a:r>
          </a:p>
        </p:txBody>
      </p:sp>
      <p:sp>
        <p:nvSpPr>
          <p:cNvPr id="24" name="Rounded Rectangle 23"/>
          <p:cNvSpPr/>
          <p:nvPr/>
        </p:nvSpPr>
        <p:spPr>
          <a:xfrm>
            <a:off x="6309360" y="3313176"/>
            <a:ext cx="2537460" cy="658368"/>
          </a:xfrm>
          <a:prstGeom prst="roundRect">
            <a:avLst>
              <a:gd name="adj" fmla="val 30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200" b="1">
                <a:solidFill>
                  <a:srgbClr val="17213A"/>
                </a:solidFill>
                <a:latin typeface="Arial"/>
              </a:rPr>
              <a:t>she</a:t>
            </a:r>
          </a:p>
        </p:txBody>
      </p:sp>
      <p:sp>
        <p:nvSpPr>
          <p:cNvPr id="25" name="Rounded Rectangle 24"/>
          <p:cNvSpPr/>
          <p:nvPr/>
        </p:nvSpPr>
        <p:spPr>
          <a:xfrm>
            <a:off x="6309360" y="3313176"/>
            <a:ext cx="2537460" cy="658368"/>
          </a:xfrm>
          <a:prstGeom prst="roundRect">
            <a:avLst>
              <a:gd name="adj" fmla="val 30000"/>
            </a:avLst>
          </a:prstGeom>
          <a:solidFill>
            <a:srgbClr val="DDF3E4"/>
          </a:solidFill>
          <a:ln w="38100">
            <a:solidFill>
              <a:srgbClr val="2E9E5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200" b="1">
                <a:solidFill>
                  <a:srgbClr val="17213A"/>
                </a:solidFill>
                <a:latin typeface="Arial"/>
              </a:rPr>
              <a:t>she</a:t>
            </a:r>
          </a:p>
        </p:txBody>
      </p:sp>
      <p:sp>
        <p:nvSpPr>
          <p:cNvPr id="26" name="Rounded Rectangle 25"/>
          <p:cNvSpPr/>
          <p:nvPr/>
        </p:nvSpPr>
        <p:spPr>
          <a:xfrm>
            <a:off x="9029700" y="3313176"/>
            <a:ext cx="2537460" cy="658368"/>
          </a:xfrm>
          <a:prstGeom prst="roundRect">
            <a:avLst>
              <a:gd name="adj" fmla="val 30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200" b="1">
                <a:solidFill>
                  <a:srgbClr val="17213A"/>
                </a:solidFill>
                <a:latin typeface="Arial"/>
              </a:rPr>
              <a:t>he</a:t>
            </a:r>
          </a:p>
        </p:txBody>
      </p:sp>
      <p:sp>
        <p:nvSpPr>
          <p:cNvPr id="27" name="Rounded Rectangle 26"/>
          <p:cNvSpPr/>
          <p:nvPr/>
        </p:nvSpPr>
        <p:spPr>
          <a:xfrm>
            <a:off x="6309360" y="4062984"/>
            <a:ext cx="2537460" cy="658368"/>
          </a:xfrm>
          <a:prstGeom prst="roundRect">
            <a:avLst>
              <a:gd name="adj" fmla="val 30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200" b="1">
                <a:solidFill>
                  <a:srgbClr val="17213A"/>
                </a:solidFill>
                <a:latin typeface="Arial"/>
              </a:rPr>
              <a:t>it</a:t>
            </a:r>
          </a:p>
        </p:txBody>
      </p:sp>
      <p:sp>
        <p:nvSpPr>
          <p:cNvPr id="28" name="Rounded Rectangle 27"/>
          <p:cNvSpPr/>
          <p:nvPr/>
        </p:nvSpPr>
        <p:spPr>
          <a:xfrm>
            <a:off x="9029700" y="4062984"/>
            <a:ext cx="2537460" cy="658368"/>
          </a:xfrm>
          <a:prstGeom prst="roundRect">
            <a:avLst>
              <a:gd name="adj" fmla="val 30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200" b="1">
                <a:solidFill>
                  <a:srgbClr val="17213A"/>
                </a:solidFill>
                <a:latin typeface="Arial"/>
              </a:rPr>
              <a:t>they</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fade">
                                      <p:cBhvr>
                                        <p:cTn id="103" dur="500"/>
                                        <p:tgtEl>
                                          <p:spTgt spid="20"/>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1"/>
                </p:tgtEl>
              </p:cMediaNode>
            </p:video>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229600" cy="320040"/>
          </a:xfrm>
          <a:prstGeom prst="rect">
            <a:avLst/>
          </a:prstGeom>
          <a:noFill/>
        </p:spPr>
        <p:txBody>
          <a:bodyPr wrap="square" anchor="ctr" lIns="73152" rIns="73152">
            <a:spAutoFit/>
          </a:bodyPr>
          <a:lstStyle/>
          <a:p>
            <a:pPr algn="l">
              <a:lnSpc>
                <a:spcPct val="115000"/>
              </a:lnSpc>
            </a:pPr>
            <a:r>
              <a:rPr sz="1200" b="1" u="none">
                <a:solidFill>
                  <a:srgbClr val="0F766E"/>
                </a:solidFill>
                <a:latin typeface="Dreaming Outloud Pro"/>
              </a:rPr>
              <a:t>Year 6 · SPaG · Word classes · Subjects and objects</a:t>
            </a:r>
          </a:p>
        </p:txBody>
      </p:sp>
      <p:sp>
        <p:nvSpPr>
          <p:cNvPr id="5" name="TextBox 4"/>
          <p:cNvSpPr txBox="1"/>
          <p:nvPr/>
        </p:nvSpPr>
        <p:spPr>
          <a:xfrm>
            <a:off x="8412480" y="411480"/>
            <a:ext cx="3291840" cy="320040"/>
          </a:xfrm>
          <a:prstGeom prst="rect">
            <a:avLst/>
          </a:prstGeom>
          <a:noFill/>
        </p:spPr>
        <p:txBody>
          <a:bodyPr wrap="square" anchor="ctr" lIns="73152" rIns="73152">
            <a:spAutoFit/>
          </a:bodyPr>
          <a:lstStyle/>
          <a:p>
            <a:pPr algn="r">
              <a:lnSpc>
                <a:spcPct val="115000"/>
              </a:lnSpc>
            </a:pPr>
            <a:r>
              <a:rPr sz="1200" b="1" u="none">
                <a:solidFill>
                  <a:srgbClr val="B4237A"/>
                </a:solidFill>
                <a:latin typeface="Dreaming Outloud Pro"/>
              </a:rPr>
              <a:t>Varied fluency 6</a:t>
            </a:r>
          </a:p>
        </p:txBody>
      </p:sp>
      <p:sp>
        <p:nvSpPr>
          <p:cNvPr id="6" name="Rectangle 5"/>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eacher.png"/>
          <p:cNvPicPr>
            <a:picLocks noChangeAspect="1"/>
          </p:cNvPicPr>
          <p:nvPr/>
        </p:nvPicPr>
        <p:blipFill>
          <a:blip r:embed="rId4"/>
          <a:stretch>
            <a:fillRect/>
          </a:stretch>
        </p:blipFill>
        <p:spPr>
          <a:xfrm>
            <a:off x="548640" y="690829"/>
            <a:ext cx="864108" cy="881938"/>
          </a:xfrm>
          <a:prstGeom prst="rect">
            <a:avLst/>
          </a:prstGeom>
        </p:spPr>
      </p:pic>
      <p:sp>
        <p:nvSpPr>
          <p:cNvPr id="8" name="Rounded Rectangular Callout 7"/>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9" name="Picture 8" descr="cheer.png"/>
          <p:cNvPicPr>
            <a:picLocks noChangeAspect="1"/>
          </p:cNvPicPr>
          <p:nvPr/>
        </p:nvPicPr>
        <p:blipFill>
          <a:blip r:embed="rId5"/>
          <a:stretch>
            <a:fillRect/>
          </a:stretch>
        </p:blipFill>
        <p:spPr>
          <a:xfrm>
            <a:off x="6263640" y="542696"/>
            <a:ext cx="846277" cy="1030071"/>
          </a:xfrm>
          <a:prstGeom prst="rect">
            <a:avLst/>
          </a:prstGeom>
        </p:spPr>
      </p:pic>
      <p:sp>
        <p:nvSpPr>
          <p:cNvPr id="10" name="Rounded Rectangular Callout 9"/>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1"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2" name="TextBox 11"/>
          <p:cNvSpPr txBox="1"/>
          <p:nvPr/>
        </p:nvSpPr>
        <p:spPr>
          <a:xfrm>
            <a:off x="4572000" y="6327648"/>
            <a:ext cx="3017520" cy="274320"/>
          </a:xfrm>
          <a:prstGeom prst="rect">
            <a:avLst/>
          </a:prstGeom>
          <a:noFill/>
        </p:spPr>
        <p:txBody>
          <a:bodyPr wrap="square" anchor="t" lIns="73152" rIns="73152">
            <a:spAutoFit/>
          </a:bodyPr>
          <a:lstStyle/>
          <a:p>
            <a:pPr algn="ctr">
              <a:lnSpc>
                <a:spcPct val="115000"/>
              </a:lnSpc>
            </a:pPr>
            <a:r>
              <a:rPr sz="1100" b="0" u="none">
                <a:solidFill>
                  <a:srgbClr val="6B7280"/>
                </a:solidFill>
                <a:latin typeface="Dreaming Outloud Pro"/>
              </a:rPr>
              <a:t>6 of 12</a:t>
            </a:r>
          </a:p>
        </p:txBody>
      </p:sp>
      <p:sp>
        <p:nvSpPr>
          <p:cNvPr id="13" name="Rounded Rectangle 12"/>
          <p:cNvSpPr/>
          <p:nvPr/>
        </p:nvSpPr>
        <p:spPr>
          <a:xfrm>
            <a:off x="54864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 y="1600200"/>
            <a:ext cx="5038344" cy="868680"/>
          </a:xfrm>
          <a:prstGeom prst="rect">
            <a:avLst/>
          </a:prstGeom>
          <a:noFill/>
        </p:spPr>
        <p:txBody>
          <a:bodyPr wrap="square" anchor="ctr" lIns="73152" rIns="73152">
            <a:spAutoFit/>
          </a:bodyPr>
          <a:lstStyle/>
          <a:p>
            <a:pPr algn="l">
              <a:lnSpc>
                <a:spcPct val="115000"/>
              </a:lnSpc>
            </a:pPr>
            <a:r>
              <a:rPr sz="2000" b="0" u="none">
                <a:solidFill>
                  <a:srgbClr val="17213A"/>
                </a:solidFill>
                <a:latin typeface="Arial"/>
              </a:rPr>
              <a:t>Is the underlined phrase the </a:t>
            </a:r>
            <a:r>
              <a:rPr sz="2000" b="1" u="none">
                <a:solidFill>
                  <a:srgbClr val="17213A"/>
                </a:solidFill>
                <a:latin typeface="Arial"/>
              </a:rPr>
              <a:t>subject</a:t>
            </a:r>
            <a:r>
              <a:rPr sz="2000" b="0" u="none">
                <a:solidFill>
                  <a:srgbClr val="17213A"/>
                </a:solidFill>
                <a:latin typeface="Arial"/>
              </a:rPr>
              <a:t> or the </a:t>
            </a:r>
            <a:r>
              <a:rPr sz="2000" b="1" u="none">
                <a:solidFill>
                  <a:srgbClr val="17213A"/>
                </a:solidFill>
                <a:latin typeface="Arial"/>
              </a:rPr>
              <a:t>object</a:t>
            </a:r>
            <a:r>
              <a:rPr sz="2000" b="0" u="none">
                <a:solidFill>
                  <a:srgbClr val="17213A"/>
                </a:solidFill>
                <a:latin typeface="Arial"/>
              </a:rPr>
              <a:t> of the sentence?</a:t>
            </a:r>
          </a:p>
        </p:txBody>
      </p:sp>
      <p:sp>
        <p:nvSpPr>
          <p:cNvPr id="15" name="TextBox 14"/>
          <p:cNvSpPr txBox="1"/>
          <p:nvPr/>
        </p:nvSpPr>
        <p:spPr>
          <a:xfrm>
            <a:off x="548640" y="2606040"/>
            <a:ext cx="5257800" cy="597408"/>
          </a:xfrm>
          <a:prstGeom prst="rect">
            <a:avLst/>
          </a:prstGeom>
          <a:noFill/>
        </p:spPr>
        <p:txBody>
          <a:bodyPr wrap="square" anchor="t" lIns="73152" rIns="73152">
            <a:spAutoFit/>
          </a:bodyPr>
          <a:lstStyle/>
          <a:p>
            <a:pPr algn="l">
              <a:lnSpc>
                <a:spcPct val="115000"/>
              </a:lnSpc>
            </a:pPr>
            <a:r>
              <a:rPr sz="2400" b="0" u="sng">
                <a:solidFill>
                  <a:srgbClr val="17213A"/>
                </a:solidFill>
                <a:latin typeface="Arial"/>
              </a:rPr>
              <a:t>Zara</a:t>
            </a:r>
            <a:r>
              <a:rPr sz="2400" b="0" u="none">
                <a:solidFill>
                  <a:srgbClr val="17213A"/>
                </a:solidFill>
                <a:latin typeface="Arial"/>
              </a:rPr>
              <a:t> was arriving bravely.</a:t>
            </a:r>
          </a:p>
        </p:txBody>
      </p:sp>
      <p:sp>
        <p:nvSpPr>
          <p:cNvPr id="16" name="Rounded Rectangle 15"/>
          <p:cNvSpPr/>
          <p:nvPr/>
        </p:nvSpPr>
        <p:spPr>
          <a:xfrm>
            <a:off x="548640" y="3313176"/>
            <a:ext cx="5257800" cy="505206"/>
          </a:xfrm>
          <a:prstGeom prst="roundRect">
            <a:avLst>
              <a:gd name="adj" fmla="val 20000"/>
            </a:avLst>
          </a:prstGeom>
          <a:solidFill>
            <a:srgbClr val="FFFFFF"/>
          </a:solidFill>
          <a:ln w="254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80" y="3313176"/>
            <a:ext cx="5074920" cy="505206"/>
          </a:xfrm>
          <a:prstGeom prst="rect">
            <a:avLst/>
          </a:prstGeom>
          <a:noFill/>
        </p:spPr>
        <p:txBody>
          <a:bodyPr wrap="square" anchor="ctr" lIns="73152" rIns="73152">
            <a:spAutoFit/>
          </a:bodyPr>
          <a:lstStyle/>
          <a:p>
            <a:pPr algn="l">
              <a:lnSpc>
                <a:spcPct val="115000"/>
              </a:lnSpc>
            </a:pPr>
            <a:r>
              <a:rPr sz="1800" b="0" u="none">
                <a:solidFill>
                  <a:srgbClr val="17213A"/>
                </a:solidFill>
                <a:latin typeface="Arial"/>
              </a:rPr>
              <a:t>☐  object</a:t>
            </a:r>
          </a:p>
        </p:txBody>
      </p:sp>
      <p:sp>
        <p:nvSpPr>
          <p:cNvPr id="18" name="Rounded Rectangle 17"/>
          <p:cNvSpPr/>
          <p:nvPr/>
        </p:nvSpPr>
        <p:spPr>
          <a:xfrm>
            <a:off x="548640" y="3891534"/>
            <a:ext cx="5257800" cy="505206"/>
          </a:xfrm>
          <a:prstGeom prst="roundRect">
            <a:avLst>
              <a:gd name="adj" fmla="val 20000"/>
            </a:avLst>
          </a:prstGeom>
          <a:solidFill>
            <a:srgbClr val="FFFFFF"/>
          </a:solidFill>
          <a:ln w="254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80" y="3891534"/>
            <a:ext cx="5074920" cy="505206"/>
          </a:xfrm>
          <a:prstGeom prst="rect">
            <a:avLst/>
          </a:prstGeom>
          <a:noFill/>
        </p:spPr>
        <p:txBody>
          <a:bodyPr wrap="square" anchor="ctr" lIns="73152" rIns="73152">
            <a:spAutoFit/>
          </a:bodyPr>
          <a:lstStyle/>
          <a:p>
            <a:pPr algn="l">
              <a:lnSpc>
                <a:spcPct val="115000"/>
              </a:lnSpc>
            </a:pPr>
            <a:r>
              <a:rPr sz="1800" b="0" u="none">
                <a:solidFill>
                  <a:srgbClr val="17213A"/>
                </a:solidFill>
                <a:latin typeface="Arial"/>
              </a:rPr>
              <a:t>☐  subject</a:t>
            </a:r>
          </a:p>
        </p:txBody>
      </p:sp>
      <p:sp>
        <p:nvSpPr>
          <p:cNvPr id="20" name="Rounded Rectangle 19"/>
          <p:cNvSpPr/>
          <p:nvPr/>
        </p:nvSpPr>
        <p:spPr>
          <a:xfrm>
            <a:off x="548640" y="3891534"/>
            <a:ext cx="5257800" cy="505206"/>
          </a:xfrm>
          <a:prstGeom prst="roundRect">
            <a:avLst>
              <a:gd name="adj" fmla="val 20000"/>
            </a:avLst>
          </a:prstGeom>
          <a:solidFill>
            <a:srgbClr val="DDF3E4"/>
          </a:solidFill>
          <a:ln w="38100">
            <a:solidFill>
              <a:srgbClr val="2E9E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080" y="3891534"/>
            <a:ext cx="5074920" cy="505206"/>
          </a:xfrm>
          <a:prstGeom prst="rect">
            <a:avLst/>
          </a:prstGeom>
          <a:noFill/>
        </p:spPr>
        <p:txBody>
          <a:bodyPr wrap="square" anchor="ctr" lIns="73152" rIns="73152">
            <a:spAutoFit/>
          </a:bodyPr>
          <a:lstStyle/>
          <a:p>
            <a:pPr algn="l">
              <a:lnSpc>
                <a:spcPct val="115000"/>
              </a:lnSpc>
            </a:pPr>
            <a:r>
              <a:rPr sz="1800" b="0" u="none">
                <a:solidFill>
                  <a:srgbClr val="17213A"/>
                </a:solidFill>
                <a:latin typeface="Arial"/>
              </a:rPr>
              <a:t>✔  subject</a:t>
            </a:r>
          </a:p>
        </p:txBody>
      </p:sp>
      <p:sp>
        <p:nvSpPr>
          <p:cNvPr id="22" name="Rounded Rectangle 21"/>
          <p:cNvSpPr/>
          <p:nvPr/>
        </p:nvSpPr>
        <p:spPr>
          <a:xfrm>
            <a:off x="630936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419088" y="1600200"/>
            <a:ext cx="5038344" cy="868680"/>
          </a:xfrm>
          <a:prstGeom prst="rect">
            <a:avLst/>
          </a:prstGeom>
          <a:noFill/>
        </p:spPr>
        <p:txBody>
          <a:bodyPr wrap="square" anchor="ctr" lIns="73152" rIns="73152">
            <a:spAutoFit/>
          </a:bodyPr>
          <a:lstStyle/>
          <a:p>
            <a:pPr algn="l">
              <a:lnSpc>
                <a:spcPct val="115000"/>
              </a:lnSpc>
            </a:pPr>
            <a:r>
              <a:rPr sz="2000" b="0" u="none">
                <a:solidFill>
                  <a:srgbClr val="17213A"/>
                </a:solidFill>
                <a:latin typeface="Arial"/>
              </a:rPr>
              <a:t>Is the underlined phrase the </a:t>
            </a:r>
            <a:r>
              <a:rPr sz="2000" b="1" u="none">
                <a:solidFill>
                  <a:srgbClr val="17213A"/>
                </a:solidFill>
                <a:latin typeface="Arial"/>
              </a:rPr>
              <a:t>subject</a:t>
            </a:r>
            <a:r>
              <a:rPr sz="2000" b="0" u="none">
                <a:solidFill>
                  <a:srgbClr val="17213A"/>
                </a:solidFill>
                <a:latin typeface="Arial"/>
              </a:rPr>
              <a:t> or the </a:t>
            </a:r>
            <a:r>
              <a:rPr sz="2000" b="1" u="none">
                <a:solidFill>
                  <a:srgbClr val="17213A"/>
                </a:solidFill>
                <a:latin typeface="Arial"/>
              </a:rPr>
              <a:t>object</a:t>
            </a:r>
            <a:r>
              <a:rPr sz="2000" b="0" u="none">
                <a:solidFill>
                  <a:srgbClr val="17213A"/>
                </a:solidFill>
                <a:latin typeface="Arial"/>
              </a:rPr>
              <a:t> of the sentence?</a:t>
            </a:r>
          </a:p>
        </p:txBody>
      </p:sp>
      <p:sp>
        <p:nvSpPr>
          <p:cNvPr id="24" name="TextBox 23"/>
          <p:cNvSpPr txBox="1"/>
          <p:nvPr/>
        </p:nvSpPr>
        <p:spPr>
          <a:xfrm>
            <a:off x="6309360" y="2606040"/>
            <a:ext cx="5257800" cy="993648"/>
          </a:xfrm>
          <a:prstGeom prst="rect">
            <a:avLst/>
          </a:prstGeom>
          <a:noFill/>
        </p:spPr>
        <p:txBody>
          <a:bodyPr wrap="square" anchor="t" lIns="73152" rIns="73152">
            <a:spAutoFit/>
          </a:bodyPr>
          <a:lstStyle/>
          <a:p>
            <a:pPr algn="l">
              <a:lnSpc>
                <a:spcPct val="115000"/>
              </a:lnSpc>
            </a:pPr>
            <a:r>
              <a:rPr sz="2400" b="0" u="none">
                <a:solidFill>
                  <a:srgbClr val="17213A"/>
                </a:solidFill>
                <a:latin typeface="Arial"/>
              </a:rPr>
              <a:t>The curious driver is lifting </a:t>
            </a:r>
            <a:r>
              <a:rPr sz="2400" b="0" u="sng">
                <a:solidFill>
                  <a:srgbClr val="17213A"/>
                </a:solidFill>
                <a:latin typeface="Arial"/>
              </a:rPr>
              <a:t>the ladders</a:t>
            </a:r>
            <a:r>
              <a:rPr sz="2400" b="0" u="none">
                <a:solidFill>
                  <a:srgbClr val="17213A"/>
                </a:solidFill>
                <a:latin typeface="Arial"/>
              </a:rPr>
              <a:t> nervously.</a:t>
            </a:r>
          </a:p>
        </p:txBody>
      </p:sp>
      <p:sp>
        <p:nvSpPr>
          <p:cNvPr id="25" name="Rounded Rectangle 24"/>
          <p:cNvSpPr/>
          <p:nvPr/>
        </p:nvSpPr>
        <p:spPr>
          <a:xfrm>
            <a:off x="6309360" y="3709416"/>
            <a:ext cx="5257800" cy="505206"/>
          </a:xfrm>
          <a:prstGeom prst="roundRect">
            <a:avLst>
              <a:gd name="adj" fmla="val 20000"/>
            </a:avLst>
          </a:prstGeom>
          <a:solidFill>
            <a:srgbClr val="FFFFFF"/>
          </a:solidFill>
          <a:ln w="254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400800" y="3709416"/>
            <a:ext cx="5074920" cy="505206"/>
          </a:xfrm>
          <a:prstGeom prst="rect">
            <a:avLst/>
          </a:prstGeom>
          <a:noFill/>
        </p:spPr>
        <p:txBody>
          <a:bodyPr wrap="square" anchor="ctr" lIns="73152" rIns="73152">
            <a:spAutoFit/>
          </a:bodyPr>
          <a:lstStyle/>
          <a:p>
            <a:pPr algn="l">
              <a:lnSpc>
                <a:spcPct val="115000"/>
              </a:lnSpc>
            </a:pPr>
            <a:r>
              <a:rPr sz="1800" b="0" u="none">
                <a:solidFill>
                  <a:srgbClr val="17213A"/>
                </a:solidFill>
                <a:latin typeface="Arial"/>
              </a:rPr>
              <a:t>☐  object</a:t>
            </a:r>
          </a:p>
        </p:txBody>
      </p:sp>
      <p:sp>
        <p:nvSpPr>
          <p:cNvPr id="27" name="Rounded Rectangle 26"/>
          <p:cNvSpPr/>
          <p:nvPr/>
        </p:nvSpPr>
        <p:spPr>
          <a:xfrm>
            <a:off x="6309360" y="3709416"/>
            <a:ext cx="5257800" cy="505206"/>
          </a:xfrm>
          <a:prstGeom prst="roundRect">
            <a:avLst>
              <a:gd name="adj" fmla="val 20000"/>
            </a:avLst>
          </a:prstGeom>
          <a:solidFill>
            <a:srgbClr val="DDF3E4"/>
          </a:solidFill>
          <a:ln w="38100">
            <a:solidFill>
              <a:srgbClr val="2E9E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400800" y="3709416"/>
            <a:ext cx="5074920" cy="505206"/>
          </a:xfrm>
          <a:prstGeom prst="rect">
            <a:avLst/>
          </a:prstGeom>
          <a:noFill/>
        </p:spPr>
        <p:txBody>
          <a:bodyPr wrap="square" anchor="ctr" lIns="73152" rIns="73152">
            <a:spAutoFit/>
          </a:bodyPr>
          <a:lstStyle/>
          <a:p>
            <a:pPr algn="l">
              <a:lnSpc>
                <a:spcPct val="115000"/>
              </a:lnSpc>
            </a:pPr>
            <a:r>
              <a:rPr sz="1800" b="0" u="none">
                <a:solidFill>
                  <a:srgbClr val="17213A"/>
                </a:solidFill>
                <a:latin typeface="Arial"/>
              </a:rPr>
              <a:t>✔  object</a:t>
            </a:r>
          </a:p>
        </p:txBody>
      </p:sp>
      <p:sp>
        <p:nvSpPr>
          <p:cNvPr id="29" name="Rounded Rectangle 28"/>
          <p:cNvSpPr/>
          <p:nvPr/>
        </p:nvSpPr>
        <p:spPr>
          <a:xfrm>
            <a:off x="6309360" y="4287774"/>
            <a:ext cx="5257800" cy="505206"/>
          </a:xfrm>
          <a:prstGeom prst="roundRect">
            <a:avLst>
              <a:gd name="adj" fmla="val 20000"/>
            </a:avLst>
          </a:prstGeom>
          <a:solidFill>
            <a:srgbClr val="FFFFFF"/>
          </a:solidFill>
          <a:ln w="254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400800" y="4287774"/>
            <a:ext cx="5074920" cy="505206"/>
          </a:xfrm>
          <a:prstGeom prst="rect">
            <a:avLst/>
          </a:prstGeom>
          <a:noFill/>
        </p:spPr>
        <p:txBody>
          <a:bodyPr wrap="square" anchor="ctr" lIns="73152" rIns="73152">
            <a:spAutoFit/>
          </a:bodyPr>
          <a:lstStyle/>
          <a:p>
            <a:pPr algn="l">
              <a:lnSpc>
                <a:spcPct val="115000"/>
              </a:lnSpc>
            </a:pPr>
            <a:r>
              <a:rPr sz="1800" b="0" u="none">
                <a:solidFill>
                  <a:srgbClr val="17213A"/>
                </a:solidFill>
                <a:latin typeface="Arial"/>
              </a:rPr>
              <a:t>☐  subject</a:t>
            </a:r>
          </a:p>
        </p:txBody>
      </p:sp>
    </p:spTree>
  </p:cSld>
  <p:clrMapOvr>
    <a:masterClrMapping/>
  </p:clrMapOvr>
  <p:timing>
    <p:tnLst>
      <p:par>
        <p:cTn id="1" dur="indefinite" restart="never" nodeType="tmRoot">
          <p:childTnLst>
            <p:seq concurrent="1" nextAc="seek">
              <p:cTn id="99" dur="indefinite" nodeType="mainSeq">
                <p:childTnLst>
                  <p:par>
                    <p:cTn id="107" fill="hold">
                      <p:stCondLst>
                        <p:cond delay="indefinite"/>
                      </p:stCondLst>
                      <p:childTnLst>
                        <p:par>
                          <p:cTn id="108"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fade">
                                      <p:cBhvr>
                                        <p:cTn id="103" dur="500"/>
                                        <p:tgtEl>
                                          <p:spTgt spid="20"/>
                                        </p:tgtEl>
                                      </p:cBhvr>
                                    </p:animEffect>
                                  </p:childTnLst>
                                </p:cTn>
                              </p:par>
                              <p:par>
                                <p:cTn id="104" presetID="10" presetClass="entr" presetSubtype="0" fill="hold" nodeType="withEffect">
                                  <p:stCondLst>
                                    <p:cond delay="0"/>
                                  </p:stCondLst>
                                  <p:childTnLst>
                                    <p:set>
                                      <p:cBhvr>
                                        <p:cTn id="105" dur="1" fill="hold">
                                          <p:stCondLst>
                                            <p:cond delay="0"/>
                                          </p:stCondLst>
                                        </p:cTn>
                                        <p:tgtEl>
                                          <p:spTgt spid="21"/>
                                        </p:tgtEl>
                                        <p:attrNameLst>
                                          <p:attrName>style.visibility</p:attrName>
                                        </p:attrNameLst>
                                      </p:cBhvr>
                                      <p:to>
                                        <p:strVal val="visible"/>
                                      </p:to>
                                    </p:set>
                                    <p:animEffect transition="in" filter="fade">
                                      <p:cBhvr>
                                        <p:cTn id="106" dur="500"/>
                                        <p:tgtEl>
                                          <p:spTgt spid="21"/>
                                        </p:tgtEl>
                                      </p:cBhvr>
                                    </p:animEffect>
                                  </p:childTnLst>
                                </p:cTn>
                              </p:par>
                            </p:childTnLst>
                          </p:cTn>
                        </p:par>
                      </p:childTnLst>
                    </p:cTn>
                  </p:par>
                  <p:par>
                    <p:cTn id="115" fill="hold">
                      <p:stCondLst>
                        <p:cond delay="indefinite"/>
                      </p:stCondLst>
                      <p:childTnLst>
                        <p:par>
                          <p:cTn id="116"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27"/>
                                        </p:tgtEl>
                                        <p:attrNameLst>
                                          <p:attrName>style.visibility</p:attrName>
                                        </p:attrNameLst>
                                      </p:cBhvr>
                                      <p:to>
                                        <p:strVal val="visible"/>
                                      </p:to>
                                    </p:set>
                                    <p:animEffect transition="in" filter="fade">
                                      <p:cBhvr>
                                        <p:cTn id="111" dur="500"/>
                                        <p:tgtEl>
                                          <p:spTgt spid="27"/>
                                        </p:tgtEl>
                                      </p:cBhvr>
                                    </p:animEffect>
                                  </p:childTnLst>
                                </p:cTn>
                              </p:par>
                              <p:par>
                                <p:cTn id="112" presetID="10" presetClass="entr" presetSubtype="0" fill="hold" nodeType="withEffect">
                                  <p:stCondLst>
                                    <p:cond delay="0"/>
                                  </p:stCondLst>
                                  <p:childTnLst>
                                    <p:set>
                                      <p:cBhvr>
                                        <p:cTn id="113" dur="1" fill="hold">
                                          <p:stCondLst>
                                            <p:cond delay="0"/>
                                          </p:stCondLst>
                                        </p:cTn>
                                        <p:tgtEl>
                                          <p:spTgt spid="28"/>
                                        </p:tgtEl>
                                        <p:attrNameLst>
                                          <p:attrName>style.visibility</p:attrName>
                                        </p:attrNameLst>
                                      </p:cBhvr>
                                      <p:to>
                                        <p:strVal val="visible"/>
                                      </p:to>
                                    </p:set>
                                    <p:animEffect transition="in" filter="fade">
                                      <p:cBhvr>
                                        <p:cTn id="1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1"/>
                </p:tgtEl>
              </p:cMediaNode>
            </p:video>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229600" cy="320040"/>
          </a:xfrm>
          <a:prstGeom prst="rect">
            <a:avLst/>
          </a:prstGeom>
          <a:noFill/>
        </p:spPr>
        <p:txBody>
          <a:bodyPr wrap="square" anchor="ctr" lIns="73152" rIns="73152">
            <a:spAutoFit/>
          </a:bodyPr>
          <a:lstStyle/>
          <a:p>
            <a:pPr algn="l">
              <a:lnSpc>
                <a:spcPct val="115000"/>
              </a:lnSpc>
            </a:pPr>
            <a:r>
              <a:rPr sz="1200" b="1" u="none">
                <a:solidFill>
                  <a:srgbClr val="0F766E"/>
                </a:solidFill>
                <a:latin typeface="Dreaming Outloud Pro"/>
              </a:rPr>
              <a:t>Year 6 · SPaG · Word classes · Subjects and objects</a:t>
            </a:r>
          </a:p>
        </p:txBody>
      </p:sp>
      <p:sp>
        <p:nvSpPr>
          <p:cNvPr id="5" name="TextBox 4"/>
          <p:cNvSpPr txBox="1"/>
          <p:nvPr/>
        </p:nvSpPr>
        <p:spPr>
          <a:xfrm>
            <a:off x="8412480" y="411480"/>
            <a:ext cx="3291840" cy="320040"/>
          </a:xfrm>
          <a:prstGeom prst="rect">
            <a:avLst/>
          </a:prstGeom>
          <a:noFill/>
        </p:spPr>
        <p:txBody>
          <a:bodyPr wrap="square" anchor="ctr" lIns="73152" rIns="73152">
            <a:spAutoFit/>
          </a:bodyPr>
          <a:lstStyle/>
          <a:p>
            <a:pPr algn="r">
              <a:lnSpc>
                <a:spcPct val="115000"/>
              </a:lnSpc>
            </a:pPr>
            <a:r>
              <a:rPr sz="1200" b="1" u="none">
                <a:solidFill>
                  <a:srgbClr val="B4237A"/>
                </a:solidFill>
                <a:latin typeface="Dreaming Outloud Pro"/>
              </a:rPr>
              <a:t>Varied fluency 7</a:t>
            </a:r>
          </a:p>
        </p:txBody>
      </p:sp>
      <p:sp>
        <p:nvSpPr>
          <p:cNvPr id="6" name="Rectangle 5"/>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eacher.png"/>
          <p:cNvPicPr>
            <a:picLocks noChangeAspect="1"/>
          </p:cNvPicPr>
          <p:nvPr/>
        </p:nvPicPr>
        <p:blipFill>
          <a:blip r:embed="rId4"/>
          <a:stretch>
            <a:fillRect/>
          </a:stretch>
        </p:blipFill>
        <p:spPr>
          <a:xfrm>
            <a:off x="548640" y="690829"/>
            <a:ext cx="864108" cy="881938"/>
          </a:xfrm>
          <a:prstGeom prst="rect">
            <a:avLst/>
          </a:prstGeom>
        </p:spPr>
      </p:pic>
      <p:sp>
        <p:nvSpPr>
          <p:cNvPr id="8" name="Rounded Rectangular Callout 7"/>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9" name="Picture 8" descr="cheer.png"/>
          <p:cNvPicPr>
            <a:picLocks noChangeAspect="1"/>
          </p:cNvPicPr>
          <p:nvPr/>
        </p:nvPicPr>
        <p:blipFill>
          <a:blip r:embed="rId5"/>
          <a:stretch>
            <a:fillRect/>
          </a:stretch>
        </p:blipFill>
        <p:spPr>
          <a:xfrm>
            <a:off x="6263640" y="542696"/>
            <a:ext cx="846277" cy="1030071"/>
          </a:xfrm>
          <a:prstGeom prst="rect">
            <a:avLst/>
          </a:prstGeom>
        </p:spPr>
      </p:pic>
      <p:sp>
        <p:nvSpPr>
          <p:cNvPr id="10" name="Rounded Rectangular Callout 9"/>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1"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2" name="TextBox 11"/>
          <p:cNvSpPr txBox="1"/>
          <p:nvPr/>
        </p:nvSpPr>
        <p:spPr>
          <a:xfrm>
            <a:off x="4572000" y="6327648"/>
            <a:ext cx="3017520" cy="274320"/>
          </a:xfrm>
          <a:prstGeom prst="rect">
            <a:avLst/>
          </a:prstGeom>
          <a:noFill/>
        </p:spPr>
        <p:txBody>
          <a:bodyPr wrap="square" anchor="t" lIns="73152" rIns="73152">
            <a:spAutoFit/>
          </a:bodyPr>
          <a:lstStyle/>
          <a:p>
            <a:pPr algn="ctr">
              <a:lnSpc>
                <a:spcPct val="115000"/>
              </a:lnSpc>
            </a:pPr>
            <a:r>
              <a:rPr sz="1100" b="0" u="none">
                <a:solidFill>
                  <a:srgbClr val="6B7280"/>
                </a:solidFill>
                <a:latin typeface="Dreaming Outloud Pro"/>
              </a:rPr>
              <a:t>7 of 12</a:t>
            </a:r>
          </a:p>
        </p:txBody>
      </p:sp>
      <p:sp>
        <p:nvSpPr>
          <p:cNvPr id="13" name="Rounded Rectangle 12"/>
          <p:cNvSpPr/>
          <p:nvPr/>
        </p:nvSpPr>
        <p:spPr>
          <a:xfrm>
            <a:off x="54864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 y="1600200"/>
            <a:ext cx="5038344" cy="868680"/>
          </a:xfrm>
          <a:prstGeom prst="rect">
            <a:avLst/>
          </a:prstGeom>
          <a:noFill/>
        </p:spPr>
        <p:txBody>
          <a:bodyPr wrap="square" anchor="ctr" lIns="73152" rIns="73152">
            <a:spAutoFit/>
          </a:bodyPr>
          <a:lstStyle/>
          <a:p>
            <a:pPr algn="l">
              <a:lnSpc>
                <a:spcPct val="115000"/>
              </a:lnSpc>
            </a:pPr>
            <a:r>
              <a:rPr sz="2000" b="0" u="none">
                <a:solidFill>
                  <a:srgbClr val="17213A"/>
                </a:solidFill>
                <a:latin typeface="Arial"/>
              </a:rPr>
              <a:t>Underline </a:t>
            </a:r>
            <a:r>
              <a:rPr sz="2000" b="1" u="none">
                <a:solidFill>
                  <a:srgbClr val="17213A"/>
                </a:solidFill>
                <a:latin typeface="Arial"/>
              </a:rPr>
              <a:t>both subjects</a:t>
            </a:r>
            <a:r>
              <a:rPr sz="2000" b="0" u="none">
                <a:solidFill>
                  <a:srgbClr val="17213A"/>
                </a:solidFill>
                <a:latin typeface="Arial"/>
              </a:rPr>
              <a:t> in the sentence below.</a:t>
            </a:r>
          </a:p>
        </p:txBody>
      </p:sp>
      <p:sp>
        <p:nvSpPr>
          <p:cNvPr id="15" name="TextBox 14"/>
          <p:cNvSpPr txBox="1"/>
          <p:nvPr/>
        </p:nvSpPr>
        <p:spPr>
          <a:xfrm>
            <a:off x="548640" y="2606040"/>
            <a:ext cx="5257800" cy="1389888"/>
          </a:xfrm>
          <a:prstGeom prst="rect">
            <a:avLst/>
          </a:prstGeom>
          <a:noFill/>
        </p:spPr>
        <p:txBody>
          <a:bodyPr wrap="square" anchor="t" lIns="73152" rIns="73152">
            <a:spAutoFit/>
          </a:bodyPr>
          <a:lstStyle/>
          <a:p>
            <a:pPr algn="l">
              <a:lnSpc>
                <a:spcPct val="115000"/>
              </a:lnSpc>
            </a:pPr>
            <a:r>
              <a:rPr sz="2400" b="0" u="none">
                <a:solidFill>
                  <a:srgbClr val="17213A"/>
                </a:solidFill>
                <a:latin typeface="Arial"/>
              </a:rPr>
              <a:t>The bakers were finding the shiny baskets quietly, but they were lifting the enormous bench.</a:t>
            </a:r>
          </a:p>
        </p:txBody>
      </p:sp>
      <p:sp>
        <p:nvSpPr>
          <p:cNvPr id="16" name="Rectangle 15"/>
          <p:cNvSpPr/>
          <p:nvPr/>
        </p:nvSpPr>
        <p:spPr>
          <a:xfrm>
            <a:off x="548640" y="2606040"/>
            <a:ext cx="5257800" cy="1389888"/>
          </a:xfrm>
          <a:prstGeom prst="rect">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48640" y="2606040"/>
            <a:ext cx="5257800" cy="1389888"/>
          </a:xfrm>
          <a:prstGeom prst="rect">
            <a:avLst/>
          </a:prstGeom>
          <a:noFill/>
        </p:spPr>
        <p:txBody>
          <a:bodyPr wrap="square" anchor="t" lIns="73152" rIns="73152">
            <a:spAutoFit/>
          </a:bodyPr>
          <a:lstStyle/>
          <a:p>
            <a:pPr algn="l">
              <a:lnSpc>
                <a:spcPct val="115000"/>
              </a:lnSpc>
            </a:pPr>
            <a:r>
              <a:rPr sz="2400" b="0" u="sng">
                <a:solidFill>
                  <a:srgbClr val="D11A2A"/>
                </a:solidFill>
                <a:latin typeface="Arial"/>
              </a:rPr>
              <a:t>The bakers</a:t>
            </a:r>
            <a:r>
              <a:rPr sz="2400" b="0" u="none">
                <a:solidFill>
                  <a:srgbClr val="17213A"/>
                </a:solidFill>
                <a:latin typeface="Arial"/>
              </a:rPr>
              <a:t> were finding the shiny baskets quietly, but </a:t>
            </a:r>
            <a:r>
              <a:rPr sz="2400" b="0" u="sng">
                <a:solidFill>
                  <a:srgbClr val="D11A2A"/>
                </a:solidFill>
                <a:latin typeface="Arial"/>
              </a:rPr>
              <a:t>they</a:t>
            </a:r>
            <a:r>
              <a:rPr sz="2400" b="0" u="none">
                <a:solidFill>
                  <a:srgbClr val="17213A"/>
                </a:solidFill>
                <a:latin typeface="Arial"/>
              </a:rPr>
              <a:t> were lifting the enormous bench.</a:t>
            </a:r>
          </a:p>
        </p:txBody>
      </p:sp>
      <p:sp>
        <p:nvSpPr>
          <p:cNvPr id="18" name="Rounded Rectangle 17"/>
          <p:cNvSpPr/>
          <p:nvPr/>
        </p:nvSpPr>
        <p:spPr>
          <a:xfrm>
            <a:off x="630936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19088" y="1600200"/>
            <a:ext cx="5038344" cy="868680"/>
          </a:xfrm>
          <a:prstGeom prst="rect">
            <a:avLst/>
          </a:prstGeom>
          <a:noFill/>
        </p:spPr>
        <p:txBody>
          <a:bodyPr wrap="square" anchor="ctr" lIns="73152" rIns="73152">
            <a:spAutoFit/>
          </a:bodyPr>
          <a:lstStyle/>
          <a:p>
            <a:pPr algn="l">
              <a:lnSpc>
                <a:spcPct val="115000"/>
              </a:lnSpc>
            </a:pPr>
            <a:r>
              <a:rPr sz="2000" b="0" u="none">
                <a:solidFill>
                  <a:srgbClr val="17213A"/>
                </a:solidFill>
                <a:latin typeface="Arial"/>
              </a:rPr>
              <a:t>Underline </a:t>
            </a:r>
            <a:r>
              <a:rPr sz="2000" b="1" u="none">
                <a:solidFill>
                  <a:srgbClr val="17213A"/>
                </a:solidFill>
                <a:latin typeface="Arial"/>
              </a:rPr>
              <a:t>both subjects</a:t>
            </a:r>
            <a:r>
              <a:rPr sz="2000" b="0" u="none">
                <a:solidFill>
                  <a:srgbClr val="17213A"/>
                </a:solidFill>
                <a:latin typeface="Arial"/>
              </a:rPr>
              <a:t> in the sentence below.</a:t>
            </a:r>
          </a:p>
        </p:txBody>
      </p:sp>
      <p:sp>
        <p:nvSpPr>
          <p:cNvPr id="20" name="TextBox 19"/>
          <p:cNvSpPr txBox="1"/>
          <p:nvPr/>
        </p:nvSpPr>
        <p:spPr>
          <a:xfrm>
            <a:off x="6309360" y="2606040"/>
            <a:ext cx="5257800" cy="1389888"/>
          </a:xfrm>
          <a:prstGeom prst="rect">
            <a:avLst/>
          </a:prstGeom>
          <a:noFill/>
        </p:spPr>
        <p:txBody>
          <a:bodyPr wrap="square" anchor="t" lIns="73152" rIns="73152">
            <a:spAutoFit/>
          </a:bodyPr>
          <a:lstStyle/>
          <a:p>
            <a:pPr algn="l">
              <a:lnSpc>
                <a:spcPct val="115000"/>
              </a:lnSpc>
            </a:pPr>
            <a:r>
              <a:rPr sz="2400" b="0" u="none">
                <a:solidFill>
                  <a:srgbClr val="17213A"/>
                </a:solidFill>
                <a:latin typeface="Arial"/>
              </a:rPr>
              <a:t>A cheerful nurse is throwing the kite loudly, and Ravi is crying.</a:t>
            </a:r>
          </a:p>
        </p:txBody>
      </p:sp>
      <p:sp>
        <p:nvSpPr>
          <p:cNvPr id="21" name="Rectangle 20"/>
          <p:cNvSpPr/>
          <p:nvPr/>
        </p:nvSpPr>
        <p:spPr>
          <a:xfrm>
            <a:off x="6309360" y="2606040"/>
            <a:ext cx="5257800" cy="1389888"/>
          </a:xfrm>
          <a:prstGeom prst="rect">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09360" y="2606040"/>
            <a:ext cx="5257800" cy="1389888"/>
          </a:xfrm>
          <a:prstGeom prst="rect">
            <a:avLst/>
          </a:prstGeom>
          <a:noFill/>
        </p:spPr>
        <p:txBody>
          <a:bodyPr wrap="square" anchor="t" lIns="73152" rIns="73152">
            <a:spAutoFit/>
          </a:bodyPr>
          <a:lstStyle/>
          <a:p>
            <a:pPr algn="l">
              <a:lnSpc>
                <a:spcPct val="115000"/>
              </a:lnSpc>
            </a:pPr>
            <a:r>
              <a:rPr sz="2400" b="0" u="sng">
                <a:solidFill>
                  <a:srgbClr val="D11A2A"/>
                </a:solidFill>
                <a:latin typeface="Arial"/>
              </a:rPr>
              <a:t>A cheerful nurse</a:t>
            </a:r>
            <a:r>
              <a:rPr sz="2400" b="0" u="none">
                <a:solidFill>
                  <a:srgbClr val="17213A"/>
                </a:solidFill>
                <a:latin typeface="Arial"/>
              </a:rPr>
              <a:t> is throwing the kite loudly, and </a:t>
            </a:r>
            <a:r>
              <a:rPr sz="2400" b="0" u="sng">
                <a:solidFill>
                  <a:srgbClr val="D11A2A"/>
                </a:solidFill>
                <a:latin typeface="Arial"/>
              </a:rPr>
              <a:t>Ravi</a:t>
            </a:r>
            <a:r>
              <a:rPr sz="2400" b="0" u="none">
                <a:solidFill>
                  <a:srgbClr val="17213A"/>
                </a:solidFill>
                <a:latin typeface="Arial"/>
              </a:rPr>
              <a:t> is crying.</a:t>
            </a:r>
          </a:p>
        </p:txBody>
      </p:sp>
    </p:spTree>
  </p:cSld>
  <p:clrMapOvr>
    <a:masterClrMapping/>
  </p:clrMapOvr>
  <p:timing>
    <p:tnLst>
      <p:par>
        <p:cTn id="1" dur="indefinite" restart="never" nodeType="tmRoot">
          <p:childTnLst>
            <p:seq concurrent="1" nextAc="seek">
              <p:cTn id="99" dur="indefinite" nodeType="mainSeq">
                <p:childTnLst>
                  <p:par>
                    <p:cTn id="107" fill="hold">
                      <p:stCondLst>
                        <p:cond delay="indefinite"/>
                      </p:stCondLst>
                      <p:childTnLst>
                        <p:par>
                          <p:cTn id="108"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6"/>
                                        </p:tgtEl>
                                        <p:attrNameLst>
                                          <p:attrName>style.visibility</p:attrName>
                                        </p:attrNameLst>
                                      </p:cBhvr>
                                      <p:to>
                                        <p:strVal val="visible"/>
                                      </p:to>
                                    </p:set>
                                    <p:animEffect transition="in" filter="fade">
                                      <p:cBhvr>
                                        <p:cTn id="103" dur="500"/>
                                        <p:tgtEl>
                                          <p:spTgt spid="16"/>
                                        </p:tgtEl>
                                      </p:cBhvr>
                                    </p:animEffect>
                                  </p:childTnLst>
                                </p:cTn>
                              </p:par>
                              <p:par>
                                <p:cTn id="104" presetID="10" presetClass="entr" presetSubtype="0" fill="hold" nodeType="withEffect">
                                  <p:stCondLst>
                                    <p:cond delay="0"/>
                                  </p:stCondLst>
                                  <p:childTnLst>
                                    <p:set>
                                      <p:cBhvr>
                                        <p:cTn id="105" dur="1" fill="hold">
                                          <p:stCondLst>
                                            <p:cond delay="0"/>
                                          </p:stCondLst>
                                        </p:cTn>
                                        <p:tgtEl>
                                          <p:spTgt spid="17"/>
                                        </p:tgtEl>
                                        <p:attrNameLst>
                                          <p:attrName>style.visibility</p:attrName>
                                        </p:attrNameLst>
                                      </p:cBhvr>
                                      <p:to>
                                        <p:strVal val="visible"/>
                                      </p:to>
                                    </p:set>
                                    <p:animEffect transition="in" filter="fade">
                                      <p:cBhvr>
                                        <p:cTn id="106" dur="500"/>
                                        <p:tgtEl>
                                          <p:spTgt spid="17"/>
                                        </p:tgtEl>
                                      </p:cBhvr>
                                    </p:animEffect>
                                  </p:childTnLst>
                                </p:cTn>
                              </p:par>
                            </p:childTnLst>
                          </p:cTn>
                        </p:par>
                      </p:childTnLst>
                    </p:cTn>
                  </p:par>
                  <p:par>
                    <p:cTn id="115" fill="hold">
                      <p:stCondLst>
                        <p:cond delay="indefinite"/>
                      </p:stCondLst>
                      <p:childTnLst>
                        <p:par>
                          <p:cTn id="116"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21"/>
                                        </p:tgtEl>
                                        <p:attrNameLst>
                                          <p:attrName>style.visibility</p:attrName>
                                        </p:attrNameLst>
                                      </p:cBhvr>
                                      <p:to>
                                        <p:strVal val="visible"/>
                                      </p:to>
                                    </p:set>
                                    <p:animEffect transition="in" filter="fade">
                                      <p:cBhvr>
                                        <p:cTn id="111" dur="500"/>
                                        <p:tgtEl>
                                          <p:spTgt spid="21"/>
                                        </p:tgtEl>
                                      </p:cBhvr>
                                    </p:animEffect>
                                  </p:childTnLst>
                                </p:cTn>
                              </p:par>
                              <p:par>
                                <p:cTn id="112" presetID="10" presetClass="entr" presetSubtype="0" fill="hold" nodeType="withEffect">
                                  <p:stCondLst>
                                    <p:cond delay="0"/>
                                  </p:stCondLst>
                                  <p:childTnLst>
                                    <p:set>
                                      <p:cBhvr>
                                        <p:cTn id="113" dur="1" fill="hold">
                                          <p:stCondLst>
                                            <p:cond delay="0"/>
                                          </p:stCondLst>
                                        </p:cTn>
                                        <p:tgtEl>
                                          <p:spTgt spid="22"/>
                                        </p:tgtEl>
                                        <p:attrNameLst>
                                          <p:attrName>style.visibility</p:attrName>
                                        </p:attrNameLst>
                                      </p:cBhvr>
                                      <p:to>
                                        <p:strVal val="visible"/>
                                      </p:to>
                                    </p:set>
                                    <p:animEffect transition="in" filter="fade">
                                      <p:cBhvr>
                                        <p:cTn id="1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1"/>
                </p:tgtEl>
              </p:cMediaNode>
            </p:video>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229600" cy="320040"/>
          </a:xfrm>
          <a:prstGeom prst="rect">
            <a:avLst/>
          </a:prstGeom>
          <a:noFill/>
        </p:spPr>
        <p:txBody>
          <a:bodyPr wrap="square" anchor="ctr" lIns="73152" rIns="73152">
            <a:spAutoFit/>
          </a:bodyPr>
          <a:lstStyle/>
          <a:p>
            <a:pPr algn="l">
              <a:lnSpc>
                <a:spcPct val="115000"/>
              </a:lnSpc>
            </a:pPr>
            <a:r>
              <a:rPr sz="1200" b="1" u="none">
                <a:solidFill>
                  <a:srgbClr val="0F766E"/>
                </a:solidFill>
                <a:latin typeface="Dreaming Outloud Pro"/>
              </a:rPr>
              <a:t>Year 6 · SPaG · Word classes · Subjects and objects</a:t>
            </a:r>
          </a:p>
        </p:txBody>
      </p:sp>
      <p:sp>
        <p:nvSpPr>
          <p:cNvPr id="5" name="TextBox 4"/>
          <p:cNvSpPr txBox="1"/>
          <p:nvPr/>
        </p:nvSpPr>
        <p:spPr>
          <a:xfrm>
            <a:off x="8412480" y="411480"/>
            <a:ext cx="3291840" cy="320040"/>
          </a:xfrm>
          <a:prstGeom prst="rect">
            <a:avLst/>
          </a:prstGeom>
          <a:noFill/>
        </p:spPr>
        <p:txBody>
          <a:bodyPr wrap="square" anchor="ctr" lIns="73152" rIns="73152">
            <a:spAutoFit/>
          </a:bodyPr>
          <a:lstStyle/>
          <a:p>
            <a:pPr algn="r">
              <a:lnSpc>
                <a:spcPct val="115000"/>
              </a:lnSpc>
            </a:pPr>
            <a:r>
              <a:rPr sz="1200" b="1" u="none">
                <a:solidFill>
                  <a:srgbClr val="B4237A"/>
                </a:solidFill>
                <a:latin typeface="Dreaming Outloud Pro"/>
              </a:rPr>
              <a:t>Varied fluency 8</a:t>
            </a:r>
          </a:p>
        </p:txBody>
      </p:sp>
      <p:sp>
        <p:nvSpPr>
          <p:cNvPr id="6" name="Rectangle 5"/>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eacher.png"/>
          <p:cNvPicPr>
            <a:picLocks noChangeAspect="1"/>
          </p:cNvPicPr>
          <p:nvPr/>
        </p:nvPicPr>
        <p:blipFill>
          <a:blip r:embed="rId4"/>
          <a:stretch>
            <a:fillRect/>
          </a:stretch>
        </p:blipFill>
        <p:spPr>
          <a:xfrm>
            <a:off x="548640" y="690829"/>
            <a:ext cx="864108" cy="881938"/>
          </a:xfrm>
          <a:prstGeom prst="rect">
            <a:avLst/>
          </a:prstGeom>
        </p:spPr>
      </p:pic>
      <p:sp>
        <p:nvSpPr>
          <p:cNvPr id="8" name="Rounded Rectangular Callout 7"/>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9" name="Picture 8" descr="cheer.png"/>
          <p:cNvPicPr>
            <a:picLocks noChangeAspect="1"/>
          </p:cNvPicPr>
          <p:nvPr/>
        </p:nvPicPr>
        <p:blipFill>
          <a:blip r:embed="rId5"/>
          <a:stretch>
            <a:fillRect/>
          </a:stretch>
        </p:blipFill>
        <p:spPr>
          <a:xfrm>
            <a:off x="6263640" y="542696"/>
            <a:ext cx="846277" cy="1030071"/>
          </a:xfrm>
          <a:prstGeom prst="rect">
            <a:avLst/>
          </a:prstGeom>
        </p:spPr>
      </p:pic>
      <p:sp>
        <p:nvSpPr>
          <p:cNvPr id="10" name="Rounded Rectangular Callout 9"/>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1"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2" name="TextBox 11"/>
          <p:cNvSpPr txBox="1"/>
          <p:nvPr/>
        </p:nvSpPr>
        <p:spPr>
          <a:xfrm>
            <a:off x="4572000" y="6327648"/>
            <a:ext cx="3017520" cy="274320"/>
          </a:xfrm>
          <a:prstGeom prst="rect">
            <a:avLst/>
          </a:prstGeom>
          <a:noFill/>
        </p:spPr>
        <p:txBody>
          <a:bodyPr wrap="square" anchor="t" lIns="73152" rIns="73152">
            <a:spAutoFit/>
          </a:bodyPr>
          <a:lstStyle/>
          <a:p>
            <a:pPr algn="ctr">
              <a:lnSpc>
                <a:spcPct val="115000"/>
              </a:lnSpc>
            </a:pPr>
            <a:r>
              <a:rPr sz="1100" b="0" u="none">
                <a:solidFill>
                  <a:srgbClr val="6B7280"/>
                </a:solidFill>
                <a:latin typeface="Dreaming Outloud Pro"/>
              </a:rPr>
              <a:t>8 of 12</a:t>
            </a:r>
          </a:p>
        </p:txBody>
      </p:sp>
      <p:sp>
        <p:nvSpPr>
          <p:cNvPr id="13" name="Rounded Rectangle 12"/>
          <p:cNvSpPr/>
          <p:nvPr/>
        </p:nvSpPr>
        <p:spPr>
          <a:xfrm>
            <a:off x="54864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 y="1600200"/>
            <a:ext cx="5038344" cy="868680"/>
          </a:xfrm>
          <a:prstGeom prst="rect">
            <a:avLst/>
          </a:prstGeom>
          <a:noFill/>
        </p:spPr>
        <p:txBody>
          <a:bodyPr wrap="square" anchor="ctr" lIns="73152" rIns="73152">
            <a:spAutoFit/>
          </a:bodyPr>
          <a:lstStyle/>
          <a:p>
            <a:pPr algn="l">
              <a:lnSpc>
                <a:spcPct val="115000"/>
              </a:lnSpc>
            </a:pPr>
            <a:r>
              <a:rPr sz="2000" b="0" u="none">
                <a:solidFill>
                  <a:srgbClr val="17213A"/>
                </a:solidFill>
                <a:latin typeface="Arial"/>
              </a:rPr>
              <a:t>Is the sentence below correct? Tick one box. Then explain how you know.</a:t>
            </a:r>
          </a:p>
        </p:txBody>
      </p:sp>
      <p:sp>
        <p:nvSpPr>
          <p:cNvPr id="15" name="TextBox 14"/>
          <p:cNvSpPr txBox="1"/>
          <p:nvPr/>
        </p:nvSpPr>
        <p:spPr>
          <a:xfrm>
            <a:off x="548640" y="2606040"/>
            <a:ext cx="5257800" cy="755903"/>
          </a:xfrm>
          <a:prstGeom prst="rect">
            <a:avLst/>
          </a:prstGeom>
          <a:noFill/>
        </p:spPr>
        <p:txBody>
          <a:bodyPr wrap="square" anchor="t" lIns="73152" rIns="73152">
            <a:spAutoFit/>
          </a:bodyPr>
          <a:lstStyle/>
          <a:p>
            <a:pPr algn="l">
              <a:lnSpc>
                <a:spcPct val="115000"/>
              </a:lnSpc>
            </a:pPr>
            <a:r>
              <a:rPr sz="1679" b="0" u="none">
                <a:solidFill>
                  <a:srgbClr val="17213A"/>
                </a:solidFill>
                <a:latin typeface="Arial"/>
              </a:rPr>
              <a:t>In the sentence 'The goalkeeper caught the ball and threw it.' 'it' is the subject.</a:t>
            </a:r>
          </a:p>
        </p:txBody>
      </p:sp>
      <p:sp>
        <p:nvSpPr>
          <p:cNvPr id="16" name="Rounded Rectangle 15"/>
          <p:cNvSpPr/>
          <p:nvPr/>
        </p:nvSpPr>
        <p:spPr>
          <a:xfrm>
            <a:off x="548640" y="3471672"/>
            <a:ext cx="5257800" cy="419480"/>
          </a:xfrm>
          <a:prstGeom prst="roundRect">
            <a:avLst>
              <a:gd name="adj" fmla="val 20000"/>
            </a:avLst>
          </a:prstGeom>
          <a:solidFill>
            <a:srgbClr val="FFFFFF"/>
          </a:solidFill>
          <a:ln w="254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80" y="3471672"/>
            <a:ext cx="5074920" cy="419480"/>
          </a:xfrm>
          <a:prstGeom prst="rect">
            <a:avLst/>
          </a:prstGeom>
          <a:noFill/>
        </p:spPr>
        <p:txBody>
          <a:bodyPr wrap="square" anchor="ctr" lIns="73152" rIns="73152">
            <a:spAutoFit/>
          </a:bodyPr>
          <a:lstStyle/>
          <a:p>
            <a:pPr algn="l">
              <a:lnSpc>
                <a:spcPct val="115000"/>
              </a:lnSpc>
            </a:pPr>
            <a:r>
              <a:rPr sz="1259" b="0" u="none">
                <a:solidFill>
                  <a:srgbClr val="17213A"/>
                </a:solidFill>
                <a:latin typeface="Arial"/>
              </a:rPr>
              <a:t>☐  Yes, it is correct.</a:t>
            </a:r>
          </a:p>
        </p:txBody>
      </p:sp>
      <p:sp>
        <p:nvSpPr>
          <p:cNvPr id="18" name="Rounded Rectangle 17"/>
          <p:cNvSpPr/>
          <p:nvPr/>
        </p:nvSpPr>
        <p:spPr>
          <a:xfrm>
            <a:off x="548640" y="3964304"/>
            <a:ext cx="5257800" cy="419480"/>
          </a:xfrm>
          <a:prstGeom prst="roundRect">
            <a:avLst>
              <a:gd name="adj" fmla="val 20000"/>
            </a:avLst>
          </a:prstGeom>
          <a:solidFill>
            <a:srgbClr val="FFFFFF"/>
          </a:solidFill>
          <a:ln w="254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80" y="3964304"/>
            <a:ext cx="5074920" cy="419480"/>
          </a:xfrm>
          <a:prstGeom prst="rect">
            <a:avLst/>
          </a:prstGeom>
          <a:noFill/>
        </p:spPr>
        <p:txBody>
          <a:bodyPr wrap="square" anchor="ctr" lIns="73152" rIns="73152">
            <a:spAutoFit/>
          </a:bodyPr>
          <a:lstStyle/>
          <a:p>
            <a:pPr algn="l">
              <a:lnSpc>
                <a:spcPct val="115000"/>
              </a:lnSpc>
            </a:pPr>
            <a:r>
              <a:rPr sz="1259" b="0" u="none">
                <a:solidFill>
                  <a:srgbClr val="17213A"/>
                </a:solidFill>
                <a:latin typeface="Arial"/>
              </a:rPr>
              <a:t>☐  No, it is not correct.</a:t>
            </a:r>
          </a:p>
        </p:txBody>
      </p:sp>
      <p:sp>
        <p:nvSpPr>
          <p:cNvPr id="20" name="Rounded Rectangle 19"/>
          <p:cNvSpPr/>
          <p:nvPr/>
        </p:nvSpPr>
        <p:spPr>
          <a:xfrm>
            <a:off x="548640" y="3964304"/>
            <a:ext cx="5257800" cy="419480"/>
          </a:xfrm>
          <a:prstGeom prst="roundRect">
            <a:avLst>
              <a:gd name="adj" fmla="val 20000"/>
            </a:avLst>
          </a:prstGeom>
          <a:solidFill>
            <a:srgbClr val="DDF3E4"/>
          </a:solidFill>
          <a:ln w="38100">
            <a:solidFill>
              <a:srgbClr val="2E9E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080" y="3964304"/>
            <a:ext cx="5074920" cy="419480"/>
          </a:xfrm>
          <a:prstGeom prst="rect">
            <a:avLst/>
          </a:prstGeom>
          <a:noFill/>
        </p:spPr>
        <p:txBody>
          <a:bodyPr wrap="square" anchor="ctr" lIns="73152" rIns="73152">
            <a:spAutoFit/>
          </a:bodyPr>
          <a:lstStyle/>
          <a:p>
            <a:pPr algn="l">
              <a:lnSpc>
                <a:spcPct val="115000"/>
              </a:lnSpc>
            </a:pPr>
            <a:r>
              <a:rPr sz="1259" b="0" u="none">
                <a:solidFill>
                  <a:srgbClr val="17213A"/>
                </a:solidFill>
                <a:latin typeface="Arial"/>
              </a:rPr>
              <a:t>✔  No, it is not correct.</a:t>
            </a:r>
          </a:p>
        </p:txBody>
      </p:sp>
      <p:sp>
        <p:nvSpPr>
          <p:cNvPr id="22" name="TextBox 21"/>
          <p:cNvSpPr txBox="1"/>
          <p:nvPr/>
        </p:nvSpPr>
        <p:spPr>
          <a:xfrm>
            <a:off x="548640" y="4566666"/>
            <a:ext cx="5257800" cy="337184"/>
          </a:xfrm>
          <a:prstGeom prst="rect">
            <a:avLst/>
          </a:prstGeom>
          <a:noFill/>
        </p:spPr>
        <p:txBody>
          <a:bodyPr wrap="square" anchor="t" lIns="73152" rIns="73152">
            <a:spAutoFit/>
          </a:bodyPr>
          <a:lstStyle/>
          <a:p>
            <a:pPr algn="l">
              <a:lnSpc>
                <a:spcPct val="115000"/>
              </a:lnSpc>
            </a:pPr>
            <a:r>
              <a:rPr sz="1259" b="0" u="none">
                <a:solidFill>
                  <a:srgbClr val="17213A"/>
                </a:solidFill>
                <a:latin typeface="Arial"/>
              </a:rPr>
              <a:t>Explain how you know.</a:t>
            </a:r>
          </a:p>
        </p:txBody>
      </p:sp>
      <p:sp>
        <p:nvSpPr>
          <p:cNvPr id="23" name="Rounded Rectangle 22"/>
          <p:cNvSpPr/>
          <p:nvPr/>
        </p:nvSpPr>
        <p:spPr>
          <a:xfrm>
            <a:off x="548640" y="5013579"/>
            <a:ext cx="5257800" cy="723708"/>
          </a:xfrm>
          <a:prstGeom prst="roundRect">
            <a:avLst>
              <a:gd name="adj" fmla="val 10000"/>
            </a:avLst>
          </a:prstGeom>
          <a:noFill/>
          <a:ln w="19050">
            <a:solidFill>
              <a:srgbClr val="9AA3B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0080" y="5013579"/>
            <a:ext cx="5074920" cy="723708"/>
          </a:xfrm>
          <a:prstGeom prst="rect">
            <a:avLst/>
          </a:prstGeom>
          <a:noFill/>
        </p:spPr>
        <p:txBody>
          <a:bodyPr wrap="square" anchor="ctr" lIns="73152" rIns="73152">
            <a:spAutoFit/>
          </a:bodyPr>
          <a:lstStyle/>
          <a:p>
            <a:pPr algn="l">
              <a:lnSpc>
                <a:spcPct val="115000"/>
              </a:lnSpc>
            </a:pPr>
            <a:r>
              <a:rPr sz="1189" b="0" u="none">
                <a:solidFill>
                  <a:srgbClr val="D11A2A"/>
                </a:solidFill>
                <a:latin typeface="Arial"/>
              </a:rPr>
              <a:t>'It' has the action of throwing done to it, so it is the object of 'threw'. The subject is 'the goalkeeper'.</a:t>
            </a:r>
          </a:p>
          <a:p>
            <a:pPr algn="l">
              <a:lnSpc>
                <a:spcPct val="115000"/>
              </a:lnSpc>
            </a:pPr>
            <a:r>
              <a:rPr sz="1189" b="0" u="none">
                <a:solidFill>
                  <a:srgbClr val="D11A2A"/>
                </a:solidFill>
                <a:latin typeface="Arial"/>
              </a:rPr>
              <a:t>Accept any answer that gives the same reason.</a:t>
            </a:r>
          </a:p>
        </p:txBody>
      </p:sp>
      <p:sp>
        <p:nvSpPr>
          <p:cNvPr id="25" name="Rounded Rectangle 24"/>
          <p:cNvSpPr/>
          <p:nvPr/>
        </p:nvSpPr>
        <p:spPr>
          <a:xfrm>
            <a:off x="630936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419088" y="1600200"/>
            <a:ext cx="5038344" cy="868680"/>
          </a:xfrm>
          <a:prstGeom prst="rect">
            <a:avLst/>
          </a:prstGeom>
          <a:noFill/>
        </p:spPr>
        <p:txBody>
          <a:bodyPr wrap="square" anchor="ctr" lIns="73152" rIns="73152">
            <a:spAutoFit/>
          </a:bodyPr>
          <a:lstStyle/>
          <a:p>
            <a:pPr algn="l">
              <a:lnSpc>
                <a:spcPct val="115000"/>
              </a:lnSpc>
            </a:pPr>
            <a:r>
              <a:rPr sz="2000" b="0" u="none">
                <a:solidFill>
                  <a:srgbClr val="17213A"/>
                </a:solidFill>
                <a:latin typeface="Arial"/>
              </a:rPr>
              <a:t>Is the sentence below correct? Tick one box. Then explain how you know.</a:t>
            </a:r>
          </a:p>
        </p:txBody>
      </p:sp>
      <p:sp>
        <p:nvSpPr>
          <p:cNvPr id="27" name="TextBox 26"/>
          <p:cNvSpPr txBox="1"/>
          <p:nvPr/>
        </p:nvSpPr>
        <p:spPr>
          <a:xfrm>
            <a:off x="6309360" y="2606040"/>
            <a:ext cx="5257800" cy="1033271"/>
          </a:xfrm>
          <a:prstGeom prst="rect">
            <a:avLst/>
          </a:prstGeom>
          <a:noFill/>
        </p:spPr>
        <p:txBody>
          <a:bodyPr wrap="square" anchor="t" lIns="73152" rIns="73152">
            <a:spAutoFit/>
          </a:bodyPr>
          <a:lstStyle/>
          <a:p>
            <a:pPr algn="l">
              <a:lnSpc>
                <a:spcPct val="115000"/>
              </a:lnSpc>
            </a:pPr>
            <a:r>
              <a:rPr sz="1679" b="0" u="none">
                <a:solidFill>
                  <a:srgbClr val="17213A"/>
                </a:solidFill>
                <a:latin typeface="Arial"/>
              </a:rPr>
              <a:t>In the sentence 'Ravi saw Mia, and she waved.' the word 'Mia' is an object in the first clause.</a:t>
            </a:r>
          </a:p>
        </p:txBody>
      </p:sp>
      <p:sp>
        <p:nvSpPr>
          <p:cNvPr id="28" name="Rounded Rectangle 27"/>
          <p:cNvSpPr/>
          <p:nvPr/>
        </p:nvSpPr>
        <p:spPr>
          <a:xfrm>
            <a:off x="6309360" y="3749039"/>
            <a:ext cx="5257800" cy="419480"/>
          </a:xfrm>
          <a:prstGeom prst="roundRect">
            <a:avLst>
              <a:gd name="adj" fmla="val 20000"/>
            </a:avLst>
          </a:prstGeom>
          <a:solidFill>
            <a:srgbClr val="FFFFFF"/>
          </a:solidFill>
          <a:ln w="254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400800" y="3749039"/>
            <a:ext cx="5074920" cy="419480"/>
          </a:xfrm>
          <a:prstGeom prst="rect">
            <a:avLst/>
          </a:prstGeom>
          <a:noFill/>
        </p:spPr>
        <p:txBody>
          <a:bodyPr wrap="square" anchor="ctr" lIns="73152" rIns="73152">
            <a:spAutoFit/>
          </a:bodyPr>
          <a:lstStyle/>
          <a:p>
            <a:pPr algn="l">
              <a:lnSpc>
                <a:spcPct val="115000"/>
              </a:lnSpc>
            </a:pPr>
            <a:r>
              <a:rPr sz="1259" b="0" u="none">
                <a:solidFill>
                  <a:srgbClr val="17213A"/>
                </a:solidFill>
                <a:latin typeface="Arial"/>
              </a:rPr>
              <a:t>☐  Yes, it is correct.</a:t>
            </a:r>
          </a:p>
        </p:txBody>
      </p:sp>
      <p:sp>
        <p:nvSpPr>
          <p:cNvPr id="30" name="Rounded Rectangle 29"/>
          <p:cNvSpPr/>
          <p:nvPr/>
        </p:nvSpPr>
        <p:spPr>
          <a:xfrm>
            <a:off x="6309360" y="3749039"/>
            <a:ext cx="5257800" cy="419480"/>
          </a:xfrm>
          <a:prstGeom prst="roundRect">
            <a:avLst>
              <a:gd name="adj" fmla="val 20000"/>
            </a:avLst>
          </a:prstGeom>
          <a:solidFill>
            <a:srgbClr val="DDF3E4"/>
          </a:solidFill>
          <a:ln w="38100">
            <a:solidFill>
              <a:srgbClr val="2E9E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400800" y="3749039"/>
            <a:ext cx="5074920" cy="419480"/>
          </a:xfrm>
          <a:prstGeom prst="rect">
            <a:avLst/>
          </a:prstGeom>
          <a:noFill/>
        </p:spPr>
        <p:txBody>
          <a:bodyPr wrap="square" anchor="ctr" lIns="73152" rIns="73152">
            <a:spAutoFit/>
          </a:bodyPr>
          <a:lstStyle/>
          <a:p>
            <a:pPr algn="l">
              <a:lnSpc>
                <a:spcPct val="115000"/>
              </a:lnSpc>
            </a:pPr>
            <a:r>
              <a:rPr sz="1259" b="0" u="none">
                <a:solidFill>
                  <a:srgbClr val="17213A"/>
                </a:solidFill>
                <a:latin typeface="Arial"/>
              </a:rPr>
              <a:t>✔  Yes, it is correct.</a:t>
            </a:r>
          </a:p>
        </p:txBody>
      </p:sp>
      <p:sp>
        <p:nvSpPr>
          <p:cNvPr id="32" name="Rounded Rectangle 31"/>
          <p:cNvSpPr/>
          <p:nvPr/>
        </p:nvSpPr>
        <p:spPr>
          <a:xfrm>
            <a:off x="6309360" y="4241673"/>
            <a:ext cx="5257800" cy="419480"/>
          </a:xfrm>
          <a:prstGeom prst="roundRect">
            <a:avLst>
              <a:gd name="adj" fmla="val 20000"/>
            </a:avLst>
          </a:prstGeom>
          <a:solidFill>
            <a:srgbClr val="FFFFFF"/>
          </a:solidFill>
          <a:ln w="254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400800" y="4241673"/>
            <a:ext cx="5074920" cy="419480"/>
          </a:xfrm>
          <a:prstGeom prst="rect">
            <a:avLst/>
          </a:prstGeom>
          <a:noFill/>
        </p:spPr>
        <p:txBody>
          <a:bodyPr wrap="square" anchor="ctr" lIns="73152" rIns="73152">
            <a:spAutoFit/>
          </a:bodyPr>
          <a:lstStyle/>
          <a:p>
            <a:pPr algn="l">
              <a:lnSpc>
                <a:spcPct val="115000"/>
              </a:lnSpc>
            </a:pPr>
            <a:r>
              <a:rPr sz="1259" b="0" u="none">
                <a:solidFill>
                  <a:srgbClr val="17213A"/>
                </a:solidFill>
                <a:latin typeface="Arial"/>
              </a:rPr>
              <a:t>☐  No, it is not correct.</a:t>
            </a:r>
          </a:p>
        </p:txBody>
      </p:sp>
      <p:sp>
        <p:nvSpPr>
          <p:cNvPr id="34" name="TextBox 33"/>
          <p:cNvSpPr txBox="1"/>
          <p:nvPr/>
        </p:nvSpPr>
        <p:spPr>
          <a:xfrm>
            <a:off x="6309360" y="4844033"/>
            <a:ext cx="5257800" cy="337184"/>
          </a:xfrm>
          <a:prstGeom prst="rect">
            <a:avLst/>
          </a:prstGeom>
          <a:noFill/>
        </p:spPr>
        <p:txBody>
          <a:bodyPr wrap="square" anchor="t" lIns="73152" rIns="73152">
            <a:spAutoFit/>
          </a:bodyPr>
          <a:lstStyle/>
          <a:p>
            <a:pPr algn="l">
              <a:lnSpc>
                <a:spcPct val="115000"/>
              </a:lnSpc>
            </a:pPr>
            <a:r>
              <a:rPr sz="1259" b="0" u="none">
                <a:solidFill>
                  <a:srgbClr val="17213A"/>
                </a:solidFill>
                <a:latin typeface="Arial"/>
              </a:rPr>
              <a:t>Explain how you know.</a:t>
            </a:r>
          </a:p>
        </p:txBody>
      </p:sp>
      <p:sp>
        <p:nvSpPr>
          <p:cNvPr id="35" name="Rounded Rectangle 34"/>
          <p:cNvSpPr/>
          <p:nvPr/>
        </p:nvSpPr>
        <p:spPr>
          <a:xfrm>
            <a:off x="6309360" y="5290946"/>
            <a:ext cx="5257800" cy="723708"/>
          </a:xfrm>
          <a:prstGeom prst="roundRect">
            <a:avLst>
              <a:gd name="adj" fmla="val 10000"/>
            </a:avLst>
          </a:prstGeom>
          <a:noFill/>
          <a:ln w="19050">
            <a:solidFill>
              <a:srgbClr val="9AA3B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400800" y="5290946"/>
            <a:ext cx="5074920" cy="723708"/>
          </a:xfrm>
          <a:prstGeom prst="rect">
            <a:avLst/>
          </a:prstGeom>
          <a:noFill/>
        </p:spPr>
        <p:txBody>
          <a:bodyPr wrap="square" anchor="ctr" lIns="73152" rIns="73152">
            <a:spAutoFit/>
          </a:bodyPr>
          <a:lstStyle/>
          <a:p>
            <a:pPr algn="l">
              <a:lnSpc>
                <a:spcPct val="115000"/>
              </a:lnSpc>
            </a:pPr>
            <a:r>
              <a:rPr sz="1189" b="0" u="none">
                <a:solidFill>
                  <a:srgbClr val="D11A2A"/>
                </a:solidFill>
                <a:latin typeface="Arial"/>
              </a:rPr>
              <a:t>Ravi does the seeing, and Mia is the one he sees, so 'Mia' is the object of 'saw'.</a:t>
            </a:r>
          </a:p>
          <a:p>
            <a:pPr algn="l">
              <a:lnSpc>
                <a:spcPct val="115000"/>
              </a:lnSpc>
            </a:pPr>
            <a:r>
              <a:rPr sz="1189" b="0" u="none">
                <a:solidFill>
                  <a:srgbClr val="D11A2A"/>
                </a:solidFill>
                <a:latin typeface="Arial"/>
              </a:rPr>
              <a:t>Accept any answer that gives the same reason.</a:t>
            </a:r>
          </a:p>
        </p:txBody>
      </p:sp>
    </p:spTree>
  </p:cSld>
  <p:clrMapOvr>
    <a:masterClrMapping/>
  </p:clrMapOvr>
  <p:timing>
    <p:tnLst>
      <p:par>
        <p:cTn id="1" dur="indefinite" restart="never" nodeType="tmRoot">
          <p:childTnLst>
            <p:seq concurrent="1" nextAc="seek">
              <p:cTn id="99" dur="indefinite" nodeType="mainSeq">
                <p:childTnLst>
                  <p:par>
                    <p:cTn id="107" fill="hold">
                      <p:stCondLst>
                        <p:cond delay="indefinite"/>
                      </p:stCondLst>
                      <p:childTnLst>
                        <p:par>
                          <p:cTn id="108"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fade">
                                      <p:cBhvr>
                                        <p:cTn id="103" dur="500"/>
                                        <p:tgtEl>
                                          <p:spTgt spid="20"/>
                                        </p:tgtEl>
                                      </p:cBhvr>
                                    </p:animEffect>
                                  </p:childTnLst>
                                </p:cTn>
                              </p:par>
                              <p:par>
                                <p:cTn id="104" presetID="10" presetClass="entr" presetSubtype="0" fill="hold" nodeType="withEffect">
                                  <p:stCondLst>
                                    <p:cond delay="0"/>
                                  </p:stCondLst>
                                  <p:childTnLst>
                                    <p:set>
                                      <p:cBhvr>
                                        <p:cTn id="105" dur="1" fill="hold">
                                          <p:stCondLst>
                                            <p:cond delay="0"/>
                                          </p:stCondLst>
                                        </p:cTn>
                                        <p:tgtEl>
                                          <p:spTgt spid="21"/>
                                        </p:tgtEl>
                                        <p:attrNameLst>
                                          <p:attrName>style.visibility</p:attrName>
                                        </p:attrNameLst>
                                      </p:cBhvr>
                                      <p:to>
                                        <p:strVal val="visible"/>
                                      </p:to>
                                    </p:set>
                                    <p:animEffect transition="in" filter="fade">
                                      <p:cBhvr>
                                        <p:cTn id="106" dur="500"/>
                                        <p:tgtEl>
                                          <p:spTgt spid="21"/>
                                        </p:tgtEl>
                                      </p:cBhvr>
                                    </p:animEffect>
                                  </p:childTnLst>
                                </p:cTn>
                              </p:par>
                            </p:childTnLst>
                          </p:cTn>
                        </p:par>
                      </p:childTnLst>
                    </p:cTn>
                  </p:par>
                  <p:par>
                    <p:cTn id="112" fill="hold">
                      <p:stCondLst>
                        <p:cond delay="indefinite"/>
                      </p:stCondLst>
                      <p:childTnLst>
                        <p:par>
                          <p:cTn id="113"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24"/>
                                        </p:tgtEl>
                                        <p:attrNameLst>
                                          <p:attrName>style.visibility</p:attrName>
                                        </p:attrNameLst>
                                      </p:cBhvr>
                                      <p:to>
                                        <p:strVal val="visible"/>
                                      </p:to>
                                    </p:set>
                                    <p:animEffect transition="in" filter="fade">
                                      <p:cBhvr>
                                        <p:cTn id="111" dur="500"/>
                                        <p:tgtEl>
                                          <p:spTgt spid="24"/>
                                        </p:tgtEl>
                                      </p:cBhvr>
                                    </p:animEffect>
                                  </p:childTnLst>
                                </p:cTn>
                              </p:par>
                            </p:childTnLst>
                          </p:cTn>
                        </p:par>
                      </p:childTnLst>
                    </p:cTn>
                  </p:par>
                  <p:par>
                    <p:cTn id="120" fill="hold">
                      <p:stCondLst>
                        <p:cond delay="indefinite"/>
                      </p:stCondLst>
                      <p:childTnLst>
                        <p:par>
                          <p:cTn id="121"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30"/>
                                        </p:tgtEl>
                                        <p:attrNameLst>
                                          <p:attrName>style.visibility</p:attrName>
                                        </p:attrNameLst>
                                      </p:cBhvr>
                                      <p:to>
                                        <p:strVal val="visible"/>
                                      </p:to>
                                    </p:set>
                                    <p:animEffect transition="in" filter="fade">
                                      <p:cBhvr>
                                        <p:cTn id="116" dur="500"/>
                                        <p:tgtEl>
                                          <p:spTgt spid="30"/>
                                        </p:tgtEl>
                                      </p:cBhvr>
                                    </p:animEffect>
                                  </p:childTnLst>
                                </p:cTn>
                              </p:par>
                              <p:par>
                                <p:cTn id="117" presetID="10" presetClass="entr" presetSubtype="0" fill="hold" nodeType="withEffect">
                                  <p:stCondLst>
                                    <p:cond delay="0"/>
                                  </p:stCondLst>
                                  <p:childTnLst>
                                    <p:set>
                                      <p:cBhvr>
                                        <p:cTn id="118" dur="1" fill="hold">
                                          <p:stCondLst>
                                            <p:cond delay="0"/>
                                          </p:stCondLst>
                                        </p:cTn>
                                        <p:tgtEl>
                                          <p:spTgt spid="31"/>
                                        </p:tgtEl>
                                        <p:attrNameLst>
                                          <p:attrName>style.visibility</p:attrName>
                                        </p:attrNameLst>
                                      </p:cBhvr>
                                      <p:to>
                                        <p:strVal val="visible"/>
                                      </p:to>
                                    </p:set>
                                    <p:animEffect transition="in" filter="fade">
                                      <p:cBhvr>
                                        <p:cTn id="119" dur="500"/>
                                        <p:tgtEl>
                                          <p:spTgt spid="31"/>
                                        </p:tgtEl>
                                      </p:cBhvr>
                                    </p:animEffect>
                                  </p:childTnLst>
                                </p:cTn>
                              </p:par>
                            </p:childTnLst>
                          </p:cTn>
                        </p:par>
                      </p:childTnLst>
                    </p:cTn>
                  </p:par>
                  <p:par>
                    <p:cTn id="125" fill="hold">
                      <p:stCondLst>
                        <p:cond delay="indefinite"/>
                      </p:stCondLst>
                      <p:childTnLst>
                        <p:par>
                          <p:cTn id="126" fill="hold">
                            <p:stCondLst>
                              <p:cond delay="0"/>
                            </p:stCondLst>
                            <p:childTnLst>
                              <p:par>
                                <p:cTn id="122" presetID="10" presetClass="entr" presetSubtype="0" fill="hold" nodeType="clickEffect">
                                  <p:stCondLst>
                                    <p:cond delay="0"/>
                                  </p:stCondLst>
                                  <p:childTnLst>
                                    <p:set>
                                      <p:cBhvr>
                                        <p:cTn id="123" dur="1" fill="hold">
                                          <p:stCondLst>
                                            <p:cond delay="0"/>
                                          </p:stCondLst>
                                        </p:cTn>
                                        <p:tgtEl>
                                          <p:spTgt spid="36"/>
                                        </p:tgtEl>
                                        <p:attrNameLst>
                                          <p:attrName>style.visibility</p:attrName>
                                        </p:attrNameLst>
                                      </p:cBhvr>
                                      <p:to>
                                        <p:strVal val="visible"/>
                                      </p:to>
                                    </p:set>
                                    <p:animEffect transition="in" filter="fade">
                                      <p:cBhvr>
                                        <p:cTn id="12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1"/>
                </p:tgtEl>
              </p:cMediaNode>
            </p:video>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229600" cy="320040"/>
          </a:xfrm>
          <a:prstGeom prst="rect">
            <a:avLst/>
          </a:prstGeom>
          <a:noFill/>
        </p:spPr>
        <p:txBody>
          <a:bodyPr wrap="square" anchor="ctr" lIns="73152" rIns="73152">
            <a:spAutoFit/>
          </a:bodyPr>
          <a:lstStyle/>
          <a:p>
            <a:pPr algn="l">
              <a:lnSpc>
                <a:spcPct val="115000"/>
              </a:lnSpc>
            </a:pPr>
            <a:r>
              <a:rPr sz="1200" b="1" u="none">
                <a:solidFill>
                  <a:srgbClr val="0F766E"/>
                </a:solidFill>
                <a:latin typeface="Dreaming Outloud Pro"/>
              </a:rPr>
              <a:t>Year 6 · SPaG · Word classes · Subjects and objects</a:t>
            </a:r>
          </a:p>
        </p:txBody>
      </p:sp>
      <p:sp>
        <p:nvSpPr>
          <p:cNvPr id="5" name="TextBox 4"/>
          <p:cNvSpPr txBox="1"/>
          <p:nvPr/>
        </p:nvSpPr>
        <p:spPr>
          <a:xfrm>
            <a:off x="8412480" y="411480"/>
            <a:ext cx="3291840" cy="320040"/>
          </a:xfrm>
          <a:prstGeom prst="rect">
            <a:avLst/>
          </a:prstGeom>
          <a:noFill/>
        </p:spPr>
        <p:txBody>
          <a:bodyPr wrap="square" anchor="ctr" lIns="73152" rIns="73152">
            <a:spAutoFit/>
          </a:bodyPr>
          <a:lstStyle/>
          <a:p>
            <a:pPr algn="r">
              <a:lnSpc>
                <a:spcPct val="115000"/>
              </a:lnSpc>
            </a:pPr>
            <a:r>
              <a:rPr sz="1200" b="1" u="none">
                <a:solidFill>
                  <a:srgbClr val="B4237A"/>
                </a:solidFill>
                <a:latin typeface="Dreaming Outloud Pro"/>
              </a:rPr>
              <a:t>Reasoning 1</a:t>
            </a:r>
          </a:p>
        </p:txBody>
      </p:sp>
      <p:sp>
        <p:nvSpPr>
          <p:cNvPr id="6" name="Rectangle 5"/>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eacher.png"/>
          <p:cNvPicPr>
            <a:picLocks noChangeAspect="1"/>
          </p:cNvPicPr>
          <p:nvPr/>
        </p:nvPicPr>
        <p:blipFill>
          <a:blip r:embed="rId4"/>
          <a:stretch>
            <a:fillRect/>
          </a:stretch>
        </p:blipFill>
        <p:spPr>
          <a:xfrm>
            <a:off x="548640" y="690829"/>
            <a:ext cx="864108" cy="881938"/>
          </a:xfrm>
          <a:prstGeom prst="rect">
            <a:avLst/>
          </a:prstGeom>
        </p:spPr>
      </p:pic>
      <p:sp>
        <p:nvSpPr>
          <p:cNvPr id="8" name="Rounded Rectangular Callout 7"/>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9" name="Picture 8" descr="cheer.png"/>
          <p:cNvPicPr>
            <a:picLocks noChangeAspect="1"/>
          </p:cNvPicPr>
          <p:nvPr/>
        </p:nvPicPr>
        <p:blipFill>
          <a:blip r:embed="rId5"/>
          <a:stretch>
            <a:fillRect/>
          </a:stretch>
        </p:blipFill>
        <p:spPr>
          <a:xfrm>
            <a:off x="6263640" y="542696"/>
            <a:ext cx="846277" cy="1030071"/>
          </a:xfrm>
          <a:prstGeom prst="rect">
            <a:avLst/>
          </a:prstGeom>
        </p:spPr>
      </p:pic>
      <p:sp>
        <p:nvSpPr>
          <p:cNvPr id="10" name="Rounded Rectangular Callout 9"/>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1"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2" name="TextBox 11"/>
          <p:cNvSpPr txBox="1"/>
          <p:nvPr/>
        </p:nvSpPr>
        <p:spPr>
          <a:xfrm>
            <a:off x="4572000" y="6327648"/>
            <a:ext cx="3017520" cy="274320"/>
          </a:xfrm>
          <a:prstGeom prst="rect">
            <a:avLst/>
          </a:prstGeom>
          <a:noFill/>
        </p:spPr>
        <p:txBody>
          <a:bodyPr wrap="square" anchor="t" lIns="73152" rIns="73152">
            <a:spAutoFit/>
          </a:bodyPr>
          <a:lstStyle/>
          <a:p>
            <a:pPr algn="ctr">
              <a:lnSpc>
                <a:spcPct val="115000"/>
              </a:lnSpc>
            </a:pPr>
            <a:r>
              <a:rPr sz="1100" b="0" u="none">
                <a:solidFill>
                  <a:srgbClr val="6B7280"/>
                </a:solidFill>
                <a:latin typeface="Dreaming Outloud Pro"/>
              </a:rPr>
              <a:t>9 of 12</a:t>
            </a:r>
          </a:p>
        </p:txBody>
      </p:sp>
      <p:sp>
        <p:nvSpPr>
          <p:cNvPr id="13" name="Rounded Rectangle 12"/>
          <p:cNvSpPr/>
          <p:nvPr/>
        </p:nvSpPr>
        <p:spPr>
          <a:xfrm>
            <a:off x="54864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 y="1600200"/>
            <a:ext cx="5038344" cy="868680"/>
          </a:xfrm>
          <a:prstGeom prst="rect">
            <a:avLst/>
          </a:prstGeom>
          <a:noFill/>
        </p:spPr>
        <p:txBody>
          <a:bodyPr wrap="square" anchor="ctr" lIns="73152" rIns="73152">
            <a:spAutoFit/>
          </a:bodyPr>
          <a:lstStyle/>
          <a:p>
            <a:pPr algn="l">
              <a:lnSpc>
                <a:spcPct val="115000"/>
              </a:lnSpc>
            </a:pPr>
            <a:r>
              <a:rPr sz="2000" b="0" u="none">
                <a:solidFill>
                  <a:srgbClr val="17213A"/>
                </a:solidFill>
                <a:latin typeface="Arial"/>
              </a:rPr>
              <a:t>Which </a:t>
            </a:r>
            <a:r>
              <a:rPr sz="2000" b="1" u="none">
                <a:solidFill>
                  <a:srgbClr val="17213A"/>
                </a:solidFill>
                <a:latin typeface="Arial"/>
              </a:rPr>
              <a:t>pronoun</a:t>
            </a:r>
            <a:r>
              <a:rPr sz="2000" b="0" u="none">
                <a:solidFill>
                  <a:srgbClr val="17213A"/>
                </a:solidFill>
                <a:latin typeface="Arial"/>
              </a:rPr>
              <a:t> could replace the underlined words as the object in the sentence?</a:t>
            </a:r>
          </a:p>
        </p:txBody>
      </p:sp>
      <p:sp>
        <p:nvSpPr>
          <p:cNvPr id="15" name="TextBox 14"/>
          <p:cNvSpPr txBox="1"/>
          <p:nvPr/>
        </p:nvSpPr>
        <p:spPr>
          <a:xfrm>
            <a:off x="548640" y="2606040"/>
            <a:ext cx="5257800" cy="597408"/>
          </a:xfrm>
          <a:prstGeom prst="rect">
            <a:avLst/>
          </a:prstGeom>
          <a:noFill/>
        </p:spPr>
        <p:txBody>
          <a:bodyPr wrap="square" anchor="t" lIns="73152" rIns="73152">
            <a:spAutoFit/>
          </a:bodyPr>
          <a:lstStyle/>
          <a:p>
            <a:pPr algn="l">
              <a:lnSpc>
                <a:spcPct val="115000"/>
              </a:lnSpc>
            </a:pPr>
            <a:r>
              <a:rPr sz="2400" b="0" u="none">
                <a:solidFill>
                  <a:srgbClr val="17213A"/>
                </a:solidFill>
                <a:latin typeface="Arial"/>
              </a:rPr>
              <a:t>Chloe fixed </a:t>
            </a:r>
            <a:r>
              <a:rPr sz="2400" b="0" u="sng">
                <a:solidFill>
                  <a:srgbClr val="17213A"/>
                </a:solidFill>
                <a:latin typeface="Arial"/>
              </a:rPr>
              <a:t>the gates</a:t>
            </a:r>
            <a:r>
              <a:rPr sz="2400" b="0" u="none">
                <a:solidFill>
                  <a:srgbClr val="17213A"/>
                </a:solidFill>
                <a:latin typeface="Arial"/>
              </a:rPr>
              <a:t>.</a:t>
            </a:r>
          </a:p>
        </p:txBody>
      </p:sp>
      <p:sp>
        <p:nvSpPr>
          <p:cNvPr id="16" name="Rounded Rectangle 15"/>
          <p:cNvSpPr/>
          <p:nvPr/>
        </p:nvSpPr>
        <p:spPr>
          <a:xfrm>
            <a:off x="548640" y="3313176"/>
            <a:ext cx="2537460" cy="658368"/>
          </a:xfrm>
          <a:prstGeom prst="roundRect">
            <a:avLst>
              <a:gd name="adj" fmla="val 30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200" b="1">
                <a:solidFill>
                  <a:srgbClr val="17213A"/>
                </a:solidFill>
                <a:latin typeface="Arial"/>
              </a:rPr>
              <a:t>it</a:t>
            </a:r>
          </a:p>
        </p:txBody>
      </p:sp>
      <p:sp>
        <p:nvSpPr>
          <p:cNvPr id="17" name="Rounded Rectangle 16"/>
          <p:cNvSpPr/>
          <p:nvPr/>
        </p:nvSpPr>
        <p:spPr>
          <a:xfrm>
            <a:off x="3268980" y="3313176"/>
            <a:ext cx="2537460" cy="658368"/>
          </a:xfrm>
          <a:prstGeom prst="roundRect">
            <a:avLst>
              <a:gd name="adj" fmla="val 30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200" b="1">
                <a:solidFill>
                  <a:srgbClr val="17213A"/>
                </a:solidFill>
                <a:latin typeface="Arial"/>
              </a:rPr>
              <a:t>her</a:t>
            </a:r>
          </a:p>
        </p:txBody>
      </p:sp>
      <p:sp>
        <p:nvSpPr>
          <p:cNvPr id="18" name="Rounded Rectangle 17"/>
          <p:cNvSpPr/>
          <p:nvPr/>
        </p:nvSpPr>
        <p:spPr>
          <a:xfrm>
            <a:off x="548640" y="4062984"/>
            <a:ext cx="2537460" cy="658368"/>
          </a:xfrm>
          <a:prstGeom prst="roundRect">
            <a:avLst>
              <a:gd name="adj" fmla="val 30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200" b="1">
                <a:solidFill>
                  <a:srgbClr val="17213A"/>
                </a:solidFill>
                <a:latin typeface="Arial"/>
              </a:rPr>
              <a:t>them</a:t>
            </a:r>
          </a:p>
        </p:txBody>
      </p:sp>
      <p:sp>
        <p:nvSpPr>
          <p:cNvPr id="19" name="Rounded Rectangle 18"/>
          <p:cNvSpPr/>
          <p:nvPr/>
        </p:nvSpPr>
        <p:spPr>
          <a:xfrm>
            <a:off x="548640" y="4062984"/>
            <a:ext cx="2537460" cy="658368"/>
          </a:xfrm>
          <a:prstGeom prst="roundRect">
            <a:avLst>
              <a:gd name="adj" fmla="val 30000"/>
            </a:avLst>
          </a:prstGeom>
          <a:solidFill>
            <a:srgbClr val="DDF3E4"/>
          </a:solidFill>
          <a:ln w="38100">
            <a:solidFill>
              <a:srgbClr val="2E9E5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200" b="1">
                <a:solidFill>
                  <a:srgbClr val="17213A"/>
                </a:solidFill>
                <a:latin typeface="Arial"/>
              </a:rPr>
              <a:t>them</a:t>
            </a:r>
          </a:p>
        </p:txBody>
      </p:sp>
      <p:sp>
        <p:nvSpPr>
          <p:cNvPr id="20" name="Rounded Rectangle 19"/>
          <p:cNvSpPr/>
          <p:nvPr/>
        </p:nvSpPr>
        <p:spPr>
          <a:xfrm>
            <a:off x="3268980" y="4062984"/>
            <a:ext cx="2537460" cy="658368"/>
          </a:xfrm>
          <a:prstGeom prst="roundRect">
            <a:avLst>
              <a:gd name="adj" fmla="val 30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200" b="1">
                <a:solidFill>
                  <a:srgbClr val="17213A"/>
                </a:solidFill>
                <a:latin typeface="Arial"/>
              </a:rPr>
              <a:t>him</a:t>
            </a:r>
          </a:p>
        </p:txBody>
      </p:sp>
      <p:sp>
        <p:nvSpPr>
          <p:cNvPr id="21" name="Rounded Rectangle 20"/>
          <p:cNvSpPr/>
          <p:nvPr/>
        </p:nvSpPr>
        <p:spPr>
          <a:xfrm>
            <a:off x="630936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19088" y="1600200"/>
            <a:ext cx="5038344" cy="868680"/>
          </a:xfrm>
          <a:prstGeom prst="rect">
            <a:avLst/>
          </a:prstGeom>
          <a:noFill/>
        </p:spPr>
        <p:txBody>
          <a:bodyPr wrap="square" anchor="ctr" lIns="73152" rIns="73152">
            <a:spAutoFit/>
          </a:bodyPr>
          <a:lstStyle/>
          <a:p>
            <a:pPr algn="l">
              <a:lnSpc>
                <a:spcPct val="115000"/>
              </a:lnSpc>
            </a:pPr>
            <a:r>
              <a:rPr sz="2000" b="0" u="none">
                <a:solidFill>
                  <a:srgbClr val="17213A"/>
                </a:solidFill>
                <a:latin typeface="Arial"/>
              </a:rPr>
              <a:t>Which </a:t>
            </a:r>
            <a:r>
              <a:rPr sz="2000" b="1" u="none">
                <a:solidFill>
                  <a:srgbClr val="17213A"/>
                </a:solidFill>
                <a:latin typeface="Arial"/>
              </a:rPr>
              <a:t>pronoun</a:t>
            </a:r>
            <a:r>
              <a:rPr sz="2000" b="0" u="none">
                <a:solidFill>
                  <a:srgbClr val="17213A"/>
                </a:solidFill>
                <a:latin typeface="Arial"/>
              </a:rPr>
              <a:t> could replace the underlined words as the object in the sentence?</a:t>
            </a:r>
          </a:p>
        </p:txBody>
      </p:sp>
      <p:sp>
        <p:nvSpPr>
          <p:cNvPr id="23" name="TextBox 22"/>
          <p:cNvSpPr txBox="1"/>
          <p:nvPr/>
        </p:nvSpPr>
        <p:spPr>
          <a:xfrm>
            <a:off x="6309360" y="2606040"/>
            <a:ext cx="5257800" cy="993648"/>
          </a:xfrm>
          <a:prstGeom prst="rect">
            <a:avLst/>
          </a:prstGeom>
          <a:noFill/>
        </p:spPr>
        <p:txBody>
          <a:bodyPr wrap="square" anchor="t" lIns="73152" rIns="73152">
            <a:spAutoFit/>
          </a:bodyPr>
          <a:lstStyle/>
          <a:p>
            <a:pPr algn="l">
              <a:lnSpc>
                <a:spcPct val="115000"/>
              </a:lnSpc>
            </a:pPr>
            <a:r>
              <a:rPr sz="2400" b="0" u="none">
                <a:solidFill>
                  <a:srgbClr val="17213A"/>
                </a:solidFill>
                <a:latin typeface="Arial"/>
              </a:rPr>
              <a:t>The quiet drivers washed </a:t>
            </a:r>
            <a:r>
              <a:rPr sz="2400" b="0" u="sng">
                <a:solidFill>
                  <a:srgbClr val="17213A"/>
                </a:solidFill>
                <a:latin typeface="Arial"/>
              </a:rPr>
              <a:t>the bag</a:t>
            </a:r>
            <a:r>
              <a:rPr sz="2400" b="0" u="none">
                <a:solidFill>
                  <a:srgbClr val="17213A"/>
                </a:solidFill>
                <a:latin typeface="Arial"/>
              </a:rPr>
              <a:t>.</a:t>
            </a:r>
          </a:p>
        </p:txBody>
      </p:sp>
      <p:sp>
        <p:nvSpPr>
          <p:cNvPr id="24" name="Rounded Rectangle 23"/>
          <p:cNvSpPr/>
          <p:nvPr/>
        </p:nvSpPr>
        <p:spPr>
          <a:xfrm>
            <a:off x="6309360" y="3709416"/>
            <a:ext cx="2537460" cy="658368"/>
          </a:xfrm>
          <a:prstGeom prst="roundRect">
            <a:avLst>
              <a:gd name="adj" fmla="val 30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200" b="1">
                <a:solidFill>
                  <a:srgbClr val="17213A"/>
                </a:solidFill>
                <a:latin typeface="Arial"/>
              </a:rPr>
              <a:t>him</a:t>
            </a:r>
          </a:p>
        </p:txBody>
      </p:sp>
      <p:sp>
        <p:nvSpPr>
          <p:cNvPr id="25" name="Rounded Rectangle 24"/>
          <p:cNvSpPr/>
          <p:nvPr/>
        </p:nvSpPr>
        <p:spPr>
          <a:xfrm>
            <a:off x="9029700" y="3709416"/>
            <a:ext cx="2537460" cy="658368"/>
          </a:xfrm>
          <a:prstGeom prst="roundRect">
            <a:avLst>
              <a:gd name="adj" fmla="val 30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200" b="1">
                <a:solidFill>
                  <a:srgbClr val="17213A"/>
                </a:solidFill>
                <a:latin typeface="Arial"/>
              </a:rPr>
              <a:t>her</a:t>
            </a:r>
          </a:p>
        </p:txBody>
      </p:sp>
      <p:sp>
        <p:nvSpPr>
          <p:cNvPr id="26" name="Rounded Rectangle 25"/>
          <p:cNvSpPr/>
          <p:nvPr/>
        </p:nvSpPr>
        <p:spPr>
          <a:xfrm>
            <a:off x="6309360" y="4459224"/>
            <a:ext cx="2537460" cy="658368"/>
          </a:xfrm>
          <a:prstGeom prst="roundRect">
            <a:avLst>
              <a:gd name="adj" fmla="val 30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200" b="1">
                <a:solidFill>
                  <a:srgbClr val="17213A"/>
                </a:solidFill>
                <a:latin typeface="Arial"/>
              </a:rPr>
              <a:t>it</a:t>
            </a:r>
          </a:p>
        </p:txBody>
      </p:sp>
      <p:sp>
        <p:nvSpPr>
          <p:cNvPr id="27" name="Rounded Rectangle 26"/>
          <p:cNvSpPr/>
          <p:nvPr/>
        </p:nvSpPr>
        <p:spPr>
          <a:xfrm>
            <a:off x="6309360" y="4459224"/>
            <a:ext cx="2537460" cy="658368"/>
          </a:xfrm>
          <a:prstGeom prst="roundRect">
            <a:avLst>
              <a:gd name="adj" fmla="val 30000"/>
            </a:avLst>
          </a:prstGeom>
          <a:solidFill>
            <a:srgbClr val="DDF3E4"/>
          </a:solidFill>
          <a:ln w="38100">
            <a:solidFill>
              <a:srgbClr val="2E9E5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200" b="1">
                <a:solidFill>
                  <a:srgbClr val="17213A"/>
                </a:solidFill>
                <a:latin typeface="Arial"/>
              </a:rPr>
              <a:t>it</a:t>
            </a:r>
          </a:p>
        </p:txBody>
      </p:sp>
      <p:sp>
        <p:nvSpPr>
          <p:cNvPr id="28" name="Rounded Rectangle 27"/>
          <p:cNvSpPr/>
          <p:nvPr/>
        </p:nvSpPr>
        <p:spPr>
          <a:xfrm>
            <a:off x="9029700" y="4459224"/>
            <a:ext cx="2537460" cy="658368"/>
          </a:xfrm>
          <a:prstGeom prst="roundRect">
            <a:avLst>
              <a:gd name="adj" fmla="val 30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200" b="1">
                <a:solidFill>
                  <a:srgbClr val="17213A"/>
                </a:solidFill>
                <a:latin typeface="Arial"/>
              </a:rPr>
              <a:t>them</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fade">
                                      <p:cBhvr>
                                        <p:cTn id="103" dur="500"/>
                                        <p:tgtEl>
                                          <p:spTgt spid="19"/>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7"/>
                                        </p:tgtEl>
                                        <p:attrNameLst>
                                          <p:attrName>style.visibility</p:attrName>
                                        </p:attrNameLst>
                                      </p:cBhvr>
                                      <p:to>
                                        <p:strVal val="visible"/>
                                      </p:to>
                                    </p:set>
                                    <p:animEffect transition="in" filter="fade">
                                      <p:cBhvr>
                                        <p:cTn id="10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1"/>
                </p:tgtEl>
              </p:cMediaNode>
            </p:video>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229600" cy="320040"/>
          </a:xfrm>
          <a:prstGeom prst="rect">
            <a:avLst/>
          </a:prstGeom>
          <a:noFill/>
        </p:spPr>
        <p:txBody>
          <a:bodyPr wrap="square" anchor="ctr" lIns="73152" rIns="73152">
            <a:spAutoFit/>
          </a:bodyPr>
          <a:lstStyle/>
          <a:p>
            <a:pPr algn="l">
              <a:lnSpc>
                <a:spcPct val="115000"/>
              </a:lnSpc>
            </a:pPr>
            <a:r>
              <a:rPr sz="1200" b="1" u="none">
                <a:solidFill>
                  <a:srgbClr val="0F766E"/>
                </a:solidFill>
                <a:latin typeface="Dreaming Outloud Pro"/>
              </a:rPr>
              <a:t>Year 6 · SPaG · Word classes · Subjects and objects</a:t>
            </a:r>
          </a:p>
        </p:txBody>
      </p:sp>
      <p:sp>
        <p:nvSpPr>
          <p:cNvPr id="5" name="TextBox 4"/>
          <p:cNvSpPr txBox="1"/>
          <p:nvPr/>
        </p:nvSpPr>
        <p:spPr>
          <a:xfrm>
            <a:off x="8412480" y="411480"/>
            <a:ext cx="3291840" cy="320040"/>
          </a:xfrm>
          <a:prstGeom prst="rect">
            <a:avLst/>
          </a:prstGeom>
          <a:noFill/>
        </p:spPr>
        <p:txBody>
          <a:bodyPr wrap="square" anchor="ctr" lIns="73152" rIns="73152">
            <a:spAutoFit/>
          </a:bodyPr>
          <a:lstStyle/>
          <a:p>
            <a:pPr algn="r">
              <a:lnSpc>
                <a:spcPct val="115000"/>
              </a:lnSpc>
            </a:pPr>
            <a:r>
              <a:rPr sz="1200" b="1" u="none">
                <a:solidFill>
                  <a:srgbClr val="B4237A"/>
                </a:solidFill>
                <a:latin typeface="Dreaming Outloud Pro"/>
              </a:rPr>
              <a:t>Reasoning 2</a:t>
            </a:r>
          </a:p>
        </p:txBody>
      </p:sp>
      <p:sp>
        <p:nvSpPr>
          <p:cNvPr id="6" name="Rectangle 5"/>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eacher.png"/>
          <p:cNvPicPr>
            <a:picLocks noChangeAspect="1"/>
          </p:cNvPicPr>
          <p:nvPr/>
        </p:nvPicPr>
        <p:blipFill>
          <a:blip r:embed="rId4"/>
          <a:stretch>
            <a:fillRect/>
          </a:stretch>
        </p:blipFill>
        <p:spPr>
          <a:xfrm>
            <a:off x="548640" y="690829"/>
            <a:ext cx="864108" cy="881938"/>
          </a:xfrm>
          <a:prstGeom prst="rect">
            <a:avLst/>
          </a:prstGeom>
        </p:spPr>
      </p:pic>
      <p:sp>
        <p:nvSpPr>
          <p:cNvPr id="8" name="Rounded Rectangular Callout 7"/>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9" name="Picture 8" descr="cheer.png"/>
          <p:cNvPicPr>
            <a:picLocks noChangeAspect="1"/>
          </p:cNvPicPr>
          <p:nvPr/>
        </p:nvPicPr>
        <p:blipFill>
          <a:blip r:embed="rId5"/>
          <a:stretch>
            <a:fillRect/>
          </a:stretch>
        </p:blipFill>
        <p:spPr>
          <a:xfrm>
            <a:off x="6263640" y="542696"/>
            <a:ext cx="846277" cy="1030071"/>
          </a:xfrm>
          <a:prstGeom prst="rect">
            <a:avLst/>
          </a:prstGeom>
        </p:spPr>
      </p:pic>
      <p:sp>
        <p:nvSpPr>
          <p:cNvPr id="10" name="Rounded Rectangular Callout 9"/>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1"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2" name="TextBox 11"/>
          <p:cNvSpPr txBox="1"/>
          <p:nvPr/>
        </p:nvSpPr>
        <p:spPr>
          <a:xfrm>
            <a:off x="4572000" y="6327648"/>
            <a:ext cx="3017520" cy="274320"/>
          </a:xfrm>
          <a:prstGeom prst="rect">
            <a:avLst/>
          </a:prstGeom>
          <a:noFill/>
        </p:spPr>
        <p:txBody>
          <a:bodyPr wrap="square" anchor="t" lIns="73152" rIns="73152">
            <a:spAutoFit/>
          </a:bodyPr>
          <a:lstStyle/>
          <a:p>
            <a:pPr algn="ctr">
              <a:lnSpc>
                <a:spcPct val="115000"/>
              </a:lnSpc>
            </a:pPr>
            <a:r>
              <a:rPr sz="1100" b="0" u="none">
                <a:solidFill>
                  <a:srgbClr val="6B7280"/>
                </a:solidFill>
                <a:latin typeface="Dreaming Outloud Pro"/>
              </a:rPr>
              <a:t>10 of 12</a:t>
            </a:r>
          </a:p>
        </p:txBody>
      </p:sp>
      <p:sp>
        <p:nvSpPr>
          <p:cNvPr id="13" name="Rounded Rectangle 12"/>
          <p:cNvSpPr/>
          <p:nvPr/>
        </p:nvSpPr>
        <p:spPr>
          <a:xfrm>
            <a:off x="54864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 y="1600200"/>
            <a:ext cx="5038344" cy="868680"/>
          </a:xfrm>
          <a:prstGeom prst="rect">
            <a:avLst/>
          </a:prstGeom>
          <a:noFill/>
        </p:spPr>
        <p:txBody>
          <a:bodyPr wrap="square" anchor="ctr" lIns="73152" rIns="73152">
            <a:spAutoFit/>
          </a:bodyPr>
          <a:lstStyle/>
          <a:p>
            <a:pPr algn="l">
              <a:lnSpc>
                <a:spcPct val="115000"/>
              </a:lnSpc>
            </a:pPr>
            <a:r>
              <a:rPr sz="2000" b="0" u="none">
                <a:solidFill>
                  <a:srgbClr val="17213A"/>
                </a:solidFill>
                <a:latin typeface="Arial"/>
              </a:rPr>
              <a:t>Underline all the </a:t>
            </a:r>
            <a:r>
              <a:rPr sz="2000" b="1" u="none">
                <a:solidFill>
                  <a:srgbClr val="17213A"/>
                </a:solidFill>
                <a:latin typeface="Arial"/>
              </a:rPr>
              <a:t>objects</a:t>
            </a:r>
            <a:r>
              <a:rPr sz="2000" b="0" u="none">
                <a:solidFill>
                  <a:srgbClr val="17213A"/>
                </a:solidFill>
                <a:latin typeface="Arial"/>
              </a:rPr>
              <a:t> in the sentence below.</a:t>
            </a:r>
          </a:p>
        </p:txBody>
      </p:sp>
      <p:sp>
        <p:nvSpPr>
          <p:cNvPr id="15" name="TextBox 14"/>
          <p:cNvSpPr txBox="1"/>
          <p:nvPr/>
        </p:nvSpPr>
        <p:spPr>
          <a:xfrm>
            <a:off x="548640" y="2606040"/>
            <a:ext cx="5257800" cy="1389888"/>
          </a:xfrm>
          <a:prstGeom prst="rect">
            <a:avLst/>
          </a:prstGeom>
          <a:noFill/>
        </p:spPr>
        <p:txBody>
          <a:bodyPr wrap="square" anchor="t" lIns="73152" rIns="73152">
            <a:spAutoFit/>
          </a:bodyPr>
          <a:lstStyle/>
          <a:p>
            <a:pPr algn="l">
              <a:lnSpc>
                <a:spcPct val="115000"/>
              </a:lnSpc>
            </a:pPr>
            <a:r>
              <a:rPr sz="2400" b="0" u="none">
                <a:solidFill>
                  <a:srgbClr val="17213A"/>
                </a:solidFill>
                <a:latin typeface="Arial"/>
              </a:rPr>
              <a:t>The noisy hedgehogs chased the old kites slowly after they saw the hill.</a:t>
            </a:r>
          </a:p>
        </p:txBody>
      </p:sp>
      <p:sp>
        <p:nvSpPr>
          <p:cNvPr id="16" name="Rectangle 15"/>
          <p:cNvSpPr/>
          <p:nvPr/>
        </p:nvSpPr>
        <p:spPr>
          <a:xfrm>
            <a:off x="548640" y="2606040"/>
            <a:ext cx="5257800" cy="1389888"/>
          </a:xfrm>
          <a:prstGeom prst="rect">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48640" y="2606040"/>
            <a:ext cx="5257800" cy="1389888"/>
          </a:xfrm>
          <a:prstGeom prst="rect">
            <a:avLst/>
          </a:prstGeom>
          <a:noFill/>
        </p:spPr>
        <p:txBody>
          <a:bodyPr wrap="square" anchor="t" lIns="73152" rIns="73152">
            <a:spAutoFit/>
          </a:bodyPr>
          <a:lstStyle/>
          <a:p>
            <a:pPr algn="l">
              <a:lnSpc>
                <a:spcPct val="115000"/>
              </a:lnSpc>
            </a:pPr>
            <a:r>
              <a:rPr sz="2400" b="0" u="none">
                <a:solidFill>
                  <a:srgbClr val="17213A"/>
                </a:solidFill>
                <a:latin typeface="Arial"/>
              </a:rPr>
              <a:t>The noisy hedgehogs chased </a:t>
            </a:r>
            <a:r>
              <a:rPr sz="2400" b="0" u="sng">
                <a:solidFill>
                  <a:srgbClr val="D11A2A"/>
                </a:solidFill>
                <a:latin typeface="Arial"/>
              </a:rPr>
              <a:t>the old kites</a:t>
            </a:r>
            <a:r>
              <a:rPr sz="2400" b="0" u="none">
                <a:solidFill>
                  <a:srgbClr val="17213A"/>
                </a:solidFill>
                <a:latin typeface="Arial"/>
              </a:rPr>
              <a:t> slowly after they saw </a:t>
            </a:r>
            <a:r>
              <a:rPr sz="2400" b="0" u="sng">
                <a:solidFill>
                  <a:srgbClr val="D11A2A"/>
                </a:solidFill>
                <a:latin typeface="Arial"/>
              </a:rPr>
              <a:t>the hill</a:t>
            </a:r>
            <a:r>
              <a:rPr sz="2400" b="0" u="none">
                <a:solidFill>
                  <a:srgbClr val="17213A"/>
                </a:solidFill>
                <a:latin typeface="Arial"/>
              </a:rPr>
              <a:t>.</a:t>
            </a:r>
          </a:p>
        </p:txBody>
      </p:sp>
      <p:sp>
        <p:nvSpPr>
          <p:cNvPr id="18" name="Rounded Rectangle 17"/>
          <p:cNvSpPr/>
          <p:nvPr/>
        </p:nvSpPr>
        <p:spPr>
          <a:xfrm>
            <a:off x="630936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19088" y="1600200"/>
            <a:ext cx="5038344" cy="868680"/>
          </a:xfrm>
          <a:prstGeom prst="rect">
            <a:avLst/>
          </a:prstGeom>
          <a:noFill/>
        </p:spPr>
        <p:txBody>
          <a:bodyPr wrap="square" anchor="ctr" lIns="73152" rIns="73152">
            <a:spAutoFit/>
          </a:bodyPr>
          <a:lstStyle/>
          <a:p>
            <a:pPr algn="l">
              <a:lnSpc>
                <a:spcPct val="115000"/>
              </a:lnSpc>
            </a:pPr>
            <a:r>
              <a:rPr sz="2000" b="0" u="none">
                <a:solidFill>
                  <a:srgbClr val="17213A"/>
                </a:solidFill>
                <a:latin typeface="Arial"/>
              </a:rPr>
              <a:t>Underline all the </a:t>
            </a:r>
            <a:r>
              <a:rPr sz="2000" b="1" u="none">
                <a:solidFill>
                  <a:srgbClr val="17213A"/>
                </a:solidFill>
                <a:latin typeface="Arial"/>
              </a:rPr>
              <a:t>objects</a:t>
            </a:r>
            <a:r>
              <a:rPr sz="2000" b="0" u="none">
                <a:solidFill>
                  <a:srgbClr val="17213A"/>
                </a:solidFill>
                <a:latin typeface="Arial"/>
              </a:rPr>
              <a:t> in the sentence below.</a:t>
            </a:r>
          </a:p>
        </p:txBody>
      </p:sp>
      <p:sp>
        <p:nvSpPr>
          <p:cNvPr id="20" name="TextBox 19"/>
          <p:cNvSpPr txBox="1"/>
          <p:nvPr/>
        </p:nvSpPr>
        <p:spPr>
          <a:xfrm>
            <a:off x="6309360" y="2606040"/>
            <a:ext cx="5257800" cy="993648"/>
          </a:xfrm>
          <a:prstGeom prst="rect">
            <a:avLst/>
          </a:prstGeom>
          <a:noFill/>
        </p:spPr>
        <p:txBody>
          <a:bodyPr wrap="square" anchor="t" lIns="73152" rIns="73152">
            <a:spAutoFit/>
          </a:bodyPr>
          <a:lstStyle/>
          <a:p>
            <a:pPr algn="l">
              <a:lnSpc>
                <a:spcPct val="115000"/>
              </a:lnSpc>
            </a:pPr>
            <a:r>
              <a:rPr sz="2400" b="0" u="none">
                <a:solidFill>
                  <a:srgbClr val="17213A"/>
                </a:solidFill>
                <a:latin typeface="Arial"/>
              </a:rPr>
              <a:t>While Zara fixes the ladder clumsily, she lifts a lamp.</a:t>
            </a:r>
          </a:p>
        </p:txBody>
      </p:sp>
      <p:sp>
        <p:nvSpPr>
          <p:cNvPr id="21" name="Rectangle 20"/>
          <p:cNvSpPr/>
          <p:nvPr/>
        </p:nvSpPr>
        <p:spPr>
          <a:xfrm>
            <a:off x="6309360" y="2606040"/>
            <a:ext cx="5257800" cy="993648"/>
          </a:xfrm>
          <a:prstGeom prst="rect">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09360" y="2606040"/>
            <a:ext cx="5257800" cy="993648"/>
          </a:xfrm>
          <a:prstGeom prst="rect">
            <a:avLst/>
          </a:prstGeom>
          <a:noFill/>
        </p:spPr>
        <p:txBody>
          <a:bodyPr wrap="square" anchor="t" lIns="73152" rIns="73152">
            <a:spAutoFit/>
          </a:bodyPr>
          <a:lstStyle/>
          <a:p>
            <a:pPr algn="l">
              <a:lnSpc>
                <a:spcPct val="115000"/>
              </a:lnSpc>
            </a:pPr>
            <a:r>
              <a:rPr sz="2400" b="0" u="none">
                <a:solidFill>
                  <a:srgbClr val="17213A"/>
                </a:solidFill>
                <a:latin typeface="Arial"/>
              </a:rPr>
              <a:t>While Zara fixes </a:t>
            </a:r>
            <a:r>
              <a:rPr sz="2400" b="0" u="sng">
                <a:solidFill>
                  <a:srgbClr val="D11A2A"/>
                </a:solidFill>
                <a:latin typeface="Arial"/>
              </a:rPr>
              <a:t>the ladder</a:t>
            </a:r>
            <a:r>
              <a:rPr sz="2400" b="0" u="none">
                <a:solidFill>
                  <a:srgbClr val="17213A"/>
                </a:solidFill>
                <a:latin typeface="Arial"/>
              </a:rPr>
              <a:t> clumsily, she lifts </a:t>
            </a:r>
            <a:r>
              <a:rPr sz="2400" b="0" u="sng">
                <a:solidFill>
                  <a:srgbClr val="D11A2A"/>
                </a:solidFill>
                <a:latin typeface="Arial"/>
              </a:rPr>
              <a:t>a lamp</a:t>
            </a:r>
            <a:r>
              <a:rPr sz="2400" b="0" u="none">
                <a:solidFill>
                  <a:srgbClr val="17213A"/>
                </a:solidFill>
                <a:latin typeface="Arial"/>
              </a:rPr>
              <a:t>.</a:t>
            </a:r>
          </a:p>
        </p:txBody>
      </p:sp>
    </p:spTree>
  </p:cSld>
  <p:clrMapOvr>
    <a:masterClrMapping/>
  </p:clrMapOvr>
  <p:timing>
    <p:tnLst>
      <p:par>
        <p:cTn id="1" dur="indefinite" restart="never" nodeType="tmRoot">
          <p:childTnLst>
            <p:seq concurrent="1" nextAc="seek">
              <p:cTn id="99" dur="indefinite" nodeType="mainSeq">
                <p:childTnLst>
                  <p:par>
                    <p:cTn id="107" fill="hold">
                      <p:stCondLst>
                        <p:cond delay="indefinite"/>
                      </p:stCondLst>
                      <p:childTnLst>
                        <p:par>
                          <p:cTn id="108"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6"/>
                                        </p:tgtEl>
                                        <p:attrNameLst>
                                          <p:attrName>style.visibility</p:attrName>
                                        </p:attrNameLst>
                                      </p:cBhvr>
                                      <p:to>
                                        <p:strVal val="visible"/>
                                      </p:to>
                                    </p:set>
                                    <p:animEffect transition="in" filter="fade">
                                      <p:cBhvr>
                                        <p:cTn id="103" dur="500"/>
                                        <p:tgtEl>
                                          <p:spTgt spid="16"/>
                                        </p:tgtEl>
                                      </p:cBhvr>
                                    </p:animEffect>
                                  </p:childTnLst>
                                </p:cTn>
                              </p:par>
                              <p:par>
                                <p:cTn id="104" presetID="10" presetClass="entr" presetSubtype="0" fill="hold" nodeType="withEffect">
                                  <p:stCondLst>
                                    <p:cond delay="0"/>
                                  </p:stCondLst>
                                  <p:childTnLst>
                                    <p:set>
                                      <p:cBhvr>
                                        <p:cTn id="105" dur="1" fill="hold">
                                          <p:stCondLst>
                                            <p:cond delay="0"/>
                                          </p:stCondLst>
                                        </p:cTn>
                                        <p:tgtEl>
                                          <p:spTgt spid="17"/>
                                        </p:tgtEl>
                                        <p:attrNameLst>
                                          <p:attrName>style.visibility</p:attrName>
                                        </p:attrNameLst>
                                      </p:cBhvr>
                                      <p:to>
                                        <p:strVal val="visible"/>
                                      </p:to>
                                    </p:set>
                                    <p:animEffect transition="in" filter="fade">
                                      <p:cBhvr>
                                        <p:cTn id="106" dur="500"/>
                                        <p:tgtEl>
                                          <p:spTgt spid="17"/>
                                        </p:tgtEl>
                                      </p:cBhvr>
                                    </p:animEffect>
                                  </p:childTnLst>
                                </p:cTn>
                              </p:par>
                            </p:childTnLst>
                          </p:cTn>
                        </p:par>
                      </p:childTnLst>
                    </p:cTn>
                  </p:par>
                  <p:par>
                    <p:cTn id="115" fill="hold">
                      <p:stCondLst>
                        <p:cond delay="indefinite"/>
                      </p:stCondLst>
                      <p:childTnLst>
                        <p:par>
                          <p:cTn id="116"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21"/>
                                        </p:tgtEl>
                                        <p:attrNameLst>
                                          <p:attrName>style.visibility</p:attrName>
                                        </p:attrNameLst>
                                      </p:cBhvr>
                                      <p:to>
                                        <p:strVal val="visible"/>
                                      </p:to>
                                    </p:set>
                                    <p:animEffect transition="in" filter="fade">
                                      <p:cBhvr>
                                        <p:cTn id="111" dur="500"/>
                                        <p:tgtEl>
                                          <p:spTgt spid="21"/>
                                        </p:tgtEl>
                                      </p:cBhvr>
                                    </p:animEffect>
                                  </p:childTnLst>
                                </p:cTn>
                              </p:par>
                              <p:par>
                                <p:cTn id="112" presetID="10" presetClass="entr" presetSubtype="0" fill="hold" nodeType="withEffect">
                                  <p:stCondLst>
                                    <p:cond delay="0"/>
                                  </p:stCondLst>
                                  <p:childTnLst>
                                    <p:set>
                                      <p:cBhvr>
                                        <p:cTn id="113" dur="1" fill="hold">
                                          <p:stCondLst>
                                            <p:cond delay="0"/>
                                          </p:stCondLst>
                                        </p:cTn>
                                        <p:tgtEl>
                                          <p:spTgt spid="22"/>
                                        </p:tgtEl>
                                        <p:attrNameLst>
                                          <p:attrName>style.visibility</p:attrName>
                                        </p:attrNameLst>
                                      </p:cBhvr>
                                      <p:to>
                                        <p:strVal val="visible"/>
                                      </p:to>
                                    </p:set>
                                    <p:animEffect transition="in" filter="fade">
                                      <p:cBhvr>
                                        <p:cTn id="1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1"/>
                </p:tgtEl>
              </p:cMediaNode>
            </p:video>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229600" cy="320040"/>
          </a:xfrm>
          <a:prstGeom prst="rect">
            <a:avLst/>
          </a:prstGeom>
          <a:noFill/>
        </p:spPr>
        <p:txBody>
          <a:bodyPr wrap="square" anchor="ctr" lIns="73152" rIns="73152">
            <a:spAutoFit/>
          </a:bodyPr>
          <a:lstStyle/>
          <a:p>
            <a:pPr algn="l">
              <a:lnSpc>
                <a:spcPct val="115000"/>
              </a:lnSpc>
            </a:pPr>
            <a:r>
              <a:rPr sz="1200" b="1" u="none">
                <a:solidFill>
                  <a:srgbClr val="0F766E"/>
                </a:solidFill>
                <a:latin typeface="Dreaming Outloud Pro"/>
              </a:rPr>
              <a:t>Year 6 · SPaG · Word classes · Subjects and objects</a:t>
            </a:r>
          </a:p>
        </p:txBody>
      </p:sp>
      <p:sp>
        <p:nvSpPr>
          <p:cNvPr id="5" name="TextBox 4"/>
          <p:cNvSpPr txBox="1"/>
          <p:nvPr/>
        </p:nvSpPr>
        <p:spPr>
          <a:xfrm>
            <a:off x="8412480" y="411480"/>
            <a:ext cx="3291840" cy="320040"/>
          </a:xfrm>
          <a:prstGeom prst="rect">
            <a:avLst/>
          </a:prstGeom>
          <a:noFill/>
        </p:spPr>
        <p:txBody>
          <a:bodyPr wrap="square" anchor="ctr" lIns="73152" rIns="73152">
            <a:spAutoFit/>
          </a:bodyPr>
          <a:lstStyle/>
          <a:p>
            <a:pPr algn="r">
              <a:lnSpc>
                <a:spcPct val="115000"/>
              </a:lnSpc>
            </a:pPr>
            <a:r>
              <a:rPr sz="1200" b="1" u="none">
                <a:solidFill>
                  <a:srgbClr val="B4237A"/>
                </a:solidFill>
                <a:latin typeface="Dreaming Outloud Pro"/>
              </a:rPr>
              <a:t>Reasoning 3</a:t>
            </a:r>
          </a:p>
        </p:txBody>
      </p:sp>
      <p:sp>
        <p:nvSpPr>
          <p:cNvPr id="6" name="Rectangle 5"/>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eacher.png"/>
          <p:cNvPicPr>
            <a:picLocks noChangeAspect="1"/>
          </p:cNvPicPr>
          <p:nvPr/>
        </p:nvPicPr>
        <p:blipFill>
          <a:blip r:embed="rId4"/>
          <a:stretch>
            <a:fillRect/>
          </a:stretch>
        </p:blipFill>
        <p:spPr>
          <a:xfrm>
            <a:off x="548640" y="690829"/>
            <a:ext cx="864108" cy="881938"/>
          </a:xfrm>
          <a:prstGeom prst="rect">
            <a:avLst/>
          </a:prstGeom>
        </p:spPr>
      </p:pic>
      <p:sp>
        <p:nvSpPr>
          <p:cNvPr id="8" name="Rounded Rectangular Callout 7"/>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9" name="Picture 8" descr="cheer.png"/>
          <p:cNvPicPr>
            <a:picLocks noChangeAspect="1"/>
          </p:cNvPicPr>
          <p:nvPr/>
        </p:nvPicPr>
        <p:blipFill>
          <a:blip r:embed="rId5"/>
          <a:stretch>
            <a:fillRect/>
          </a:stretch>
        </p:blipFill>
        <p:spPr>
          <a:xfrm>
            <a:off x="6263640" y="542696"/>
            <a:ext cx="846277" cy="1030071"/>
          </a:xfrm>
          <a:prstGeom prst="rect">
            <a:avLst/>
          </a:prstGeom>
        </p:spPr>
      </p:pic>
      <p:sp>
        <p:nvSpPr>
          <p:cNvPr id="10" name="Rounded Rectangular Callout 9"/>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1"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2" name="TextBox 11"/>
          <p:cNvSpPr txBox="1"/>
          <p:nvPr/>
        </p:nvSpPr>
        <p:spPr>
          <a:xfrm>
            <a:off x="4572000" y="6327648"/>
            <a:ext cx="3017520" cy="274320"/>
          </a:xfrm>
          <a:prstGeom prst="rect">
            <a:avLst/>
          </a:prstGeom>
          <a:noFill/>
        </p:spPr>
        <p:txBody>
          <a:bodyPr wrap="square" anchor="t" lIns="73152" rIns="73152">
            <a:spAutoFit/>
          </a:bodyPr>
          <a:lstStyle/>
          <a:p>
            <a:pPr algn="ctr">
              <a:lnSpc>
                <a:spcPct val="115000"/>
              </a:lnSpc>
            </a:pPr>
            <a:r>
              <a:rPr sz="1100" b="0" u="none">
                <a:solidFill>
                  <a:srgbClr val="6B7280"/>
                </a:solidFill>
                <a:latin typeface="Dreaming Outloud Pro"/>
              </a:rPr>
              <a:t>11 of 12</a:t>
            </a:r>
          </a:p>
        </p:txBody>
      </p:sp>
      <p:sp>
        <p:nvSpPr>
          <p:cNvPr id="13" name="Rounded Rectangle 12"/>
          <p:cNvSpPr/>
          <p:nvPr/>
        </p:nvSpPr>
        <p:spPr>
          <a:xfrm>
            <a:off x="54864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 y="1600200"/>
            <a:ext cx="5038344" cy="868680"/>
          </a:xfrm>
          <a:prstGeom prst="rect">
            <a:avLst/>
          </a:prstGeom>
          <a:noFill/>
        </p:spPr>
        <p:txBody>
          <a:bodyPr wrap="square" anchor="ctr" lIns="73152" rIns="73152">
            <a:spAutoFit/>
          </a:bodyPr>
          <a:lstStyle/>
          <a:p>
            <a:pPr algn="l">
              <a:lnSpc>
                <a:spcPct val="115000"/>
              </a:lnSpc>
            </a:pPr>
            <a:r>
              <a:rPr sz="2000" b="0" u="none">
                <a:solidFill>
                  <a:srgbClr val="17213A"/>
                </a:solidFill>
                <a:latin typeface="Arial"/>
              </a:rPr>
              <a:t>Is the sentence below correct? Tick one box. Then explain how you know.</a:t>
            </a:r>
          </a:p>
        </p:txBody>
      </p:sp>
      <p:sp>
        <p:nvSpPr>
          <p:cNvPr id="15" name="TextBox 14"/>
          <p:cNvSpPr txBox="1"/>
          <p:nvPr/>
        </p:nvSpPr>
        <p:spPr>
          <a:xfrm>
            <a:off x="548640" y="2606040"/>
            <a:ext cx="5257800" cy="1033271"/>
          </a:xfrm>
          <a:prstGeom prst="rect">
            <a:avLst/>
          </a:prstGeom>
          <a:noFill/>
        </p:spPr>
        <p:txBody>
          <a:bodyPr wrap="square" anchor="t" lIns="73152" rIns="73152">
            <a:spAutoFit/>
          </a:bodyPr>
          <a:lstStyle/>
          <a:p>
            <a:pPr algn="l">
              <a:lnSpc>
                <a:spcPct val="115000"/>
              </a:lnSpc>
            </a:pPr>
            <a:r>
              <a:rPr sz="1679" b="0" u="none">
                <a:solidFill>
                  <a:srgbClr val="17213A"/>
                </a:solidFill>
                <a:latin typeface="Arial"/>
              </a:rPr>
              <a:t>In the sentence 'When the bell rang, the pupils lined up.' the subject of 'rang' is 'the bell'.</a:t>
            </a:r>
          </a:p>
        </p:txBody>
      </p:sp>
      <p:sp>
        <p:nvSpPr>
          <p:cNvPr id="16" name="Rounded Rectangle 15"/>
          <p:cNvSpPr/>
          <p:nvPr/>
        </p:nvSpPr>
        <p:spPr>
          <a:xfrm>
            <a:off x="548640" y="3749039"/>
            <a:ext cx="5257800" cy="419480"/>
          </a:xfrm>
          <a:prstGeom prst="roundRect">
            <a:avLst>
              <a:gd name="adj" fmla="val 20000"/>
            </a:avLst>
          </a:prstGeom>
          <a:solidFill>
            <a:srgbClr val="FFFFFF"/>
          </a:solidFill>
          <a:ln w="254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80" y="3749039"/>
            <a:ext cx="5074920" cy="419480"/>
          </a:xfrm>
          <a:prstGeom prst="rect">
            <a:avLst/>
          </a:prstGeom>
          <a:noFill/>
        </p:spPr>
        <p:txBody>
          <a:bodyPr wrap="square" anchor="ctr" lIns="73152" rIns="73152">
            <a:spAutoFit/>
          </a:bodyPr>
          <a:lstStyle/>
          <a:p>
            <a:pPr algn="l">
              <a:lnSpc>
                <a:spcPct val="115000"/>
              </a:lnSpc>
            </a:pPr>
            <a:r>
              <a:rPr sz="1259" b="0" u="none">
                <a:solidFill>
                  <a:srgbClr val="17213A"/>
                </a:solidFill>
                <a:latin typeface="Arial"/>
              </a:rPr>
              <a:t>☐  Yes, it is correct.</a:t>
            </a:r>
          </a:p>
        </p:txBody>
      </p:sp>
      <p:sp>
        <p:nvSpPr>
          <p:cNvPr id="18" name="Rounded Rectangle 17"/>
          <p:cNvSpPr/>
          <p:nvPr/>
        </p:nvSpPr>
        <p:spPr>
          <a:xfrm>
            <a:off x="548640" y="3749039"/>
            <a:ext cx="5257800" cy="419480"/>
          </a:xfrm>
          <a:prstGeom prst="roundRect">
            <a:avLst>
              <a:gd name="adj" fmla="val 20000"/>
            </a:avLst>
          </a:prstGeom>
          <a:solidFill>
            <a:srgbClr val="DDF3E4"/>
          </a:solidFill>
          <a:ln w="38100">
            <a:solidFill>
              <a:srgbClr val="2E9E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80" y="3749039"/>
            <a:ext cx="5074920" cy="419480"/>
          </a:xfrm>
          <a:prstGeom prst="rect">
            <a:avLst/>
          </a:prstGeom>
          <a:noFill/>
        </p:spPr>
        <p:txBody>
          <a:bodyPr wrap="square" anchor="ctr" lIns="73152" rIns="73152">
            <a:spAutoFit/>
          </a:bodyPr>
          <a:lstStyle/>
          <a:p>
            <a:pPr algn="l">
              <a:lnSpc>
                <a:spcPct val="115000"/>
              </a:lnSpc>
            </a:pPr>
            <a:r>
              <a:rPr sz="1259" b="0" u="none">
                <a:solidFill>
                  <a:srgbClr val="17213A"/>
                </a:solidFill>
                <a:latin typeface="Arial"/>
              </a:rPr>
              <a:t>✔  Yes, it is correct.</a:t>
            </a:r>
          </a:p>
        </p:txBody>
      </p:sp>
      <p:sp>
        <p:nvSpPr>
          <p:cNvPr id="20" name="Rounded Rectangle 19"/>
          <p:cNvSpPr/>
          <p:nvPr/>
        </p:nvSpPr>
        <p:spPr>
          <a:xfrm>
            <a:off x="548640" y="4241673"/>
            <a:ext cx="5257800" cy="419480"/>
          </a:xfrm>
          <a:prstGeom prst="roundRect">
            <a:avLst>
              <a:gd name="adj" fmla="val 20000"/>
            </a:avLst>
          </a:prstGeom>
          <a:solidFill>
            <a:srgbClr val="FFFFFF"/>
          </a:solidFill>
          <a:ln w="254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080" y="4241673"/>
            <a:ext cx="5074920" cy="419480"/>
          </a:xfrm>
          <a:prstGeom prst="rect">
            <a:avLst/>
          </a:prstGeom>
          <a:noFill/>
        </p:spPr>
        <p:txBody>
          <a:bodyPr wrap="square" anchor="ctr" lIns="73152" rIns="73152">
            <a:spAutoFit/>
          </a:bodyPr>
          <a:lstStyle/>
          <a:p>
            <a:pPr algn="l">
              <a:lnSpc>
                <a:spcPct val="115000"/>
              </a:lnSpc>
            </a:pPr>
            <a:r>
              <a:rPr sz="1259" b="0" u="none">
                <a:solidFill>
                  <a:srgbClr val="17213A"/>
                </a:solidFill>
                <a:latin typeface="Arial"/>
              </a:rPr>
              <a:t>☐  No, it is not correct.</a:t>
            </a:r>
          </a:p>
        </p:txBody>
      </p:sp>
      <p:sp>
        <p:nvSpPr>
          <p:cNvPr id="22" name="TextBox 21"/>
          <p:cNvSpPr txBox="1"/>
          <p:nvPr/>
        </p:nvSpPr>
        <p:spPr>
          <a:xfrm>
            <a:off x="548640" y="4844033"/>
            <a:ext cx="5257800" cy="337184"/>
          </a:xfrm>
          <a:prstGeom prst="rect">
            <a:avLst/>
          </a:prstGeom>
          <a:noFill/>
        </p:spPr>
        <p:txBody>
          <a:bodyPr wrap="square" anchor="t" lIns="73152" rIns="73152">
            <a:spAutoFit/>
          </a:bodyPr>
          <a:lstStyle/>
          <a:p>
            <a:pPr algn="l">
              <a:lnSpc>
                <a:spcPct val="115000"/>
              </a:lnSpc>
            </a:pPr>
            <a:r>
              <a:rPr sz="1259" b="0" u="none">
                <a:solidFill>
                  <a:srgbClr val="17213A"/>
                </a:solidFill>
                <a:latin typeface="Arial"/>
              </a:rPr>
              <a:t>Explain how you know.</a:t>
            </a:r>
          </a:p>
        </p:txBody>
      </p:sp>
      <p:sp>
        <p:nvSpPr>
          <p:cNvPr id="23" name="Rounded Rectangle 22"/>
          <p:cNvSpPr/>
          <p:nvPr/>
        </p:nvSpPr>
        <p:spPr>
          <a:xfrm>
            <a:off x="548640" y="5290946"/>
            <a:ext cx="5257800" cy="723708"/>
          </a:xfrm>
          <a:prstGeom prst="roundRect">
            <a:avLst>
              <a:gd name="adj" fmla="val 10000"/>
            </a:avLst>
          </a:prstGeom>
          <a:noFill/>
          <a:ln w="19050">
            <a:solidFill>
              <a:srgbClr val="9AA3B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0080" y="5290946"/>
            <a:ext cx="5074920" cy="723708"/>
          </a:xfrm>
          <a:prstGeom prst="rect">
            <a:avLst/>
          </a:prstGeom>
          <a:noFill/>
        </p:spPr>
        <p:txBody>
          <a:bodyPr wrap="square" anchor="ctr" lIns="73152" rIns="73152">
            <a:spAutoFit/>
          </a:bodyPr>
          <a:lstStyle/>
          <a:p>
            <a:pPr algn="l">
              <a:lnSpc>
                <a:spcPct val="115000"/>
              </a:lnSpc>
            </a:pPr>
            <a:r>
              <a:rPr sz="1189" b="0" u="none">
                <a:solidFill>
                  <a:srgbClr val="D11A2A"/>
                </a:solidFill>
                <a:latin typeface="Arial"/>
              </a:rPr>
              <a:t>The bell does the ringing, so 'the bell' is the subject of 'rang'.</a:t>
            </a:r>
          </a:p>
          <a:p>
            <a:pPr algn="l">
              <a:lnSpc>
                <a:spcPct val="115000"/>
              </a:lnSpc>
            </a:pPr>
            <a:r>
              <a:rPr sz="1189" b="0" u="none">
                <a:solidFill>
                  <a:srgbClr val="D11A2A"/>
                </a:solidFill>
                <a:latin typeface="Arial"/>
              </a:rPr>
              <a:t>Accept any answer that gives the same reason.</a:t>
            </a:r>
          </a:p>
        </p:txBody>
      </p:sp>
      <p:sp>
        <p:nvSpPr>
          <p:cNvPr id="25" name="Rounded Rectangle 24"/>
          <p:cNvSpPr/>
          <p:nvPr/>
        </p:nvSpPr>
        <p:spPr>
          <a:xfrm>
            <a:off x="630936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419088" y="1600200"/>
            <a:ext cx="5038344" cy="868680"/>
          </a:xfrm>
          <a:prstGeom prst="rect">
            <a:avLst/>
          </a:prstGeom>
          <a:noFill/>
        </p:spPr>
        <p:txBody>
          <a:bodyPr wrap="square" anchor="ctr" lIns="73152" rIns="73152">
            <a:spAutoFit/>
          </a:bodyPr>
          <a:lstStyle/>
          <a:p>
            <a:pPr algn="l">
              <a:lnSpc>
                <a:spcPct val="115000"/>
              </a:lnSpc>
            </a:pPr>
            <a:r>
              <a:rPr sz="2000" b="0" u="none">
                <a:solidFill>
                  <a:srgbClr val="17213A"/>
                </a:solidFill>
                <a:latin typeface="Arial"/>
              </a:rPr>
              <a:t>Is the sentence below correct? Tick one box. Then explain how you know.</a:t>
            </a:r>
          </a:p>
        </p:txBody>
      </p:sp>
      <p:sp>
        <p:nvSpPr>
          <p:cNvPr id="27" name="TextBox 26"/>
          <p:cNvSpPr txBox="1"/>
          <p:nvPr/>
        </p:nvSpPr>
        <p:spPr>
          <a:xfrm>
            <a:off x="6309360" y="2606040"/>
            <a:ext cx="5257800" cy="1033271"/>
          </a:xfrm>
          <a:prstGeom prst="rect">
            <a:avLst/>
          </a:prstGeom>
          <a:noFill/>
        </p:spPr>
        <p:txBody>
          <a:bodyPr wrap="square" anchor="t" lIns="73152" rIns="73152">
            <a:spAutoFit/>
          </a:bodyPr>
          <a:lstStyle/>
          <a:p>
            <a:pPr algn="l">
              <a:lnSpc>
                <a:spcPct val="115000"/>
              </a:lnSpc>
            </a:pPr>
            <a:r>
              <a:rPr sz="1679" b="0" u="none">
                <a:solidFill>
                  <a:srgbClr val="17213A"/>
                </a:solidFill>
                <a:latin typeface="Arial"/>
              </a:rPr>
              <a:t>In the sentence 'The children played while the teacher watched.' the subject of 'watched' is 'the children'.</a:t>
            </a:r>
          </a:p>
        </p:txBody>
      </p:sp>
      <p:sp>
        <p:nvSpPr>
          <p:cNvPr id="28" name="Rounded Rectangle 27"/>
          <p:cNvSpPr/>
          <p:nvPr/>
        </p:nvSpPr>
        <p:spPr>
          <a:xfrm>
            <a:off x="6309360" y="3749039"/>
            <a:ext cx="5257800" cy="419480"/>
          </a:xfrm>
          <a:prstGeom prst="roundRect">
            <a:avLst>
              <a:gd name="adj" fmla="val 20000"/>
            </a:avLst>
          </a:prstGeom>
          <a:solidFill>
            <a:srgbClr val="FFFFFF"/>
          </a:solidFill>
          <a:ln w="254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400800" y="3749039"/>
            <a:ext cx="5074920" cy="419480"/>
          </a:xfrm>
          <a:prstGeom prst="rect">
            <a:avLst/>
          </a:prstGeom>
          <a:noFill/>
        </p:spPr>
        <p:txBody>
          <a:bodyPr wrap="square" anchor="ctr" lIns="73152" rIns="73152">
            <a:spAutoFit/>
          </a:bodyPr>
          <a:lstStyle/>
          <a:p>
            <a:pPr algn="l">
              <a:lnSpc>
                <a:spcPct val="115000"/>
              </a:lnSpc>
            </a:pPr>
            <a:r>
              <a:rPr sz="1259" b="0" u="none">
                <a:solidFill>
                  <a:srgbClr val="17213A"/>
                </a:solidFill>
                <a:latin typeface="Arial"/>
              </a:rPr>
              <a:t>☐  Yes, it is correct.</a:t>
            </a:r>
          </a:p>
        </p:txBody>
      </p:sp>
      <p:sp>
        <p:nvSpPr>
          <p:cNvPr id="30" name="Rounded Rectangle 29"/>
          <p:cNvSpPr/>
          <p:nvPr/>
        </p:nvSpPr>
        <p:spPr>
          <a:xfrm>
            <a:off x="6309360" y="4241673"/>
            <a:ext cx="5257800" cy="419480"/>
          </a:xfrm>
          <a:prstGeom prst="roundRect">
            <a:avLst>
              <a:gd name="adj" fmla="val 20000"/>
            </a:avLst>
          </a:prstGeom>
          <a:solidFill>
            <a:srgbClr val="FFFFFF"/>
          </a:solidFill>
          <a:ln w="254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400800" y="4241673"/>
            <a:ext cx="5074920" cy="419480"/>
          </a:xfrm>
          <a:prstGeom prst="rect">
            <a:avLst/>
          </a:prstGeom>
          <a:noFill/>
        </p:spPr>
        <p:txBody>
          <a:bodyPr wrap="square" anchor="ctr" lIns="73152" rIns="73152">
            <a:spAutoFit/>
          </a:bodyPr>
          <a:lstStyle/>
          <a:p>
            <a:pPr algn="l">
              <a:lnSpc>
                <a:spcPct val="115000"/>
              </a:lnSpc>
            </a:pPr>
            <a:r>
              <a:rPr sz="1259" b="0" u="none">
                <a:solidFill>
                  <a:srgbClr val="17213A"/>
                </a:solidFill>
                <a:latin typeface="Arial"/>
              </a:rPr>
              <a:t>☐  No, it is not correct.</a:t>
            </a:r>
          </a:p>
        </p:txBody>
      </p:sp>
      <p:sp>
        <p:nvSpPr>
          <p:cNvPr id="32" name="Rounded Rectangle 31"/>
          <p:cNvSpPr/>
          <p:nvPr/>
        </p:nvSpPr>
        <p:spPr>
          <a:xfrm>
            <a:off x="6309360" y="4241673"/>
            <a:ext cx="5257800" cy="419480"/>
          </a:xfrm>
          <a:prstGeom prst="roundRect">
            <a:avLst>
              <a:gd name="adj" fmla="val 20000"/>
            </a:avLst>
          </a:prstGeom>
          <a:solidFill>
            <a:srgbClr val="DDF3E4"/>
          </a:solidFill>
          <a:ln w="38100">
            <a:solidFill>
              <a:srgbClr val="2E9E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400800" y="4241673"/>
            <a:ext cx="5074920" cy="419480"/>
          </a:xfrm>
          <a:prstGeom prst="rect">
            <a:avLst/>
          </a:prstGeom>
          <a:noFill/>
        </p:spPr>
        <p:txBody>
          <a:bodyPr wrap="square" anchor="ctr" lIns="73152" rIns="73152">
            <a:spAutoFit/>
          </a:bodyPr>
          <a:lstStyle/>
          <a:p>
            <a:pPr algn="l">
              <a:lnSpc>
                <a:spcPct val="115000"/>
              </a:lnSpc>
            </a:pPr>
            <a:r>
              <a:rPr sz="1259" b="0" u="none">
                <a:solidFill>
                  <a:srgbClr val="17213A"/>
                </a:solidFill>
                <a:latin typeface="Arial"/>
              </a:rPr>
              <a:t>✔  No, it is not correct.</a:t>
            </a:r>
          </a:p>
        </p:txBody>
      </p:sp>
      <p:sp>
        <p:nvSpPr>
          <p:cNvPr id="34" name="TextBox 33"/>
          <p:cNvSpPr txBox="1"/>
          <p:nvPr/>
        </p:nvSpPr>
        <p:spPr>
          <a:xfrm>
            <a:off x="6309360" y="4844033"/>
            <a:ext cx="5257800" cy="337184"/>
          </a:xfrm>
          <a:prstGeom prst="rect">
            <a:avLst/>
          </a:prstGeom>
          <a:noFill/>
        </p:spPr>
        <p:txBody>
          <a:bodyPr wrap="square" anchor="t" lIns="73152" rIns="73152">
            <a:spAutoFit/>
          </a:bodyPr>
          <a:lstStyle/>
          <a:p>
            <a:pPr algn="l">
              <a:lnSpc>
                <a:spcPct val="115000"/>
              </a:lnSpc>
            </a:pPr>
            <a:r>
              <a:rPr sz="1259" b="0" u="none">
                <a:solidFill>
                  <a:srgbClr val="17213A"/>
                </a:solidFill>
                <a:latin typeface="Arial"/>
              </a:rPr>
              <a:t>Explain how you know.</a:t>
            </a:r>
          </a:p>
        </p:txBody>
      </p:sp>
      <p:sp>
        <p:nvSpPr>
          <p:cNvPr id="35" name="Rounded Rectangle 34"/>
          <p:cNvSpPr/>
          <p:nvPr/>
        </p:nvSpPr>
        <p:spPr>
          <a:xfrm>
            <a:off x="6309360" y="5290946"/>
            <a:ext cx="5257800" cy="723708"/>
          </a:xfrm>
          <a:prstGeom prst="roundRect">
            <a:avLst>
              <a:gd name="adj" fmla="val 10000"/>
            </a:avLst>
          </a:prstGeom>
          <a:noFill/>
          <a:ln w="19050">
            <a:solidFill>
              <a:srgbClr val="9AA3B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400800" y="5290946"/>
            <a:ext cx="5074920" cy="723708"/>
          </a:xfrm>
          <a:prstGeom prst="rect">
            <a:avLst/>
          </a:prstGeom>
          <a:noFill/>
        </p:spPr>
        <p:txBody>
          <a:bodyPr wrap="square" anchor="ctr" lIns="73152" rIns="73152">
            <a:spAutoFit/>
          </a:bodyPr>
          <a:lstStyle/>
          <a:p>
            <a:pPr algn="l">
              <a:lnSpc>
                <a:spcPct val="115000"/>
              </a:lnSpc>
            </a:pPr>
            <a:r>
              <a:rPr sz="1189" b="0" u="none">
                <a:solidFill>
                  <a:srgbClr val="D11A2A"/>
                </a:solidFill>
                <a:latin typeface="Arial"/>
              </a:rPr>
              <a:t>The teacher does the watching, so 'the teacher' is the subject of 'watched'.</a:t>
            </a:r>
          </a:p>
          <a:p>
            <a:pPr algn="l">
              <a:lnSpc>
                <a:spcPct val="115000"/>
              </a:lnSpc>
            </a:pPr>
            <a:r>
              <a:rPr sz="1189" b="0" u="none">
                <a:solidFill>
                  <a:srgbClr val="D11A2A"/>
                </a:solidFill>
                <a:latin typeface="Arial"/>
              </a:rPr>
              <a:t>Accept any answer that gives the same reason.</a:t>
            </a:r>
          </a:p>
        </p:txBody>
      </p:sp>
    </p:spTree>
  </p:cSld>
  <p:clrMapOvr>
    <a:masterClrMapping/>
  </p:clrMapOvr>
  <p:timing>
    <p:tnLst>
      <p:par>
        <p:cTn id="1" dur="indefinite" restart="never" nodeType="tmRoot">
          <p:childTnLst>
            <p:seq concurrent="1" nextAc="seek">
              <p:cTn id="99" dur="indefinite" nodeType="mainSeq">
                <p:childTnLst>
                  <p:par>
                    <p:cTn id="107" fill="hold">
                      <p:stCondLst>
                        <p:cond delay="indefinite"/>
                      </p:stCondLst>
                      <p:childTnLst>
                        <p:par>
                          <p:cTn id="108"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fade">
                                      <p:cBhvr>
                                        <p:cTn id="103" dur="500"/>
                                        <p:tgtEl>
                                          <p:spTgt spid="18"/>
                                        </p:tgtEl>
                                      </p:cBhvr>
                                    </p:animEffect>
                                  </p:childTnLst>
                                </p:cTn>
                              </p:par>
                              <p:par>
                                <p:cTn id="104" presetID="10" presetClass="entr" presetSubtype="0" fill="hold" nodeType="withEffect">
                                  <p:stCondLst>
                                    <p:cond delay="0"/>
                                  </p:stCondLst>
                                  <p:childTnLst>
                                    <p:set>
                                      <p:cBhvr>
                                        <p:cTn id="105" dur="1" fill="hold">
                                          <p:stCondLst>
                                            <p:cond delay="0"/>
                                          </p:stCondLst>
                                        </p:cTn>
                                        <p:tgtEl>
                                          <p:spTgt spid="19"/>
                                        </p:tgtEl>
                                        <p:attrNameLst>
                                          <p:attrName>style.visibility</p:attrName>
                                        </p:attrNameLst>
                                      </p:cBhvr>
                                      <p:to>
                                        <p:strVal val="visible"/>
                                      </p:to>
                                    </p:set>
                                    <p:animEffect transition="in" filter="fade">
                                      <p:cBhvr>
                                        <p:cTn id="106" dur="500"/>
                                        <p:tgtEl>
                                          <p:spTgt spid="19"/>
                                        </p:tgtEl>
                                      </p:cBhvr>
                                    </p:animEffect>
                                  </p:childTnLst>
                                </p:cTn>
                              </p:par>
                            </p:childTnLst>
                          </p:cTn>
                        </p:par>
                      </p:childTnLst>
                    </p:cTn>
                  </p:par>
                  <p:par>
                    <p:cTn id="112" fill="hold">
                      <p:stCondLst>
                        <p:cond delay="indefinite"/>
                      </p:stCondLst>
                      <p:childTnLst>
                        <p:par>
                          <p:cTn id="113"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24"/>
                                        </p:tgtEl>
                                        <p:attrNameLst>
                                          <p:attrName>style.visibility</p:attrName>
                                        </p:attrNameLst>
                                      </p:cBhvr>
                                      <p:to>
                                        <p:strVal val="visible"/>
                                      </p:to>
                                    </p:set>
                                    <p:animEffect transition="in" filter="fade">
                                      <p:cBhvr>
                                        <p:cTn id="111" dur="500"/>
                                        <p:tgtEl>
                                          <p:spTgt spid="24"/>
                                        </p:tgtEl>
                                      </p:cBhvr>
                                    </p:animEffect>
                                  </p:childTnLst>
                                </p:cTn>
                              </p:par>
                            </p:childTnLst>
                          </p:cTn>
                        </p:par>
                      </p:childTnLst>
                    </p:cTn>
                  </p:par>
                  <p:par>
                    <p:cTn id="120" fill="hold">
                      <p:stCondLst>
                        <p:cond delay="indefinite"/>
                      </p:stCondLst>
                      <p:childTnLst>
                        <p:par>
                          <p:cTn id="121"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32"/>
                                        </p:tgtEl>
                                        <p:attrNameLst>
                                          <p:attrName>style.visibility</p:attrName>
                                        </p:attrNameLst>
                                      </p:cBhvr>
                                      <p:to>
                                        <p:strVal val="visible"/>
                                      </p:to>
                                    </p:set>
                                    <p:animEffect transition="in" filter="fade">
                                      <p:cBhvr>
                                        <p:cTn id="116" dur="500"/>
                                        <p:tgtEl>
                                          <p:spTgt spid="32"/>
                                        </p:tgtEl>
                                      </p:cBhvr>
                                    </p:animEffect>
                                  </p:childTnLst>
                                </p:cTn>
                              </p:par>
                              <p:par>
                                <p:cTn id="117" presetID="10" presetClass="entr" presetSubtype="0" fill="hold" nodeType="withEffect">
                                  <p:stCondLst>
                                    <p:cond delay="0"/>
                                  </p:stCondLst>
                                  <p:childTnLst>
                                    <p:set>
                                      <p:cBhvr>
                                        <p:cTn id="118" dur="1" fill="hold">
                                          <p:stCondLst>
                                            <p:cond delay="0"/>
                                          </p:stCondLst>
                                        </p:cTn>
                                        <p:tgtEl>
                                          <p:spTgt spid="33"/>
                                        </p:tgtEl>
                                        <p:attrNameLst>
                                          <p:attrName>style.visibility</p:attrName>
                                        </p:attrNameLst>
                                      </p:cBhvr>
                                      <p:to>
                                        <p:strVal val="visible"/>
                                      </p:to>
                                    </p:set>
                                    <p:animEffect transition="in" filter="fade">
                                      <p:cBhvr>
                                        <p:cTn id="119" dur="500"/>
                                        <p:tgtEl>
                                          <p:spTgt spid="33"/>
                                        </p:tgtEl>
                                      </p:cBhvr>
                                    </p:animEffect>
                                  </p:childTnLst>
                                </p:cTn>
                              </p:par>
                            </p:childTnLst>
                          </p:cTn>
                        </p:par>
                      </p:childTnLst>
                    </p:cTn>
                  </p:par>
                  <p:par>
                    <p:cTn id="125" fill="hold">
                      <p:stCondLst>
                        <p:cond delay="indefinite"/>
                      </p:stCondLst>
                      <p:childTnLst>
                        <p:par>
                          <p:cTn id="126" fill="hold">
                            <p:stCondLst>
                              <p:cond delay="0"/>
                            </p:stCondLst>
                            <p:childTnLst>
                              <p:par>
                                <p:cTn id="122" presetID="10" presetClass="entr" presetSubtype="0" fill="hold" nodeType="clickEffect">
                                  <p:stCondLst>
                                    <p:cond delay="0"/>
                                  </p:stCondLst>
                                  <p:childTnLst>
                                    <p:set>
                                      <p:cBhvr>
                                        <p:cTn id="123" dur="1" fill="hold">
                                          <p:stCondLst>
                                            <p:cond delay="0"/>
                                          </p:stCondLst>
                                        </p:cTn>
                                        <p:tgtEl>
                                          <p:spTgt spid="36"/>
                                        </p:tgtEl>
                                        <p:attrNameLst>
                                          <p:attrName>style.visibility</p:attrName>
                                        </p:attrNameLst>
                                      </p:cBhvr>
                                      <p:to>
                                        <p:strVal val="visible"/>
                                      </p:to>
                                    </p:set>
                                    <p:animEffect transition="in" filter="fade">
                                      <p:cBhvr>
                                        <p:cTn id="12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1"/>
                </p:tgtEl>
              </p:cMediaNode>
            </p:video>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229600" cy="320040"/>
          </a:xfrm>
          <a:prstGeom prst="rect">
            <a:avLst/>
          </a:prstGeom>
          <a:noFill/>
        </p:spPr>
        <p:txBody>
          <a:bodyPr wrap="square" anchor="ctr" lIns="73152" rIns="73152">
            <a:spAutoFit/>
          </a:bodyPr>
          <a:lstStyle/>
          <a:p>
            <a:pPr algn="l">
              <a:lnSpc>
                <a:spcPct val="115000"/>
              </a:lnSpc>
            </a:pPr>
            <a:r>
              <a:rPr sz="1200" b="1" u="none">
                <a:solidFill>
                  <a:srgbClr val="0F766E"/>
                </a:solidFill>
                <a:latin typeface="Dreaming Outloud Pro"/>
              </a:rPr>
              <a:t>Year 6 · SPaG · Word classes · Subjects and objects</a:t>
            </a:r>
          </a:p>
        </p:txBody>
      </p:sp>
      <p:sp>
        <p:nvSpPr>
          <p:cNvPr id="5" name="TextBox 4"/>
          <p:cNvSpPr txBox="1"/>
          <p:nvPr/>
        </p:nvSpPr>
        <p:spPr>
          <a:xfrm>
            <a:off x="8412480" y="411480"/>
            <a:ext cx="3291840" cy="320040"/>
          </a:xfrm>
          <a:prstGeom prst="rect">
            <a:avLst/>
          </a:prstGeom>
          <a:noFill/>
        </p:spPr>
        <p:txBody>
          <a:bodyPr wrap="square" anchor="ctr" lIns="73152" rIns="73152">
            <a:spAutoFit/>
          </a:bodyPr>
          <a:lstStyle/>
          <a:p>
            <a:pPr algn="r">
              <a:lnSpc>
                <a:spcPct val="115000"/>
              </a:lnSpc>
            </a:pPr>
            <a:r>
              <a:rPr sz="1200" b="1" u="none">
                <a:solidFill>
                  <a:srgbClr val="B4237A"/>
                </a:solidFill>
                <a:latin typeface="Dreaming Outloud Pro"/>
              </a:rPr>
              <a:t>Reasoning 4</a:t>
            </a:r>
          </a:p>
        </p:txBody>
      </p:sp>
      <p:sp>
        <p:nvSpPr>
          <p:cNvPr id="6" name="Rectangle 5"/>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eacher.png"/>
          <p:cNvPicPr>
            <a:picLocks noChangeAspect="1"/>
          </p:cNvPicPr>
          <p:nvPr/>
        </p:nvPicPr>
        <p:blipFill>
          <a:blip r:embed="rId4"/>
          <a:stretch>
            <a:fillRect/>
          </a:stretch>
        </p:blipFill>
        <p:spPr>
          <a:xfrm>
            <a:off x="548640" y="690829"/>
            <a:ext cx="864108" cy="881938"/>
          </a:xfrm>
          <a:prstGeom prst="rect">
            <a:avLst/>
          </a:prstGeom>
        </p:spPr>
      </p:pic>
      <p:sp>
        <p:nvSpPr>
          <p:cNvPr id="8" name="Rounded Rectangular Callout 7"/>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9" name="Picture 8" descr="cheer.png"/>
          <p:cNvPicPr>
            <a:picLocks noChangeAspect="1"/>
          </p:cNvPicPr>
          <p:nvPr/>
        </p:nvPicPr>
        <p:blipFill>
          <a:blip r:embed="rId5"/>
          <a:stretch>
            <a:fillRect/>
          </a:stretch>
        </p:blipFill>
        <p:spPr>
          <a:xfrm>
            <a:off x="6263640" y="542696"/>
            <a:ext cx="846277" cy="1030071"/>
          </a:xfrm>
          <a:prstGeom prst="rect">
            <a:avLst/>
          </a:prstGeom>
        </p:spPr>
      </p:pic>
      <p:sp>
        <p:nvSpPr>
          <p:cNvPr id="10" name="Rounded Rectangular Callout 9"/>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1"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2" name="TextBox 11"/>
          <p:cNvSpPr txBox="1"/>
          <p:nvPr/>
        </p:nvSpPr>
        <p:spPr>
          <a:xfrm>
            <a:off x="4572000" y="6327648"/>
            <a:ext cx="3017520" cy="274320"/>
          </a:xfrm>
          <a:prstGeom prst="rect">
            <a:avLst/>
          </a:prstGeom>
          <a:noFill/>
        </p:spPr>
        <p:txBody>
          <a:bodyPr wrap="square" anchor="t" lIns="73152" rIns="73152">
            <a:spAutoFit/>
          </a:bodyPr>
          <a:lstStyle/>
          <a:p>
            <a:pPr algn="ctr">
              <a:lnSpc>
                <a:spcPct val="115000"/>
              </a:lnSpc>
            </a:pPr>
            <a:r>
              <a:rPr sz="1100" b="0" u="none">
                <a:solidFill>
                  <a:srgbClr val="6B7280"/>
                </a:solidFill>
                <a:latin typeface="Dreaming Outloud Pro"/>
              </a:rPr>
              <a:t>12 of 12</a:t>
            </a:r>
          </a:p>
        </p:txBody>
      </p:sp>
      <p:sp>
        <p:nvSpPr>
          <p:cNvPr id="13" name="Rounded Rectangle 12"/>
          <p:cNvSpPr/>
          <p:nvPr/>
        </p:nvSpPr>
        <p:spPr>
          <a:xfrm>
            <a:off x="54864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 y="1600200"/>
            <a:ext cx="5038344" cy="868680"/>
          </a:xfrm>
          <a:prstGeom prst="rect">
            <a:avLst/>
          </a:prstGeom>
          <a:noFill/>
        </p:spPr>
        <p:txBody>
          <a:bodyPr wrap="square" anchor="ctr" lIns="73152" rIns="73152">
            <a:spAutoFit/>
          </a:bodyPr>
          <a:lstStyle/>
          <a:p>
            <a:pPr algn="l">
              <a:lnSpc>
                <a:spcPct val="115000"/>
              </a:lnSpc>
            </a:pPr>
            <a:r>
              <a:rPr sz="2000" b="0" u="none">
                <a:solidFill>
                  <a:srgbClr val="17213A"/>
                </a:solidFill>
                <a:latin typeface="Arial"/>
              </a:rPr>
              <a:t>Is the underlined phrase the </a:t>
            </a:r>
            <a:r>
              <a:rPr sz="2000" b="1" u="none">
                <a:solidFill>
                  <a:srgbClr val="17213A"/>
                </a:solidFill>
                <a:latin typeface="Arial"/>
              </a:rPr>
              <a:t>subject</a:t>
            </a:r>
            <a:r>
              <a:rPr sz="2000" b="0" u="none">
                <a:solidFill>
                  <a:srgbClr val="17213A"/>
                </a:solidFill>
                <a:latin typeface="Arial"/>
              </a:rPr>
              <a:t> or the </a:t>
            </a:r>
            <a:r>
              <a:rPr sz="2000" b="1" u="none">
                <a:solidFill>
                  <a:srgbClr val="17213A"/>
                </a:solidFill>
                <a:latin typeface="Arial"/>
              </a:rPr>
              <a:t>object</a:t>
            </a:r>
            <a:r>
              <a:rPr sz="2000" b="0" u="none">
                <a:solidFill>
                  <a:srgbClr val="17213A"/>
                </a:solidFill>
                <a:latin typeface="Arial"/>
              </a:rPr>
              <a:t> of the sentence?</a:t>
            </a:r>
          </a:p>
        </p:txBody>
      </p:sp>
      <p:sp>
        <p:nvSpPr>
          <p:cNvPr id="15" name="TextBox 14"/>
          <p:cNvSpPr txBox="1"/>
          <p:nvPr/>
        </p:nvSpPr>
        <p:spPr>
          <a:xfrm>
            <a:off x="548640" y="2606040"/>
            <a:ext cx="5257800" cy="993648"/>
          </a:xfrm>
          <a:prstGeom prst="rect">
            <a:avLst/>
          </a:prstGeom>
          <a:noFill/>
        </p:spPr>
        <p:txBody>
          <a:bodyPr wrap="square" anchor="t" lIns="73152" rIns="73152">
            <a:spAutoFit/>
          </a:bodyPr>
          <a:lstStyle/>
          <a:p>
            <a:pPr algn="l">
              <a:lnSpc>
                <a:spcPct val="115000"/>
              </a:lnSpc>
            </a:pPr>
            <a:r>
              <a:rPr sz="2400" b="0" u="none">
                <a:solidFill>
                  <a:srgbClr val="17213A"/>
                </a:solidFill>
                <a:latin typeface="Arial"/>
              </a:rPr>
              <a:t>While Ben was sleeping gently, </a:t>
            </a:r>
            <a:r>
              <a:rPr sz="2400" b="0" u="sng">
                <a:solidFill>
                  <a:srgbClr val="17213A"/>
                </a:solidFill>
                <a:latin typeface="Arial"/>
              </a:rPr>
              <a:t>he</a:t>
            </a:r>
            <a:r>
              <a:rPr sz="2400" b="0" u="none">
                <a:solidFill>
                  <a:srgbClr val="17213A"/>
                </a:solidFill>
                <a:latin typeface="Arial"/>
              </a:rPr>
              <a:t> was waiting.</a:t>
            </a:r>
          </a:p>
        </p:txBody>
      </p:sp>
      <p:sp>
        <p:nvSpPr>
          <p:cNvPr id="16" name="Rounded Rectangle 15"/>
          <p:cNvSpPr/>
          <p:nvPr/>
        </p:nvSpPr>
        <p:spPr>
          <a:xfrm>
            <a:off x="548640" y="3709416"/>
            <a:ext cx="5257800" cy="505206"/>
          </a:xfrm>
          <a:prstGeom prst="roundRect">
            <a:avLst>
              <a:gd name="adj" fmla="val 20000"/>
            </a:avLst>
          </a:prstGeom>
          <a:solidFill>
            <a:srgbClr val="FFFFFF"/>
          </a:solidFill>
          <a:ln w="254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80" y="3709416"/>
            <a:ext cx="5074920" cy="505206"/>
          </a:xfrm>
          <a:prstGeom prst="rect">
            <a:avLst/>
          </a:prstGeom>
          <a:noFill/>
        </p:spPr>
        <p:txBody>
          <a:bodyPr wrap="square" anchor="ctr" lIns="73152" rIns="73152">
            <a:spAutoFit/>
          </a:bodyPr>
          <a:lstStyle/>
          <a:p>
            <a:pPr algn="l">
              <a:lnSpc>
                <a:spcPct val="115000"/>
              </a:lnSpc>
            </a:pPr>
            <a:r>
              <a:rPr sz="1800" b="0" u="none">
                <a:solidFill>
                  <a:srgbClr val="17213A"/>
                </a:solidFill>
                <a:latin typeface="Arial"/>
              </a:rPr>
              <a:t>☐  object</a:t>
            </a:r>
          </a:p>
        </p:txBody>
      </p:sp>
      <p:sp>
        <p:nvSpPr>
          <p:cNvPr id="18" name="Rounded Rectangle 17"/>
          <p:cNvSpPr/>
          <p:nvPr/>
        </p:nvSpPr>
        <p:spPr>
          <a:xfrm>
            <a:off x="548640" y="4287774"/>
            <a:ext cx="5257800" cy="505206"/>
          </a:xfrm>
          <a:prstGeom prst="roundRect">
            <a:avLst>
              <a:gd name="adj" fmla="val 20000"/>
            </a:avLst>
          </a:prstGeom>
          <a:solidFill>
            <a:srgbClr val="FFFFFF"/>
          </a:solidFill>
          <a:ln w="254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80" y="4287774"/>
            <a:ext cx="5074920" cy="505206"/>
          </a:xfrm>
          <a:prstGeom prst="rect">
            <a:avLst/>
          </a:prstGeom>
          <a:noFill/>
        </p:spPr>
        <p:txBody>
          <a:bodyPr wrap="square" anchor="ctr" lIns="73152" rIns="73152">
            <a:spAutoFit/>
          </a:bodyPr>
          <a:lstStyle/>
          <a:p>
            <a:pPr algn="l">
              <a:lnSpc>
                <a:spcPct val="115000"/>
              </a:lnSpc>
            </a:pPr>
            <a:r>
              <a:rPr sz="1800" b="0" u="none">
                <a:solidFill>
                  <a:srgbClr val="17213A"/>
                </a:solidFill>
                <a:latin typeface="Arial"/>
              </a:rPr>
              <a:t>☐  subject</a:t>
            </a:r>
          </a:p>
        </p:txBody>
      </p:sp>
      <p:sp>
        <p:nvSpPr>
          <p:cNvPr id="20" name="Rounded Rectangle 19"/>
          <p:cNvSpPr/>
          <p:nvPr/>
        </p:nvSpPr>
        <p:spPr>
          <a:xfrm>
            <a:off x="548640" y="4287774"/>
            <a:ext cx="5257800" cy="505206"/>
          </a:xfrm>
          <a:prstGeom prst="roundRect">
            <a:avLst>
              <a:gd name="adj" fmla="val 20000"/>
            </a:avLst>
          </a:prstGeom>
          <a:solidFill>
            <a:srgbClr val="DDF3E4"/>
          </a:solidFill>
          <a:ln w="38100">
            <a:solidFill>
              <a:srgbClr val="2E9E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080" y="4287774"/>
            <a:ext cx="5074920" cy="505206"/>
          </a:xfrm>
          <a:prstGeom prst="rect">
            <a:avLst/>
          </a:prstGeom>
          <a:noFill/>
        </p:spPr>
        <p:txBody>
          <a:bodyPr wrap="square" anchor="ctr" lIns="73152" rIns="73152">
            <a:spAutoFit/>
          </a:bodyPr>
          <a:lstStyle/>
          <a:p>
            <a:pPr algn="l">
              <a:lnSpc>
                <a:spcPct val="115000"/>
              </a:lnSpc>
            </a:pPr>
            <a:r>
              <a:rPr sz="1800" b="0" u="none">
                <a:solidFill>
                  <a:srgbClr val="17213A"/>
                </a:solidFill>
                <a:latin typeface="Arial"/>
              </a:rPr>
              <a:t>✔  subject</a:t>
            </a:r>
          </a:p>
        </p:txBody>
      </p:sp>
      <p:sp>
        <p:nvSpPr>
          <p:cNvPr id="22" name="Rounded Rectangle 21"/>
          <p:cNvSpPr/>
          <p:nvPr/>
        </p:nvSpPr>
        <p:spPr>
          <a:xfrm>
            <a:off x="6309360" y="1600200"/>
            <a:ext cx="5257800" cy="868680"/>
          </a:xfrm>
          <a:prstGeom prst="roundRect">
            <a:avLst>
              <a:gd name="adj" fmla="val 15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419088" y="1600200"/>
            <a:ext cx="5038344" cy="868680"/>
          </a:xfrm>
          <a:prstGeom prst="rect">
            <a:avLst/>
          </a:prstGeom>
          <a:noFill/>
        </p:spPr>
        <p:txBody>
          <a:bodyPr wrap="square" anchor="ctr" lIns="73152" rIns="73152">
            <a:spAutoFit/>
          </a:bodyPr>
          <a:lstStyle/>
          <a:p>
            <a:pPr algn="l">
              <a:lnSpc>
                <a:spcPct val="115000"/>
              </a:lnSpc>
            </a:pPr>
            <a:r>
              <a:rPr sz="2000" b="0" u="none">
                <a:solidFill>
                  <a:srgbClr val="17213A"/>
                </a:solidFill>
                <a:latin typeface="Arial"/>
              </a:rPr>
              <a:t>Is the underlined phrase the </a:t>
            </a:r>
            <a:r>
              <a:rPr sz="2000" b="1" u="none">
                <a:solidFill>
                  <a:srgbClr val="17213A"/>
                </a:solidFill>
                <a:latin typeface="Arial"/>
              </a:rPr>
              <a:t>subject</a:t>
            </a:r>
            <a:r>
              <a:rPr sz="2000" b="0" u="none">
                <a:solidFill>
                  <a:srgbClr val="17213A"/>
                </a:solidFill>
                <a:latin typeface="Arial"/>
              </a:rPr>
              <a:t> or the </a:t>
            </a:r>
            <a:r>
              <a:rPr sz="2000" b="1" u="none">
                <a:solidFill>
                  <a:srgbClr val="17213A"/>
                </a:solidFill>
                <a:latin typeface="Arial"/>
              </a:rPr>
              <a:t>object</a:t>
            </a:r>
            <a:r>
              <a:rPr sz="2000" b="0" u="none">
                <a:solidFill>
                  <a:srgbClr val="17213A"/>
                </a:solidFill>
                <a:latin typeface="Arial"/>
              </a:rPr>
              <a:t> of the sentence?</a:t>
            </a:r>
          </a:p>
        </p:txBody>
      </p:sp>
      <p:sp>
        <p:nvSpPr>
          <p:cNvPr id="24" name="TextBox 23"/>
          <p:cNvSpPr txBox="1"/>
          <p:nvPr/>
        </p:nvSpPr>
        <p:spPr>
          <a:xfrm>
            <a:off x="6309360" y="2606040"/>
            <a:ext cx="5257800" cy="1786128"/>
          </a:xfrm>
          <a:prstGeom prst="rect">
            <a:avLst/>
          </a:prstGeom>
          <a:noFill/>
        </p:spPr>
        <p:txBody>
          <a:bodyPr wrap="square" anchor="t" lIns="73152" rIns="73152">
            <a:spAutoFit/>
          </a:bodyPr>
          <a:lstStyle/>
          <a:p>
            <a:pPr algn="l">
              <a:lnSpc>
                <a:spcPct val="115000"/>
              </a:lnSpc>
            </a:pPr>
            <a:r>
              <a:rPr sz="2400" b="0" u="sng">
                <a:solidFill>
                  <a:srgbClr val="17213A"/>
                </a:solidFill>
                <a:latin typeface="Arial"/>
              </a:rPr>
              <a:t>A curious baker</a:t>
            </a:r>
            <a:r>
              <a:rPr sz="2400" b="0" u="none">
                <a:solidFill>
                  <a:srgbClr val="17213A"/>
                </a:solidFill>
                <a:latin typeface="Arial"/>
              </a:rPr>
              <a:t> is closing the narrow sheds patiently until the noisy sailor is pushing a gate.</a:t>
            </a:r>
          </a:p>
        </p:txBody>
      </p:sp>
      <p:sp>
        <p:nvSpPr>
          <p:cNvPr id="25" name="Rounded Rectangle 24"/>
          <p:cNvSpPr/>
          <p:nvPr/>
        </p:nvSpPr>
        <p:spPr>
          <a:xfrm>
            <a:off x="6309360" y="4501896"/>
            <a:ext cx="5257800" cy="505206"/>
          </a:xfrm>
          <a:prstGeom prst="roundRect">
            <a:avLst>
              <a:gd name="adj" fmla="val 20000"/>
            </a:avLst>
          </a:prstGeom>
          <a:solidFill>
            <a:srgbClr val="FFFFFF"/>
          </a:solidFill>
          <a:ln w="254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400800" y="4501896"/>
            <a:ext cx="5074920" cy="505206"/>
          </a:xfrm>
          <a:prstGeom prst="rect">
            <a:avLst/>
          </a:prstGeom>
          <a:noFill/>
        </p:spPr>
        <p:txBody>
          <a:bodyPr wrap="square" anchor="ctr" lIns="73152" rIns="73152">
            <a:spAutoFit/>
          </a:bodyPr>
          <a:lstStyle/>
          <a:p>
            <a:pPr algn="l">
              <a:lnSpc>
                <a:spcPct val="115000"/>
              </a:lnSpc>
            </a:pPr>
            <a:r>
              <a:rPr sz="1800" b="0" u="none">
                <a:solidFill>
                  <a:srgbClr val="17213A"/>
                </a:solidFill>
                <a:latin typeface="Arial"/>
              </a:rPr>
              <a:t>☐  subject</a:t>
            </a:r>
          </a:p>
        </p:txBody>
      </p:sp>
      <p:sp>
        <p:nvSpPr>
          <p:cNvPr id="27" name="Rounded Rectangle 26"/>
          <p:cNvSpPr/>
          <p:nvPr/>
        </p:nvSpPr>
        <p:spPr>
          <a:xfrm>
            <a:off x="6309360" y="4501896"/>
            <a:ext cx="5257800" cy="505206"/>
          </a:xfrm>
          <a:prstGeom prst="roundRect">
            <a:avLst>
              <a:gd name="adj" fmla="val 20000"/>
            </a:avLst>
          </a:prstGeom>
          <a:solidFill>
            <a:srgbClr val="DDF3E4"/>
          </a:solidFill>
          <a:ln w="38100">
            <a:solidFill>
              <a:srgbClr val="2E9E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400800" y="4501896"/>
            <a:ext cx="5074920" cy="505206"/>
          </a:xfrm>
          <a:prstGeom prst="rect">
            <a:avLst/>
          </a:prstGeom>
          <a:noFill/>
        </p:spPr>
        <p:txBody>
          <a:bodyPr wrap="square" anchor="ctr" lIns="73152" rIns="73152">
            <a:spAutoFit/>
          </a:bodyPr>
          <a:lstStyle/>
          <a:p>
            <a:pPr algn="l">
              <a:lnSpc>
                <a:spcPct val="115000"/>
              </a:lnSpc>
            </a:pPr>
            <a:r>
              <a:rPr sz="1800" b="0" u="none">
                <a:solidFill>
                  <a:srgbClr val="17213A"/>
                </a:solidFill>
                <a:latin typeface="Arial"/>
              </a:rPr>
              <a:t>✔  subject</a:t>
            </a:r>
          </a:p>
        </p:txBody>
      </p:sp>
      <p:sp>
        <p:nvSpPr>
          <p:cNvPr id="29" name="Rounded Rectangle 28"/>
          <p:cNvSpPr/>
          <p:nvPr/>
        </p:nvSpPr>
        <p:spPr>
          <a:xfrm>
            <a:off x="6309360" y="5080254"/>
            <a:ext cx="5257800" cy="505206"/>
          </a:xfrm>
          <a:prstGeom prst="roundRect">
            <a:avLst>
              <a:gd name="adj" fmla="val 20000"/>
            </a:avLst>
          </a:prstGeom>
          <a:solidFill>
            <a:srgbClr val="FFFFFF"/>
          </a:solidFill>
          <a:ln w="254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400800" y="5080254"/>
            <a:ext cx="5074920" cy="505206"/>
          </a:xfrm>
          <a:prstGeom prst="rect">
            <a:avLst/>
          </a:prstGeom>
          <a:noFill/>
        </p:spPr>
        <p:txBody>
          <a:bodyPr wrap="square" anchor="ctr" lIns="73152" rIns="73152">
            <a:spAutoFit/>
          </a:bodyPr>
          <a:lstStyle/>
          <a:p>
            <a:pPr algn="l">
              <a:lnSpc>
                <a:spcPct val="115000"/>
              </a:lnSpc>
            </a:pPr>
            <a:r>
              <a:rPr sz="1800" b="0" u="none">
                <a:solidFill>
                  <a:srgbClr val="17213A"/>
                </a:solidFill>
                <a:latin typeface="Arial"/>
              </a:rPr>
              <a:t>☐  object</a:t>
            </a:r>
          </a:p>
        </p:txBody>
      </p:sp>
    </p:spTree>
  </p:cSld>
  <p:clrMapOvr>
    <a:masterClrMapping/>
  </p:clrMapOvr>
  <p:timing>
    <p:tnLst>
      <p:par>
        <p:cTn id="1" dur="indefinite" restart="never" nodeType="tmRoot">
          <p:childTnLst>
            <p:seq concurrent="1" nextAc="seek">
              <p:cTn id="99" dur="indefinite" nodeType="mainSeq">
                <p:childTnLst>
                  <p:par>
                    <p:cTn id="107" fill="hold">
                      <p:stCondLst>
                        <p:cond delay="indefinite"/>
                      </p:stCondLst>
                      <p:childTnLst>
                        <p:par>
                          <p:cTn id="108"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fade">
                                      <p:cBhvr>
                                        <p:cTn id="103" dur="500"/>
                                        <p:tgtEl>
                                          <p:spTgt spid="20"/>
                                        </p:tgtEl>
                                      </p:cBhvr>
                                    </p:animEffect>
                                  </p:childTnLst>
                                </p:cTn>
                              </p:par>
                              <p:par>
                                <p:cTn id="104" presetID="10" presetClass="entr" presetSubtype="0" fill="hold" nodeType="withEffect">
                                  <p:stCondLst>
                                    <p:cond delay="0"/>
                                  </p:stCondLst>
                                  <p:childTnLst>
                                    <p:set>
                                      <p:cBhvr>
                                        <p:cTn id="105" dur="1" fill="hold">
                                          <p:stCondLst>
                                            <p:cond delay="0"/>
                                          </p:stCondLst>
                                        </p:cTn>
                                        <p:tgtEl>
                                          <p:spTgt spid="21"/>
                                        </p:tgtEl>
                                        <p:attrNameLst>
                                          <p:attrName>style.visibility</p:attrName>
                                        </p:attrNameLst>
                                      </p:cBhvr>
                                      <p:to>
                                        <p:strVal val="visible"/>
                                      </p:to>
                                    </p:set>
                                    <p:animEffect transition="in" filter="fade">
                                      <p:cBhvr>
                                        <p:cTn id="106" dur="500"/>
                                        <p:tgtEl>
                                          <p:spTgt spid="21"/>
                                        </p:tgtEl>
                                      </p:cBhvr>
                                    </p:animEffect>
                                  </p:childTnLst>
                                </p:cTn>
                              </p:par>
                            </p:childTnLst>
                          </p:cTn>
                        </p:par>
                      </p:childTnLst>
                    </p:cTn>
                  </p:par>
                  <p:par>
                    <p:cTn id="115" fill="hold">
                      <p:stCondLst>
                        <p:cond delay="indefinite"/>
                      </p:stCondLst>
                      <p:childTnLst>
                        <p:par>
                          <p:cTn id="116"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27"/>
                                        </p:tgtEl>
                                        <p:attrNameLst>
                                          <p:attrName>style.visibility</p:attrName>
                                        </p:attrNameLst>
                                      </p:cBhvr>
                                      <p:to>
                                        <p:strVal val="visible"/>
                                      </p:to>
                                    </p:set>
                                    <p:animEffect transition="in" filter="fade">
                                      <p:cBhvr>
                                        <p:cTn id="111" dur="500"/>
                                        <p:tgtEl>
                                          <p:spTgt spid="27"/>
                                        </p:tgtEl>
                                      </p:cBhvr>
                                    </p:animEffect>
                                  </p:childTnLst>
                                </p:cTn>
                              </p:par>
                              <p:par>
                                <p:cTn id="112" presetID="10" presetClass="entr" presetSubtype="0" fill="hold" nodeType="withEffect">
                                  <p:stCondLst>
                                    <p:cond delay="0"/>
                                  </p:stCondLst>
                                  <p:childTnLst>
                                    <p:set>
                                      <p:cBhvr>
                                        <p:cTn id="113" dur="1" fill="hold">
                                          <p:stCondLst>
                                            <p:cond delay="0"/>
                                          </p:stCondLst>
                                        </p:cTn>
                                        <p:tgtEl>
                                          <p:spTgt spid="28"/>
                                        </p:tgtEl>
                                        <p:attrNameLst>
                                          <p:attrName>style.visibility</p:attrName>
                                        </p:attrNameLst>
                                      </p:cBhvr>
                                      <p:to>
                                        <p:strVal val="visible"/>
                                      </p:to>
                                    </p:set>
                                    <p:animEffect transition="in" filter="fade">
                                      <p:cBhvr>
                                        <p:cTn id="1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1"/>
                </p:tgtEl>
              </p:cMediaNode>
            </p:video>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229600" cy="320040"/>
          </a:xfrm>
          <a:prstGeom prst="rect">
            <a:avLst/>
          </a:prstGeom>
          <a:noFill/>
        </p:spPr>
        <p:txBody>
          <a:bodyPr wrap="square" anchor="ctr" lIns="73152" rIns="73152">
            <a:spAutoFit/>
          </a:bodyPr>
          <a:lstStyle/>
          <a:p>
            <a:pPr algn="l">
              <a:lnSpc>
                <a:spcPct val="115000"/>
              </a:lnSpc>
            </a:pPr>
            <a:r>
              <a:rPr sz="1200" b="1" u="none">
                <a:solidFill>
                  <a:srgbClr val="0F766E"/>
                </a:solidFill>
                <a:latin typeface="Dreaming Outloud Pro"/>
              </a:rPr>
              <a:t>Year 6 · SPaG · Word classes · Subjects and objects</a:t>
            </a:r>
          </a:p>
        </p:txBody>
      </p:sp>
      <p:sp>
        <p:nvSpPr>
          <p:cNvPr id="5" name="TextBox 4"/>
          <p:cNvSpPr txBox="1"/>
          <p:nvPr/>
        </p:nvSpPr>
        <p:spPr>
          <a:xfrm>
            <a:off x="8412480" y="411480"/>
            <a:ext cx="3291840" cy="320040"/>
          </a:xfrm>
          <a:prstGeom prst="rect">
            <a:avLst/>
          </a:prstGeom>
          <a:noFill/>
        </p:spPr>
        <p:txBody>
          <a:bodyPr wrap="square" anchor="ctr" lIns="73152" rIns="73152">
            <a:spAutoFit/>
          </a:bodyPr>
          <a:lstStyle/>
          <a:p>
            <a:pPr algn="r">
              <a:lnSpc>
                <a:spcPct val="115000"/>
              </a:lnSpc>
            </a:pPr>
            <a:r>
              <a:rPr sz="1200" b="1" u="none">
                <a:solidFill>
                  <a:srgbClr val="B4237A"/>
                </a:solidFill>
                <a:latin typeface="Dreaming Outloud Pro"/>
              </a:rPr>
              <a:t>Plenary</a:t>
            </a:r>
          </a:p>
        </p:txBody>
      </p:sp>
      <p:sp>
        <p:nvSpPr>
          <p:cNvPr id="6" name="TextBox 5"/>
          <p:cNvSpPr txBox="1"/>
          <p:nvPr/>
        </p:nvSpPr>
        <p:spPr>
          <a:xfrm>
            <a:off x="640080" y="731520"/>
            <a:ext cx="10972800" cy="640080"/>
          </a:xfrm>
          <a:prstGeom prst="rect">
            <a:avLst/>
          </a:prstGeom>
          <a:noFill/>
        </p:spPr>
        <p:txBody>
          <a:bodyPr wrap="square" anchor="t" lIns="73152" rIns="73152">
            <a:spAutoFit/>
          </a:bodyPr>
          <a:lstStyle/>
          <a:p>
            <a:pPr algn="l">
              <a:lnSpc>
                <a:spcPct val="115000"/>
              </a:lnSpc>
            </a:pPr>
            <a:r>
              <a:rPr sz="3600" b="1" u="none">
                <a:solidFill>
                  <a:srgbClr val="0F766E"/>
                </a:solidFill>
                <a:latin typeface="Dreaming Outloud Pro"/>
              </a:rPr>
              <a:t>Remember</a:t>
            </a:r>
          </a:p>
        </p:txBody>
      </p:sp>
      <p:sp>
        <p:nvSpPr>
          <p:cNvPr id="7" name="TextBox 6"/>
          <p:cNvSpPr txBox="1"/>
          <p:nvPr/>
        </p:nvSpPr>
        <p:spPr>
          <a:xfrm>
            <a:off x="731520" y="1554480"/>
            <a:ext cx="8046720" cy="4206240"/>
          </a:xfrm>
          <a:prstGeom prst="rect">
            <a:avLst/>
          </a:prstGeom>
          <a:noFill/>
        </p:spPr>
        <p:txBody>
          <a:bodyPr wrap="square" anchor="t" lIns="73152" rIns="73152">
            <a:spAutoFit/>
          </a:bodyPr>
          <a:lstStyle/>
          <a:p>
            <a:pPr algn="l">
              <a:lnSpc>
                <a:spcPct val="130000"/>
              </a:lnSpc>
            </a:pPr>
            <a:r>
              <a:rPr sz="2400" b="0" u="none">
                <a:solidFill>
                  <a:srgbClr val="17213A"/>
                </a:solidFill>
                <a:latin typeface="Dreaming Outloud Pro"/>
              </a:rPr>
              <a:t>1.  subject: who or what does the action: </a:t>
            </a:r>
            <a:r>
              <a:rPr sz="2400" b="1" u="none">
                <a:solidFill>
                  <a:srgbClr val="B4237A"/>
                </a:solidFill>
                <a:latin typeface="Dreaming Outloud Pro"/>
              </a:rPr>
              <a:t>The baker</a:t>
            </a:r>
            <a:r>
              <a:rPr sz="2400" b="0" u="none">
                <a:solidFill>
                  <a:srgbClr val="17213A"/>
                </a:solidFill>
                <a:latin typeface="Dreaming Outloud Pro"/>
              </a:rPr>
              <a:t> made a cake.</a:t>
            </a:r>
          </a:p>
          <a:p>
            <a:pPr algn="l">
              <a:lnSpc>
                <a:spcPct val="130000"/>
              </a:lnSpc>
            </a:pPr>
            <a:r>
              <a:rPr sz="2400" b="0" u="none">
                <a:solidFill>
                  <a:srgbClr val="17213A"/>
                </a:solidFill>
                <a:latin typeface="Dreaming Outloud Pro"/>
              </a:rPr>
              <a:t>2.  object: who or what the action is done to: The baker made </a:t>
            </a:r>
            <a:r>
              <a:rPr sz="2400" b="1" u="none">
                <a:solidFill>
                  <a:srgbClr val="B4237A"/>
                </a:solidFill>
                <a:latin typeface="Dreaming Outloud Pro"/>
              </a:rPr>
              <a:t>a cake</a:t>
            </a:r>
            <a:r>
              <a:rPr sz="2400" b="0" u="none">
                <a:solidFill>
                  <a:srgbClr val="17213A"/>
                </a:solidFill>
                <a:latin typeface="Dreaming Outloud Pro"/>
              </a:rPr>
              <a:t>.</a:t>
            </a:r>
          </a:p>
          <a:p>
            <a:pPr algn="l">
              <a:lnSpc>
                <a:spcPct val="130000"/>
              </a:lnSpc>
            </a:pPr>
            <a:r>
              <a:rPr sz="2400" b="0" u="none">
                <a:solidFill>
                  <a:srgbClr val="17213A"/>
                </a:solidFill>
                <a:latin typeface="Dreaming Outloud Pro"/>
              </a:rPr>
              <a:t>3.  swapping them: changes the meaning: The dog chased </a:t>
            </a:r>
            <a:r>
              <a:rPr sz="2400" b="1" u="none">
                <a:solidFill>
                  <a:srgbClr val="B4237A"/>
                </a:solidFill>
                <a:latin typeface="Dreaming Outloud Pro"/>
              </a:rPr>
              <a:t>the cat</a:t>
            </a:r>
            <a:r>
              <a:rPr sz="2400" b="0" u="none">
                <a:solidFill>
                  <a:srgbClr val="17213A"/>
                </a:solidFill>
                <a:latin typeface="Dreaming Outloud Pro"/>
              </a:rPr>
              <a:t> / </a:t>
            </a:r>
            <a:r>
              <a:rPr sz="2400" b="1" u="none">
                <a:solidFill>
                  <a:srgbClr val="B4237A"/>
                </a:solidFill>
                <a:latin typeface="Dreaming Outloud Pro"/>
              </a:rPr>
              <a:t>The cat</a:t>
            </a:r>
            <a:r>
              <a:rPr sz="2400" b="0" u="none">
                <a:solidFill>
                  <a:srgbClr val="17213A"/>
                </a:solidFill>
                <a:latin typeface="Dreaming Outloud Pro"/>
              </a:rPr>
              <a:t> chased the dog</a:t>
            </a:r>
          </a:p>
        </p:txBody>
      </p:sp>
      <p:pic>
        <p:nvPicPr>
          <p:cNvPr id="8" name="Picture 7" descr="cheer.png"/>
          <p:cNvPicPr>
            <a:picLocks noChangeAspect="1"/>
          </p:cNvPicPr>
          <p:nvPr/>
        </p:nvPicPr>
        <p:blipFill>
          <a:blip r:embed="rId4"/>
          <a:stretch>
            <a:fillRect/>
          </a:stretch>
        </p:blipFill>
        <p:spPr>
          <a:xfrm>
            <a:off x="9326880" y="3357829"/>
            <a:ext cx="1598523" cy="1945690"/>
          </a:xfrm>
          <a:prstGeom prst="rect">
            <a:avLst/>
          </a:prstGeom>
        </p:spPr>
      </p:pic>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229600" cy="320040"/>
          </a:xfrm>
          <a:prstGeom prst="rect">
            <a:avLst/>
          </a:prstGeom>
          <a:noFill/>
        </p:spPr>
        <p:txBody>
          <a:bodyPr wrap="square" anchor="ctr" lIns="73152" rIns="73152">
            <a:spAutoFit/>
          </a:bodyPr>
          <a:lstStyle/>
          <a:p>
            <a:pPr algn="l">
              <a:lnSpc>
                <a:spcPct val="115000"/>
              </a:lnSpc>
            </a:pPr>
            <a:r>
              <a:rPr sz="1200" b="1" u="none">
                <a:solidFill>
                  <a:srgbClr val="0F766E"/>
                </a:solidFill>
                <a:latin typeface="Dreaming Outloud Pro"/>
              </a:rPr>
              <a:t>Year 6 · SPaG · Word classes · Subjects and objects</a:t>
            </a:r>
          </a:p>
        </p:txBody>
      </p:sp>
      <p:sp>
        <p:nvSpPr>
          <p:cNvPr id="5" name="TextBox 4"/>
          <p:cNvSpPr txBox="1"/>
          <p:nvPr/>
        </p:nvSpPr>
        <p:spPr>
          <a:xfrm>
            <a:off x="8412480" y="411480"/>
            <a:ext cx="3291840" cy="320040"/>
          </a:xfrm>
          <a:prstGeom prst="rect">
            <a:avLst/>
          </a:prstGeom>
          <a:noFill/>
        </p:spPr>
        <p:txBody>
          <a:bodyPr wrap="square" anchor="ctr" lIns="73152" rIns="73152">
            <a:spAutoFit/>
          </a:bodyPr>
          <a:lstStyle/>
          <a:p>
            <a:pPr algn="r">
              <a:lnSpc>
                <a:spcPct val="115000"/>
              </a:lnSpc>
            </a:pPr>
            <a:r>
              <a:rPr sz="1200" b="1" u="none">
                <a:solidFill>
                  <a:srgbClr val="B4237A"/>
                </a:solidFill>
                <a:latin typeface="Dreaming Outloud Pro"/>
              </a:rPr>
              <a:t>Challenge</a:t>
            </a:r>
          </a:p>
        </p:txBody>
      </p:sp>
      <p:sp>
        <p:nvSpPr>
          <p:cNvPr id="6" name="TextBox 5"/>
          <p:cNvSpPr txBox="1"/>
          <p:nvPr/>
        </p:nvSpPr>
        <p:spPr>
          <a:xfrm>
            <a:off x="640080" y="731520"/>
            <a:ext cx="7315200" cy="640080"/>
          </a:xfrm>
          <a:prstGeom prst="rect">
            <a:avLst/>
          </a:prstGeom>
          <a:noFill/>
        </p:spPr>
        <p:txBody>
          <a:bodyPr wrap="square" anchor="t" lIns="73152" rIns="73152">
            <a:spAutoFit/>
          </a:bodyPr>
          <a:lstStyle/>
          <a:p>
            <a:pPr algn="l">
              <a:lnSpc>
                <a:spcPct val="115000"/>
              </a:lnSpc>
            </a:pPr>
            <a:r>
              <a:rPr sz="3600" b="1" u="none">
                <a:solidFill>
                  <a:srgbClr val="0F766E"/>
                </a:solidFill>
                <a:latin typeface="Dreaming Outloud Pro"/>
              </a:rPr>
              <a:t>Challenge</a:t>
            </a:r>
          </a:p>
        </p:txBody>
      </p:sp>
      <p:pic>
        <p:nvPicPr>
          <p:cNvPr id="7" name="timer_600.mp4" descr="Countdown timer, 10:00. Click to start.">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6"/>
          <a:stretch>
            <a:fillRect/>
          </a:stretch>
        </p:blipFill>
        <p:spPr>
          <a:xfrm>
            <a:off x="9509760" y="777240"/>
            <a:ext cx="2011680" cy="704088"/>
          </a:xfrm>
          <a:prstGeom prst="rect">
            <a:avLst/>
          </a:prstGeom>
        </p:spPr>
      </p:pic>
      <p:sp>
        <p:nvSpPr>
          <p:cNvPr id="8" name="Rounded Rectangle 7"/>
          <p:cNvSpPr/>
          <p:nvPr/>
        </p:nvSpPr>
        <p:spPr>
          <a:xfrm>
            <a:off x="548640" y="1737360"/>
            <a:ext cx="8046720" cy="3291840"/>
          </a:xfrm>
          <a:prstGeom prst="roundRect">
            <a:avLst>
              <a:gd name="adj" fmla="val 12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20" y="1737360"/>
            <a:ext cx="7680960" cy="3291840"/>
          </a:xfrm>
          <a:prstGeom prst="rect">
            <a:avLst/>
          </a:prstGeom>
          <a:noFill/>
        </p:spPr>
        <p:txBody>
          <a:bodyPr wrap="square" anchor="ctr" lIns="73152" rIns="73152">
            <a:spAutoFit/>
          </a:bodyPr>
          <a:lstStyle/>
          <a:p>
            <a:pPr algn="l">
              <a:lnSpc>
                <a:spcPct val="115000"/>
              </a:lnSpc>
            </a:pPr>
            <a:r>
              <a:rPr sz="2400" b="0" u="none">
                <a:solidFill>
                  <a:srgbClr val="17213A"/>
                </a:solidFill>
                <a:latin typeface="Dreaming Outloud Pro"/>
              </a:rPr>
              <a:t>Write four pairs of sentences. In each pair, use the same two nouns but swap the subject and the object so the meaning changes. Underline the subject once and the object twice.</a:t>
            </a:r>
          </a:p>
        </p:txBody>
      </p:sp>
      <p:pic>
        <p:nvPicPr>
          <p:cNvPr id="10" name="Picture 9" descr="writing.png"/>
          <p:cNvPicPr>
            <a:picLocks noChangeAspect="1"/>
          </p:cNvPicPr>
          <p:nvPr/>
        </p:nvPicPr>
        <p:blipFill>
          <a:blip r:embed="rId7"/>
          <a:stretch>
            <a:fillRect/>
          </a:stretch>
        </p:blipFill>
        <p:spPr>
          <a:xfrm>
            <a:off x="9326880" y="4214774"/>
            <a:ext cx="1598523" cy="1637385"/>
          </a:xfrm>
          <a:prstGeom prst="rect">
            <a:avLst/>
          </a:prstGeom>
        </p:spPr>
      </p:pic>
    </p:spTree>
  </p:cSld>
  <p:clrMapOvr>
    <a:masterClrMapping/>
  </p:clrMapOvr>
  <p:timing>
    <p:tnLst>
      <p:par>
        <p:cTn id="1" dur="indefinite" restart="never" nodeType="tmRoot">
          <p:childTnLst>
            <p:video>
              <p:cMediaNode vol="80000">
                <p:cTn id="2" fill="hold" display="0">
                  <p:stCondLst>
                    <p:cond delay="indefinite"/>
                  </p:stCondLst>
                </p:cTn>
                <p:tgtEl>
                  <p:spTgt spid="7"/>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