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notesMaster" Target="notesMasters/notesMaster1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Read the objective aloud, then ask pupils what they already know about it.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say each word aloud, then use it in a sentence of their own.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Click the timer (2:00) to start it. Pupils answer on whiteboards. Then click once per question to show each answer.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Talk through each idea with an example before moving 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Ask pupils to say each idea in their own words before showing the example.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3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4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5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6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7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8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9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10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11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Question 12 of 12. I DO: model it out loud, thinking through each step. YOU DO: click the timer (1:00) to start it and let pupils try the same type of question on their whiteboards. Then click once per answer: the I do answers first, then the You do answers. Ask someone who got it wrong to say which step went wrong.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Three things to remember. Ask pupils to give one example of each in their own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Pupils write for ten minutes (click the timer to start it). Look for the skill from today's lesson in every sentence.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Relationship Id="rId4" Type="http://schemas.openxmlformats.org/officeDocument/2006/relationships/image" Target="../media/image7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2.xml"/><Relationship Id="rId4" Type="http://schemas.openxmlformats.org/officeDocument/2006/relationships/image" Target="../media/image7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3.xml"/><Relationship Id="rId4" Type="http://schemas.microsoft.com/office/2007/relationships/media" Target="../media/media1.mp4"/><Relationship Id="rId5" Type="http://schemas.openxmlformats.org/officeDocument/2006/relationships/video" Target="../media/media1.mp4"/><Relationship Id="rId6" Type="http://schemas.openxmlformats.org/officeDocument/2006/relationships/image" Target="../media/image9.png"/><Relationship Id="rId7" Type="http://schemas.openxmlformats.org/officeDocument/2006/relationships/image" Target="../media/image10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4.xml"/><Relationship Id="rId4" Type="http://schemas.openxmlformats.org/officeDocument/2006/relationships/image" Target="../media/image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5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6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7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8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9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0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1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2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3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4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5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6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7.xml"/><Relationship Id="rId4" Type="http://schemas.openxmlformats.org/officeDocument/2006/relationships/image" Target="../media/image7.png"/><Relationship Id="rId5" Type="http://schemas.openxmlformats.org/officeDocument/2006/relationships/image" Target="../media/image6.png"/><Relationship Id="rId6" Type="http://schemas.microsoft.com/office/2007/relationships/media" Target="../media/media2.mp4"/><Relationship Id="rId7" Type="http://schemas.openxmlformats.org/officeDocument/2006/relationships/video" Target="../media/media2.mp4"/><Relationship Id="rId8" Type="http://schemas.openxmlformats.org/officeDocument/2006/relationships/image" Target="../media/image11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8.xml"/><Relationship Id="rId4" Type="http://schemas.openxmlformats.org/officeDocument/2006/relationships/image" Target="../media/image6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9.xml"/><Relationship Id="rId4" Type="http://schemas.microsoft.com/office/2007/relationships/media" Target="../media/media3.mp4"/><Relationship Id="rId5" Type="http://schemas.openxmlformats.org/officeDocument/2006/relationships/video" Target="../media/media3.mp4"/><Relationship Id="rId6" Type="http://schemas.openxmlformats.org/officeDocument/2006/relationships/image" Target="../media/image12.png"/><Relationship Id="rId7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31520" y="868680"/>
            <a:ext cx="105156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Year 6 · Autumn · Word classes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31520" y="1371600"/>
            <a:ext cx="10515600" cy="13716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0000"/>
              </a:lnSpc>
            </a:pPr>
            <a:r>
              <a:rPr sz="4800" b="1" u="none">
                <a:solidFill>
                  <a:srgbClr val="17213A"/>
                </a:solidFill>
                <a:latin typeface="Dreaming Outloud Pro"/>
              </a:rPr>
              <a:t>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2880360"/>
            <a:ext cx="8229600" cy="8229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0" u="none">
                <a:solidFill>
                  <a:srgbClr val="6B7280"/>
                </a:solidFill>
                <a:latin typeface="Dreaming Outloud Pro"/>
              </a:rPr>
              <a:t>I do, you do, with a timer. The questions get harder as we go.</a:t>
            </a:r>
          </a:p>
        </p:txBody>
      </p:sp>
      <p:pic>
        <p:nvPicPr>
          <p:cNvPr id="6" name="Picture 5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927" y="4983480"/>
            <a:ext cx="1737360" cy="1285646"/>
          </a:xfrm>
          <a:prstGeom prst="rect">
            <a:avLst/>
          </a:prstGeom>
        </p:spPr>
      </p:pic>
      <p:pic>
        <p:nvPicPr>
          <p:cNvPr id="7" name="Picture 6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78127" y="4358670"/>
            <a:ext cx="846277" cy="881938"/>
          </a:xfrm>
          <a:prstGeom prst="rect">
            <a:avLst/>
          </a:prstGeom>
        </p:spPr>
      </p:pic>
      <p:pic>
        <p:nvPicPr>
          <p:cNvPr id="8" name="Picture 7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927" y="5105616"/>
            <a:ext cx="1737360" cy="430691"/>
          </a:xfrm>
          <a:prstGeom prst="rect">
            <a:avLst/>
          </a:prstGeom>
        </p:spPr>
      </p:pic>
      <p:pic>
        <p:nvPicPr>
          <p:cNvPr id="9" name="Picture 8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24047" y="4983480"/>
            <a:ext cx="1737360" cy="1285646"/>
          </a:xfrm>
          <a:prstGeom prst="rect">
            <a:avLst/>
          </a:prstGeom>
        </p:spPr>
      </p:pic>
      <p:pic>
        <p:nvPicPr>
          <p:cNvPr id="10" name="Picture 9" descr="student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81247" y="4360042"/>
            <a:ext cx="846277" cy="880567"/>
          </a:xfrm>
          <a:prstGeom prst="rect">
            <a:avLst/>
          </a:prstGeom>
        </p:spPr>
      </p:pic>
      <p:pic>
        <p:nvPicPr>
          <p:cNvPr id="11" name="Picture 10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4047" y="5105616"/>
            <a:ext cx="1737360" cy="430691"/>
          </a:xfrm>
          <a:prstGeom prst="rect">
            <a:avLst/>
          </a:prstGeom>
        </p:spPr>
      </p:pic>
      <p:pic>
        <p:nvPicPr>
          <p:cNvPr id="12" name="Picture 11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7167" y="4983480"/>
            <a:ext cx="1737360" cy="1285646"/>
          </a:xfrm>
          <a:prstGeom prst="rect">
            <a:avLst/>
          </a:prstGeom>
        </p:spPr>
      </p:pic>
      <p:pic>
        <p:nvPicPr>
          <p:cNvPr id="13" name="Picture 12" descr="cheer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684367" y="4210537"/>
            <a:ext cx="846277" cy="1030071"/>
          </a:xfrm>
          <a:prstGeom prst="rect">
            <a:avLst/>
          </a:prstGeom>
        </p:spPr>
      </p:pic>
      <p:pic>
        <p:nvPicPr>
          <p:cNvPr id="14" name="Picture 13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27167" y="5105616"/>
            <a:ext cx="1737360" cy="430691"/>
          </a:xfrm>
          <a:prstGeom prst="rect">
            <a:avLst/>
          </a:prstGeom>
        </p:spPr>
      </p:pic>
      <p:pic>
        <p:nvPicPr>
          <p:cNvPr id="15" name="Picture 14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30287" y="4983480"/>
            <a:ext cx="1737360" cy="1285646"/>
          </a:xfrm>
          <a:prstGeom prst="rect">
            <a:avLst/>
          </a:prstGeom>
        </p:spPr>
      </p:pic>
      <p:pic>
        <p:nvPicPr>
          <p:cNvPr id="16" name="Picture 15" descr="teacher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787487" y="4358670"/>
            <a:ext cx="864108" cy="881938"/>
          </a:xfrm>
          <a:prstGeom prst="rect">
            <a:avLst/>
          </a:prstGeom>
        </p:spPr>
      </p:pic>
      <p:pic>
        <p:nvPicPr>
          <p:cNvPr id="17" name="Picture 16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30287" y="5105616"/>
            <a:ext cx="1737360" cy="430691"/>
          </a:xfrm>
          <a:prstGeom prst="rect">
            <a:avLst/>
          </a:prstGeom>
        </p:spPr>
      </p:pic>
      <p:pic>
        <p:nvPicPr>
          <p:cNvPr id="18" name="Picture 17" descr="desk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33407" y="4983480"/>
            <a:ext cx="1737360" cy="1285646"/>
          </a:xfrm>
          <a:prstGeom prst="rect">
            <a:avLst/>
          </a:prstGeom>
        </p:spPr>
      </p:pic>
      <p:pic>
        <p:nvPicPr>
          <p:cNvPr id="19" name="Picture 18" descr="tired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90607" y="4358670"/>
            <a:ext cx="846277" cy="881938"/>
          </a:xfrm>
          <a:prstGeom prst="rect">
            <a:avLst/>
          </a:prstGeom>
        </p:spPr>
      </p:pic>
      <p:pic>
        <p:nvPicPr>
          <p:cNvPr id="20" name="Picture 19" descr="desk_front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33407" y="5105616"/>
            <a:ext cx="1737360" cy="43069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1" fill="hold">
                      <p:stCondLst>
                        <p:cond delay="indefinite"/>
                        <p:cond evt="onBegin" delay="0">
                          <p:tn val="99"/>
                        </p:cond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repeatCount="indefinite" autoRev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2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repeatCount="indefinite" autoRev="1" fill="hold" nodeType="withEffect">
                                  <p:stCondLst>
                                    <p:cond delay="17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4" dur="18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0" presetClass="path" presetSubtype="0" accel="50000" decel="50000" repeatCount="indefinite" autoRev="1" fill="hold" nodeType="withEffect">
                                  <p:stCondLst>
                                    <p:cond delay="34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6" dur="21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0" presetClass="path" presetSubtype="0" accel="50000" decel="50000" repeatCount="indefinite" autoRev="1" fill="hold" nodeType="withEffect">
                                  <p:stCondLst>
                                    <p:cond delay="51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08" dur="2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0" presetClass="path" presetSubtype="0" accel="50000" decel="50000" repeatCount="indefinite" autoRev="1" fill="hold" nodeType="withEffect">
                                  <p:stCondLst>
                                    <p:cond delay="680"/>
                                  </p:stCondLst>
                                  <p:childTnLst>
                                    <p:animMotion origin="layout" path="M 0 0 L 0 -0.014 E" pathEditMode="relative" rAng="0" ptsTypes="AA">
                                      <p:cBhvr>
                                        <p:cTn id="110" dur="1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Learning objective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325880"/>
            <a:ext cx="10789920" cy="14630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800" b="0" u="none">
                <a:solidFill>
                  <a:srgbClr val="17213A"/>
                </a:solidFill>
                <a:latin typeface="Dreaming Outloud Pro"/>
              </a:rPr>
              <a:t>To identify determiners, conjunctions and prepositions and to use them correctly in sentences.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40080" y="301752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0F766E"/>
                </a:solidFill>
                <a:latin typeface="Dreaming Outloud Pro"/>
              </a:rPr>
              <a:t>Success criteria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40080" y="3520440"/>
            <a:ext cx="8046720" cy="274320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find determiners, conjunctions and prepositions.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answer questions on it, from easy to hard.</a:t>
            </a:r>
          </a:p>
          <a:p>
            <a:pPr algn="l">
              <a:lnSpc>
                <a:spcPct val="125000"/>
              </a:lnSpc>
            </a:pPr>
            <a:r>
              <a:rPr sz="2200" b="0" u="none">
                <a:solidFill>
                  <a:srgbClr val="17213A"/>
                </a:solidFill>
                <a:latin typeface="Dreaming Outloud Pro"/>
              </a:rPr>
              <a:t>☐  I can use it in my own writing.</a:t>
            </a:r>
          </a:p>
        </p:txBody>
      </p:sp>
      <p:pic>
        <p:nvPicPr>
          <p:cNvPr id="10" name="Picture 9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44605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words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822960"/>
            <a:ext cx="10972800" cy="5486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200" b="1" u="none">
                <a:solidFill>
                  <a:srgbClr val="0F766E"/>
                </a:solidFill>
                <a:latin typeface="Dreaming Outloud Pro"/>
              </a:rPr>
              <a:t>Key words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640080" y="155448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31520" y="155448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023360" y="155448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comes before a noun: the, my, some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242316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31520" y="242316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023360" y="242316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joins clauses or words: and, because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640080" y="3291839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731520" y="3291839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co-ordinating conjunction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023360" y="3291839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joins two equal clauses: and, but, or, so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40080" y="416052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31520" y="416052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subordinating conjunction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023360" y="416052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starts a subordinate clause: because, when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640080" y="5029200"/>
            <a:ext cx="3200400" cy="740664"/>
          </a:xfrm>
          <a:prstGeom prst="roundRect">
            <a:avLst>
              <a:gd name="adj" fmla="val 12000"/>
            </a:avLst>
          </a:prstGeom>
          <a:solidFill>
            <a:srgbClr val="E3F0FA"/>
          </a:solidFill>
          <a:ln w="254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31520" y="5029200"/>
            <a:ext cx="301752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00" b="1" u="none">
                <a:solidFill>
                  <a:srgbClr val="B4237A"/>
                </a:solidFill>
                <a:latin typeface="Dreaming Outloud Pro"/>
              </a:rPr>
              <a:t>preposition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023360" y="5029200"/>
            <a:ext cx="6035040" cy="74066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Dreaming Outloud Pro"/>
              </a:rPr>
              <a:t>relates a noun to another word: under, after</a:t>
            </a:r>
          </a:p>
        </p:txBody>
      </p:sp>
      <p:pic>
        <p:nvPicPr>
          <p:cNvPr id="22" name="Picture 21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802995"/>
            <a:ext cx="1632204" cy="166588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Starter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548640" y="777240"/>
            <a:ext cx="8686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685800" y="777240"/>
            <a:ext cx="8412480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1" u="none">
                <a:solidFill>
                  <a:srgbClr val="17213A"/>
                </a:solidFill>
                <a:latin typeface="Arial"/>
              </a:rPr>
              <a:t>Starter: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a quick look back at </a:t>
            </a:r>
            <a:r>
              <a:rPr sz="2400" b="1" u="none">
                <a:solidFill>
                  <a:srgbClr val="17213A"/>
                </a:solidFill>
                <a:latin typeface="Arial"/>
              </a:rPr>
              <a:t>Pronouns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.</a:t>
            </a:r>
          </a:p>
        </p:txBody>
      </p:sp>
      <p:pic>
        <p:nvPicPr>
          <p:cNvPr id="8" name="timer_120.mp4" descr="Countdown timer, 2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822960"/>
            <a:ext cx="2011680" cy="704088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1828800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1.  Circle all the pronouns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We walked to school with them.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0" y="1920240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We, them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706624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2.  Which pronoun could replace the underlined words as the subject of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 gentle fox saw the bridge.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she   ○ he   ○ they   ○ it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0" y="2798064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584448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3.  Which kind of word is the underlined word in the sentence below?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It was raining, so we stayed inside.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possessive determiner   ○ personal pronoun   ○ possessive pronoun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229600" y="3675887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personal pronoun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462272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4.  Which pronoun could replace the underlined words as the object in the sentence?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 driver mended the bags.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○ it   ○ them   ○ him   ○ her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229600" y="4553712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them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31520" y="5340096"/>
            <a:ext cx="10607040" cy="87782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5.  Underline all the personal pronouns in the sentence below.</a:t>
            </a:r>
          </a:p>
          <a:p>
            <a:pPr algn="l">
              <a:lnSpc>
                <a:spcPct val="10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They thanked me for the present.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229600" y="5431536"/>
            <a:ext cx="3383280" cy="69494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1" u="none">
                <a:solidFill>
                  <a:srgbClr val="D11A2A"/>
                </a:solidFill>
                <a:latin typeface="Arial"/>
              </a:rPr>
              <a:t>✔ 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They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thanked </a:t>
            </a:r>
            <a:r>
              <a:rPr sz="1600" b="1" u="sng">
                <a:solidFill>
                  <a:srgbClr val="D11A2A"/>
                </a:solidFill>
                <a:latin typeface="Arial"/>
              </a:rPr>
              <a:t>me</a:t>
            </a:r>
            <a:r>
              <a:rPr sz="1600" b="1" u="none">
                <a:solidFill>
                  <a:srgbClr val="D11A2A"/>
                </a:solidFill>
                <a:latin typeface="Arial"/>
              </a:rPr>
              <a:t> for the present.</a:t>
            </a:r>
          </a:p>
        </p:txBody>
      </p:sp>
      <p:pic>
        <p:nvPicPr>
          <p:cNvPr id="19" name="Picture 18" descr="think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0424160" y="5379415"/>
            <a:ext cx="846277" cy="9299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4" fill="hold">
                      <p:stCondLst>
                        <p:cond delay="indefinite"/>
                      </p:stCondLst>
                      <p:childTnLst>
                        <p:par>
                          <p:cTn id="115" fill="hold">
                            <p:stCondLst>
                              <p:cond delay="0"/>
                            </p:stCondLst>
                            <p:childTnLst>
                              <p:par>
                                <p:cTn id="11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4" fill="hold">
                      <p:stCondLst>
                        <p:cond delay="indefinite"/>
                      </p:stCondLst>
                      <p:childTnLst>
                        <p:par>
                          <p:cTn id="125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Teach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Determiners, conjunctions and prepositions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1417320"/>
            <a:ext cx="10972800" cy="128016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determiner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comes before a noun.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conjunction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joins words, phrases or clauses. A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preposition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shows how a noun or pronoun is related to another word (where, when or how).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301752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301752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dog slept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under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the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table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because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it was tired.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40080" y="4518660"/>
            <a:ext cx="10881360" cy="13182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810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822960" y="4518660"/>
            <a:ext cx="10515600" cy="13182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3000" b="1" u="none">
                <a:solidFill>
                  <a:srgbClr val="B4237A"/>
                </a:solidFill>
                <a:latin typeface="Arial"/>
              </a:rPr>
              <a:t>Some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children ran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across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the bridge, </a:t>
            </a:r>
            <a:r>
              <a:rPr sz="3000" b="1" u="none">
                <a:solidFill>
                  <a:srgbClr val="B4237A"/>
                </a:solidFill>
                <a:latin typeface="Arial"/>
              </a:rPr>
              <a:t>but</a:t>
            </a:r>
            <a:r>
              <a:rPr sz="3000" b="0" u="none">
                <a:solidFill>
                  <a:srgbClr val="17213A"/>
                </a:solidFill>
                <a:latin typeface="Arial"/>
              </a:rPr>
              <a:t> others waited.</a:t>
            </a:r>
          </a:p>
        </p:txBody>
      </p:sp>
      <p:pic>
        <p:nvPicPr>
          <p:cNvPr id="12" name="Picture 11" descr="detectiv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58400" y="5518861"/>
            <a:ext cx="846277" cy="881938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Key ideas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Key ideas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658368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determiner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77440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the, a, an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(articles);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this, that, these, those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;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my, our, their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;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some, many, every, no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6126479" y="1508760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236207" y="1536192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co-ordinating conjunction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955279" y="1536192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joins two clauses of equal weight: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and, but, or, so, yet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subordinating conjunction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377440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adds a subordinate clause: </a:t>
            </a:r>
            <a:r>
              <a:rPr sz="1700" b="1" u="none">
                <a:solidFill>
                  <a:srgbClr val="B4237A"/>
                </a:solidFill>
                <a:latin typeface="Arial"/>
              </a:rPr>
              <a:t>because, when, while, although, if, until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6126479" y="2670048"/>
            <a:ext cx="5394960" cy="105156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31750">
            <a:solidFill>
              <a:srgbClr val="0F766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236207" y="2697479"/>
            <a:ext cx="173736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900" b="1" u="none">
                <a:solidFill>
                  <a:srgbClr val="B4237A"/>
                </a:solidFill>
                <a:latin typeface="Dreaming Outloud Pro"/>
              </a:rPr>
              <a:t>preposition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955279" y="2697479"/>
            <a:ext cx="3474720" cy="99669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1" u="none">
                <a:solidFill>
                  <a:srgbClr val="B4237A"/>
                </a:solidFill>
                <a:latin typeface="Arial"/>
              </a:rPr>
              <a:t>under, across, behind, during, after, between</a:t>
            </a:r>
            <a:r>
              <a:rPr sz="1700" b="0" u="none">
                <a:solidFill>
                  <a:srgbClr val="17213A"/>
                </a:solidFill>
                <a:latin typeface="Arial"/>
              </a:rPr>
              <a:t> the table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slept under the table.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dog slept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under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table.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girl waited at the gate until her friend arrived.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A girl waited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gate until her friend arrived.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This book is old, but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that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book is new.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determiner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determiner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preposition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co-ordinating conjunction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cat jumped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onto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wall and sat beside a flowerpot.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preposition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3709416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3709416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✔  preposition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4287774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4287774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determiner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4866132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4866132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subordinating conjunction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444490"/>
            <a:ext cx="5257800" cy="505206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444490"/>
            <a:ext cx="5074920" cy="5052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800" b="0" u="none">
                <a:solidFill>
                  <a:srgbClr val="17213A"/>
                </a:solidFill>
                <a:latin typeface="Arial"/>
              </a:rPr>
              <a:t>☐  co-ordinating conjunction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3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like cheese and my sister likes jam.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I like cheese and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my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sister likes jam.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all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determiners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My brother plays football in the park.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D11A2A"/>
                </a:solidFill>
                <a:latin typeface="Arial"/>
              </a:rPr>
              <a:t>My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brother plays football in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park.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4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determiner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46099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256" b="0" u="none">
                <a:solidFill>
                  <a:srgbClr val="17213A"/>
                </a:solidFill>
                <a:latin typeface="Arial"/>
              </a:rPr>
              <a:t>The children hid behind the curtain while </a:t>
            </a:r>
            <a:r>
              <a:rPr sz="2256" b="0" u="sng">
                <a:solidFill>
                  <a:srgbClr val="17213A"/>
                </a:solidFill>
                <a:latin typeface="Arial"/>
              </a:rPr>
              <a:t>their</a:t>
            </a:r>
            <a:r>
              <a:rPr sz="2256" b="0" u="none">
                <a:solidFill>
                  <a:srgbClr val="17213A"/>
                </a:solidFill>
                <a:latin typeface="Arial"/>
              </a:rPr>
              <a:t> teacher counted.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661867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640080" y="3661867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quantifier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548640" y="4223080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080" y="4223080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demonstrative determiner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548640" y="4784293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640080" y="4784293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548640" y="4784293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TextBox 22"/>
          <p:cNvSpPr txBox="1"/>
          <p:nvPr/>
        </p:nvSpPr>
        <p:spPr>
          <a:xfrm>
            <a:off x="640080" y="4784293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✔  possessive determiner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45506"/>
            <a:ext cx="5257800" cy="48806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45506"/>
            <a:ext cx="5074920" cy="48806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91" b="0" u="none">
                <a:solidFill>
                  <a:srgbClr val="17213A"/>
                </a:solidFill>
                <a:latin typeface="Arial"/>
              </a:rPr>
              <a:t>☐  article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Which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kind of determiner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is the underlined word in the sentence below?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1247241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111" b="0" u="none">
                <a:solidFill>
                  <a:srgbClr val="17213A"/>
                </a:solidFill>
                <a:latin typeface="Arial"/>
              </a:rPr>
              <a:t>After we had finished </a:t>
            </a:r>
            <a:r>
              <a:rPr sz="2111" b="0" u="sng">
                <a:solidFill>
                  <a:srgbClr val="17213A"/>
                </a:solidFill>
                <a:latin typeface="Arial"/>
              </a:rPr>
              <a:t>our</a:t>
            </a:r>
            <a:r>
              <a:rPr sz="2111" b="0" u="none">
                <a:solidFill>
                  <a:srgbClr val="17213A"/>
                </a:solidFill>
                <a:latin typeface="Arial"/>
              </a:rPr>
              <a:t> lesson, we walked along the river and counted two ducks.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6309360" y="3963009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TextBox 29"/>
          <p:cNvSpPr txBox="1"/>
          <p:nvPr/>
        </p:nvSpPr>
        <p:spPr>
          <a:xfrm>
            <a:off x="6400800" y="3963009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article</a:t>
            </a:r>
          </a:p>
        </p:txBody>
      </p:sp>
      <p:sp>
        <p:nvSpPr>
          <p:cNvPr id="31" name="Rounded Rectangle 30"/>
          <p:cNvSpPr/>
          <p:nvPr/>
        </p:nvSpPr>
        <p:spPr>
          <a:xfrm>
            <a:off x="6309360" y="4507077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2" name="TextBox 31"/>
          <p:cNvSpPr txBox="1"/>
          <p:nvPr/>
        </p:nvSpPr>
        <p:spPr>
          <a:xfrm>
            <a:off x="6400800" y="4507077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quantifier</a:t>
            </a:r>
          </a:p>
        </p:txBody>
      </p:sp>
      <p:sp>
        <p:nvSpPr>
          <p:cNvPr id="33" name="Rounded Rectangle 32"/>
          <p:cNvSpPr/>
          <p:nvPr/>
        </p:nvSpPr>
        <p:spPr>
          <a:xfrm>
            <a:off x="6309360" y="505114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6400800" y="505114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possessive determiner</a:t>
            </a:r>
          </a:p>
        </p:txBody>
      </p:sp>
      <p:sp>
        <p:nvSpPr>
          <p:cNvPr id="35" name="Rounded Rectangle 34"/>
          <p:cNvSpPr/>
          <p:nvPr/>
        </p:nvSpPr>
        <p:spPr>
          <a:xfrm>
            <a:off x="6309360" y="5051145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TextBox 35"/>
          <p:cNvSpPr txBox="1"/>
          <p:nvPr/>
        </p:nvSpPr>
        <p:spPr>
          <a:xfrm>
            <a:off x="6400800" y="5051145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✔  possessive determiner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595213"/>
            <a:ext cx="5257800" cy="470915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595213"/>
            <a:ext cx="5074920" cy="470915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583" b="0" u="none">
                <a:solidFill>
                  <a:srgbClr val="17213A"/>
                </a:solidFill>
                <a:latin typeface="Arial"/>
              </a:rPr>
              <a:t>☐  demonstrative determiner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5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bus waited outside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school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but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no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children came out.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370941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98164" y="37094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Determiner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34256" y="37094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Conjunction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70348" y="37094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Preposition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1666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41666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98164" y="41666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34256" y="41666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070348" y="41666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3598164" y="41666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46238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46238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but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598164" y="46238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34256" y="46238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070348" y="46238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334256" y="46238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08101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508101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no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98164" y="50810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334256" y="50810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70348" y="508101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3598164" y="508101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Several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boats sailed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through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harbour before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storm began.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09360" y="410565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358884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Determiner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94976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Conjunction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831067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Preposition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45628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45628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Several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358884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094976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831067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9358884" y="45628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50200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55080" y="50200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through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358884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094976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831067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10831067" y="50200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54772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55080" y="54772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358884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094976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831067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9358884" y="54772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6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Her dog barked when the postman walked towards the door.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Her dog barked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when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postman walked towards the door.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subordinating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hid behind the curtain while their teacher counted.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children hid behind the curtain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while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their teacher counted.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7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59740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explorers slept ______ the stars.</a:t>
            </a:r>
          </a:p>
        </p:txBody>
      </p:sp>
      <p:sp>
        <p:nvSpPr>
          <p:cNvPr id="16" name="Rounded Rectangle 15"/>
          <p:cNvSpPr/>
          <p:nvPr/>
        </p:nvSpPr>
        <p:spPr>
          <a:xfrm>
            <a:off x="54864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whenever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beneath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3268980" y="331317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beneath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unless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3268980" y="406298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whereas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that completes the sentence.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path winds ______ the woods and ends at a lake.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630936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until</a:t>
            </a:r>
          </a:p>
        </p:txBody>
      </p:sp>
      <p:sp>
        <p:nvSpPr>
          <p:cNvPr id="25" name="Rounded Rectangle 24"/>
          <p:cNvSpPr/>
          <p:nvPr/>
        </p:nvSpPr>
        <p:spPr>
          <a:xfrm>
            <a:off x="9029700" y="3709416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since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whereas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FFFFFF"/>
          </a:solidFill>
          <a:ln w="38100">
            <a:solidFill>
              <a:srgbClr val="B4237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through</a:t>
            </a:r>
          </a:p>
        </p:txBody>
      </p:sp>
      <p:sp>
        <p:nvSpPr>
          <p:cNvPr id="28" name="Rounded Rectangle 27"/>
          <p:cNvSpPr/>
          <p:nvPr/>
        </p:nvSpPr>
        <p:spPr>
          <a:xfrm>
            <a:off x="9029700" y="4459224"/>
            <a:ext cx="2537460" cy="658368"/>
          </a:xfrm>
          <a:prstGeom prst="roundRect">
            <a:avLst>
              <a:gd name="adj" fmla="val 3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wrap="square"/>
          <a:lstStyle/>
          <a:p>
            <a:pPr algn="ctr"/>
            <a:r>
              <a:rPr sz="2200" b="1">
                <a:solidFill>
                  <a:srgbClr val="17213A"/>
                </a:solidFill>
                <a:latin typeface="Arial"/>
              </a:rPr>
              <a:t>through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9" fill="hold">
                      <p:stCondLst>
                        <p:cond delay="indefinite"/>
                      </p:stCondLst>
                      <p:childTnLst>
                        <p:par>
                          <p:cTn id="110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Varied fluency 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8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co-ordinating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Both brothers sat between their parents and watched the match.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Both brothers sat between their parents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watched the match.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Circle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co-ordinating conjunction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ran down the hill yet the bus had already left.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99364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She ran down the hill </a:t>
            </a:r>
            <a:r>
              <a:rPr sz="2400" b="1" u="sng">
                <a:solidFill>
                  <a:srgbClr val="D11A2A"/>
                </a:solidFill>
                <a:latin typeface="Arial"/>
              </a:rPr>
              <a:t>yet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bus had already left.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1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9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Those apples fell from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the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tree because the wind was strong.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 determiner.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6326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6326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'the' comes before a noun, so it is a determiner.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Her dog barked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when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the postman walked towards the door.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 determiner.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56326"/>
            <a:ext cx="5257800" cy="633094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56326"/>
            <a:ext cx="5074920" cy="633094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'when' joins two parts of the sentence, so it is a conjunction, not a determiner.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2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10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sng">
                <a:solidFill>
                  <a:srgbClr val="17213A"/>
                </a:solidFill>
                <a:latin typeface="Arial"/>
              </a:rPr>
              <a:t>Whenever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bell rings,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every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pupil lines up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beside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their teacher.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410565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3598164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Determiner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334256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Conjunction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070348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Preposition</a:t>
            </a:r>
          </a:p>
        </p:txBody>
      </p:sp>
      <p:sp>
        <p:nvSpPr>
          <p:cNvPr id="20" name="Rectangle 19"/>
          <p:cNvSpPr/>
          <p:nvPr/>
        </p:nvSpPr>
        <p:spPr>
          <a:xfrm>
            <a:off x="548640" y="45628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594360" y="45628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Whenever</a:t>
            </a:r>
          </a:p>
        </p:txBody>
      </p:sp>
      <p:sp>
        <p:nvSpPr>
          <p:cNvPr id="22" name="Rectangle 21"/>
          <p:cNvSpPr/>
          <p:nvPr/>
        </p:nvSpPr>
        <p:spPr>
          <a:xfrm>
            <a:off x="3598164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ectangle 22"/>
          <p:cNvSpPr/>
          <p:nvPr/>
        </p:nvSpPr>
        <p:spPr>
          <a:xfrm>
            <a:off x="4334256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5070348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334256" y="45628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26" name="Rectangle 25"/>
          <p:cNvSpPr/>
          <p:nvPr/>
        </p:nvSpPr>
        <p:spPr>
          <a:xfrm>
            <a:off x="548640" y="50200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594360" y="50200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every</a:t>
            </a:r>
          </a:p>
        </p:txBody>
      </p:sp>
      <p:sp>
        <p:nvSpPr>
          <p:cNvPr id="28" name="Rectangle 27"/>
          <p:cNvSpPr/>
          <p:nvPr/>
        </p:nvSpPr>
        <p:spPr>
          <a:xfrm>
            <a:off x="3598164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9" name="Rectangle 28"/>
          <p:cNvSpPr/>
          <p:nvPr/>
        </p:nvSpPr>
        <p:spPr>
          <a:xfrm>
            <a:off x="4334256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0" name="Rectangle 29"/>
          <p:cNvSpPr/>
          <p:nvPr/>
        </p:nvSpPr>
        <p:spPr>
          <a:xfrm>
            <a:off x="5070348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3598164" y="50200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2" name="Rectangle 31"/>
          <p:cNvSpPr/>
          <p:nvPr/>
        </p:nvSpPr>
        <p:spPr>
          <a:xfrm>
            <a:off x="548640" y="54772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594360" y="54772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beside</a:t>
            </a:r>
          </a:p>
        </p:txBody>
      </p:sp>
      <p:sp>
        <p:nvSpPr>
          <p:cNvPr id="34" name="Rectangle 33"/>
          <p:cNvSpPr/>
          <p:nvPr/>
        </p:nvSpPr>
        <p:spPr>
          <a:xfrm>
            <a:off x="3598164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Rectangle 34"/>
          <p:cNvSpPr/>
          <p:nvPr/>
        </p:nvSpPr>
        <p:spPr>
          <a:xfrm>
            <a:off x="4334256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6" name="Rectangle 35"/>
          <p:cNvSpPr/>
          <p:nvPr/>
        </p:nvSpPr>
        <p:spPr>
          <a:xfrm>
            <a:off x="5070348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5070348" y="54772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38" name="Rounded Rectangle 3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9" name="TextBox 3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Tick one box in each row to show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word class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of the underlined word.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While the others slept, the guard walked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along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the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wall </a:t>
            </a:r>
            <a:r>
              <a:rPr sz="2400" b="0" u="sng">
                <a:solidFill>
                  <a:srgbClr val="17213A"/>
                </a:solidFill>
                <a:latin typeface="Arial"/>
              </a:rPr>
              <a:t>and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watched the road.</a:t>
            </a:r>
          </a:p>
        </p:txBody>
      </p:sp>
      <p:sp>
        <p:nvSpPr>
          <p:cNvPr id="41" name="Rectangle 40"/>
          <p:cNvSpPr/>
          <p:nvPr/>
        </p:nvSpPr>
        <p:spPr>
          <a:xfrm>
            <a:off x="6309360" y="4105656"/>
            <a:ext cx="5257800" cy="457200"/>
          </a:xfrm>
          <a:prstGeom prst="rect">
            <a:avLst/>
          </a:prstGeom>
          <a:solidFill>
            <a:srgbClr val="E3F0FA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2" name="TextBox 41"/>
          <p:cNvSpPr txBox="1"/>
          <p:nvPr/>
        </p:nvSpPr>
        <p:spPr>
          <a:xfrm>
            <a:off x="9358884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Determiner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0094976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Conjunction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10831067" y="41056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400" b="1" u="none">
                <a:solidFill>
                  <a:srgbClr val="17213A"/>
                </a:solidFill>
                <a:latin typeface="Arial"/>
              </a:rPr>
              <a:t>Preposition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309360" y="45628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6355080" y="45628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along</a:t>
            </a:r>
          </a:p>
        </p:txBody>
      </p:sp>
      <p:sp>
        <p:nvSpPr>
          <p:cNvPr id="47" name="Rectangle 46"/>
          <p:cNvSpPr/>
          <p:nvPr/>
        </p:nvSpPr>
        <p:spPr>
          <a:xfrm>
            <a:off x="9358884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8" name="Rectangle 47"/>
          <p:cNvSpPr/>
          <p:nvPr/>
        </p:nvSpPr>
        <p:spPr>
          <a:xfrm>
            <a:off x="10094976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9" name="Rectangle 48"/>
          <p:cNvSpPr/>
          <p:nvPr/>
        </p:nvSpPr>
        <p:spPr>
          <a:xfrm>
            <a:off x="10831067" y="45628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0" name="TextBox 49"/>
          <p:cNvSpPr txBox="1"/>
          <p:nvPr/>
        </p:nvSpPr>
        <p:spPr>
          <a:xfrm>
            <a:off x="10831067" y="45628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1" name="Rectangle 50"/>
          <p:cNvSpPr/>
          <p:nvPr/>
        </p:nvSpPr>
        <p:spPr>
          <a:xfrm>
            <a:off x="6309360" y="50200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2" name="TextBox 51"/>
          <p:cNvSpPr txBox="1"/>
          <p:nvPr/>
        </p:nvSpPr>
        <p:spPr>
          <a:xfrm>
            <a:off x="6355080" y="50200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the</a:t>
            </a:r>
          </a:p>
        </p:txBody>
      </p:sp>
      <p:sp>
        <p:nvSpPr>
          <p:cNvPr id="53" name="Rectangle 52"/>
          <p:cNvSpPr/>
          <p:nvPr/>
        </p:nvSpPr>
        <p:spPr>
          <a:xfrm>
            <a:off x="9358884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4" name="Rectangle 53"/>
          <p:cNvSpPr/>
          <p:nvPr/>
        </p:nvSpPr>
        <p:spPr>
          <a:xfrm>
            <a:off x="10094976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5" name="Rectangle 54"/>
          <p:cNvSpPr/>
          <p:nvPr/>
        </p:nvSpPr>
        <p:spPr>
          <a:xfrm>
            <a:off x="10831067" y="50200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6" name="TextBox 55"/>
          <p:cNvSpPr txBox="1"/>
          <p:nvPr/>
        </p:nvSpPr>
        <p:spPr>
          <a:xfrm>
            <a:off x="9358884" y="50200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  <p:sp>
        <p:nvSpPr>
          <p:cNvPr id="57" name="Rectangle 56"/>
          <p:cNvSpPr/>
          <p:nvPr/>
        </p:nvSpPr>
        <p:spPr>
          <a:xfrm>
            <a:off x="6309360" y="5477256"/>
            <a:ext cx="5257800" cy="457200"/>
          </a:xfrm>
          <a:prstGeom prst="rect">
            <a:avLst/>
          </a:prstGeom>
          <a:solidFill>
            <a:srgbClr val="FFFFFF"/>
          </a:solidFill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8" name="TextBox 57"/>
          <p:cNvSpPr txBox="1"/>
          <p:nvPr/>
        </p:nvSpPr>
        <p:spPr>
          <a:xfrm>
            <a:off x="6355080" y="5477256"/>
            <a:ext cx="2958084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600" b="0" u="none">
                <a:solidFill>
                  <a:srgbClr val="17213A"/>
                </a:solidFill>
                <a:latin typeface="Arial"/>
              </a:rPr>
              <a:t>and</a:t>
            </a:r>
          </a:p>
        </p:txBody>
      </p:sp>
      <p:sp>
        <p:nvSpPr>
          <p:cNvPr id="59" name="Rectangle 58"/>
          <p:cNvSpPr/>
          <p:nvPr/>
        </p:nvSpPr>
        <p:spPr>
          <a:xfrm>
            <a:off x="9358884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0" name="Rectangle 59"/>
          <p:cNvSpPr/>
          <p:nvPr/>
        </p:nvSpPr>
        <p:spPr>
          <a:xfrm>
            <a:off x="10094976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1" name="Rectangle 60"/>
          <p:cNvSpPr/>
          <p:nvPr/>
        </p:nvSpPr>
        <p:spPr>
          <a:xfrm>
            <a:off x="10831067" y="5477256"/>
            <a:ext cx="736092" cy="457200"/>
          </a:xfrm>
          <a:prstGeom prst="rect">
            <a:avLst/>
          </a:prstGeom>
          <a:noFill/>
          <a:ln w="1905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2" name="TextBox 61"/>
          <p:cNvSpPr txBox="1"/>
          <p:nvPr/>
        </p:nvSpPr>
        <p:spPr>
          <a:xfrm>
            <a:off x="10094976" y="5477256"/>
            <a:ext cx="736092" cy="45720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2200" b="1" u="none">
                <a:solidFill>
                  <a:srgbClr val="2E9E5B"/>
                </a:solidFill>
                <a:latin typeface="Arial"/>
              </a:rPr>
              <a:t>✔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10" fill="hold">
                      <p:stCondLst>
                        <p:cond delay="indefinite"/>
                      </p:stCondLst>
                      <p:childTnLst>
                        <p:par>
                          <p:cTn id="111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1" fill="hold">
                      <p:stCondLst>
                        <p:cond delay="indefinite"/>
                      </p:stCondLst>
                      <p:childTnLst>
                        <p:par>
                          <p:cTn id="122" fill="hold">
                            <p:stCondLst>
                              <p:cond delay="0"/>
                            </p:stCondLst>
                            <p:childTnLst>
                              <p:par>
                                <p:cTn id="11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3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11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sng">
                <a:solidFill>
                  <a:srgbClr val="17213A"/>
                </a:solidFill>
                <a:latin typeface="Arial"/>
              </a:rPr>
              <a:t>The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explorers crept into the cave as their torches flickered above them.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 conjunction.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54864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008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21" name="Rounded Rectangle 20"/>
          <p:cNvSpPr/>
          <p:nvPr/>
        </p:nvSpPr>
        <p:spPr>
          <a:xfrm>
            <a:off x="54864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4008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No, it is not correct.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4864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548640" y="5356326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640080" y="5356326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'The' comes before a noun, so it is a determiner, not a conjunction.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  <p:sp>
        <p:nvSpPr>
          <p:cNvPr id="26" name="Rounded Rectangle 25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7" name="TextBox 26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700" b="0" u="none">
                <a:solidFill>
                  <a:srgbClr val="17213A"/>
                </a:solidFill>
                <a:latin typeface="Arial"/>
              </a:rPr>
              <a:t>Is the statement about the underlined word correct? Tick one box. Then explain how you know.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6309360" y="2606040"/>
            <a:ext cx="5257800" cy="660806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Few people noticed the bird until it flew over </a:t>
            </a:r>
            <a:r>
              <a:rPr sz="1391" b="0" u="sng">
                <a:solidFill>
                  <a:srgbClr val="17213A"/>
                </a:solidFill>
                <a:latin typeface="Arial"/>
              </a:rPr>
              <a:t>their</a:t>
            </a:r>
            <a:r>
              <a:rPr sz="1391" b="0" u="none">
                <a:solidFill>
                  <a:srgbClr val="17213A"/>
                </a:solidFill>
                <a:latin typeface="Arial"/>
              </a:rPr>
              <a:t> heads.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6309360" y="3376574"/>
            <a:ext cx="5257800" cy="430987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391" b="0" u="none">
                <a:solidFill>
                  <a:srgbClr val="17213A"/>
                </a:solidFill>
                <a:latin typeface="Arial"/>
              </a:rPr>
              <a:t>The underlined word is a determiner.</a:t>
            </a:r>
          </a:p>
        </p:txBody>
      </p:sp>
      <p:sp>
        <p:nvSpPr>
          <p:cNvPr id="30" name="Rounded Rectangle 29"/>
          <p:cNvSpPr/>
          <p:nvPr/>
        </p:nvSpPr>
        <p:spPr>
          <a:xfrm>
            <a:off x="630936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640080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Yes, it is correct.</a:t>
            </a:r>
          </a:p>
        </p:txBody>
      </p:sp>
      <p:sp>
        <p:nvSpPr>
          <p:cNvPr id="32" name="Rounded Rectangle 31"/>
          <p:cNvSpPr/>
          <p:nvPr/>
        </p:nvSpPr>
        <p:spPr>
          <a:xfrm>
            <a:off x="6309360" y="3917289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DDF3E4"/>
          </a:solidFill>
          <a:ln w="38100">
            <a:solidFill>
              <a:srgbClr val="2E9E5B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3" name="TextBox 32"/>
          <p:cNvSpPr txBox="1"/>
          <p:nvPr/>
        </p:nvSpPr>
        <p:spPr>
          <a:xfrm>
            <a:off x="6400800" y="3917289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✔  Yes, it is correct.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6309360" y="4375632"/>
            <a:ext cx="5257800" cy="385190"/>
          </a:xfrm>
          <a:prstGeom prst="roundRect">
            <a:avLst>
              <a:gd name="adj" fmla="val 20000"/>
            </a:avLst>
          </a:prstGeom>
          <a:solidFill>
            <a:srgbClr val="FFFFFF"/>
          </a:solidFill>
          <a:ln w="254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5" name="TextBox 34"/>
          <p:cNvSpPr txBox="1"/>
          <p:nvPr/>
        </p:nvSpPr>
        <p:spPr>
          <a:xfrm>
            <a:off x="6400800" y="4375632"/>
            <a:ext cx="5074920" cy="38519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☐  No, it is not correct.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6309360" y="4943703"/>
            <a:ext cx="5257800" cy="302894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043" b="0" u="none">
                <a:solidFill>
                  <a:srgbClr val="17213A"/>
                </a:solidFill>
                <a:latin typeface="Arial"/>
              </a:rPr>
              <a:t>Explain how you know.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6309360" y="5356326"/>
            <a:ext cx="5257800" cy="591806"/>
          </a:xfrm>
          <a:prstGeom prst="roundRect">
            <a:avLst>
              <a:gd name="adj" fmla="val 10000"/>
            </a:avLst>
          </a:prstGeom>
          <a:noFill/>
          <a:ln w="19050">
            <a:solidFill>
              <a:srgbClr val="9AA3B2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8" name="TextBox 37"/>
          <p:cNvSpPr txBox="1"/>
          <p:nvPr/>
        </p:nvSpPr>
        <p:spPr>
          <a:xfrm>
            <a:off x="6400800" y="5356326"/>
            <a:ext cx="5074920" cy="591806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'their' comes before a noun, so it is a determiner.</a:t>
            </a:r>
          </a:p>
          <a:p>
            <a:pPr algn="l">
              <a:lnSpc>
                <a:spcPct val="115000"/>
              </a:lnSpc>
            </a:pPr>
            <a:r>
              <a:rPr sz="985" b="0" u="none">
                <a:solidFill>
                  <a:srgbClr val="D11A2A"/>
                </a:solidFill>
                <a:latin typeface="Arial"/>
              </a:rPr>
              <a:t>Accept any answer that gives the same reason.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2" fill="hold">
                      <p:stCondLst>
                        <p:cond delay="indefinite"/>
                      </p:stCondLst>
                      <p:childTnLst>
                        <p:par>
                          <p:cTn id="113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1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Reasoning 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16752" y="822960"/>
            <a:ext cx="45720" cy="5440680"/>
          </a:xfrm>
          <a:prstGeom prst="rect">
            <a:avLst/>
          </a:prstGeom>
          <a:solidFill>
            <a:srgbClr val="1721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7" name="Picture 6" descr="teach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8640" y="690829"/>
            <a:ext cx="864108" cy="881938"/>
          </a:xfrm>
          <a:prstGeom prst="rect">
            <a:avLst/>
          </a:prstGeom>
        </p:spPr>
      </p:pic>
      <p:sp>
        <p:nvSpPr>
          <p:cNvPr id="8" name="Rounded Rectangular Callout 7"/>
          <p:cNvSpPr/>
          <p:nvPr/>
        </p:nvSpPr>
        <p:spPr>
          <a:xfrm>
            <a:off x="1463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I do</a:t>
            </a:r>
          </a:p>
        </p:txBody>
      </p:sp>
      <p:pic>
        <p:nvPicPr>
          <p:cNvPr id="9" name="Picture 8" descr="cheer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63640" y="542696"/>
            <a:ext cx="846277" cy="1030071"/>
          </a:xfrm>
          <a:prstGeom prst="rect">
            <a:avLst/>
          </a:prstGeom>
        </p:spPr>
      </p:pic>
      <p:sp>
        <p:nvSpPr>
          <p:cNvPr id="10" name="Rounded Rectangular Callout 9"/>
          <p:cNvSpPr/>
          <p:nvPr/>
        </p:nvSpPr>
        <p:spPr>
          <a:xfrm>
            <a:off x="7178040" y="822960"/>
            <a:ext cx="1737360" cy="640080"/>
          </a:xfrm>
          <a:prstGeom prst="wedgeRoundRectCallout">
            <a:avLst>
              <a:gd name="adj1" fmla="val -71000"/>
              <a:gd name="adj2" fmla="val 31000"/>
              <a:gd name="adj3" fmla="val 16667"/>
            </a:avLst>
          </a:prstGeom>
          <a:solidFill>
            <a:srgbClr val="FFFFFF"/>
          </a:solidFill>
          <a:ln w="38100">
            <a:solidFill>
              <a:srgbClr val="17213A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600" b="1">
                <a:solidFill>
                  <a:srgbClr val="17213A"/>
                </a:solidFill>
                <a:latin typeface="Dreaming Outloud Pro"/>
              </a:rPr>
              <a:t>You do</a:t>
            </a:r>
          </a:p>
        </p:txBody>
      </p:sp>
      <p:pic>
        <p:nvPicPr>
          <p:cNvPr id="11" name="timer_60.mp4" descr="Countdown timer, 1:00. Click to start.">
            <a:hlinkClick r:id="" action="ppaction://media"/>
          </p:cNvPr>
          <p:cNvPicPr>
            <a:picLocks noChangeAspect="1"/>
          </p:cNvPicPr>
          <p:nvPr>
            <a:vide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601200" y="749808"/>
            <a:ext cx="2011680" cy="704088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4572000" y="6327648"/>
            <a:ext cx="3017520" cy="27432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u="none">
                <a:solidFill>
                  <a:srgbClr val="6B7280"/>
                </a:solidFill>
                <a:latin typeface="Dreaming Outloud Pro"/>
              </a:rPr>
              <a:t>12 of 12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4864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5836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pianist played throughout the evening although her fingers ached.</a:t>
            </a:r>
          </a:p>
        </p:txBody>
      </p:sp>
      <p:sp>
        <p:nvSpPr>
          <p:cNvPr id="16" name="Rectangle 15"/>
          <p:cNvSpPr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54864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The pianist played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throughout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evening although her fingers ached.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6309360" y="1600200"/>
            <a:ext cx="5257800" cy="868680"/>
          </a:xfrm>
          <a:prstGeom prst="roundRect">
            <a:avLst>
              <a:gd name="adj" fmla="val 15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19088" y="1600200"/>
            <a:ext cx="5038344" cy="86868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000" b="0" u="none">
                <a:solidFill>
                  <a:srgbClr val="17213A"/>
                </a:solidFill>
                <a:latin typeface="Arial"/>
              </a:rPr>
              <a:t>Underline the </a:t>
            </a:r>
            <a:r>
              <a:rPr sz="2000" b="1" u="none">
                <a:solidFill>
                  <a:srgbClr val="17213A"/>
                </a:solidFill>
                <a:latin typeface="Arial"/>
              </a:rPr>
              <a:t>preposition</a:t>
            </a:r>
            <a:r>
              <a:rPr sz="2000" b="0" u="none">
                <a:solidFill>
                  <a:srgbClr val="17213A"/>
                </a:solidFill>
                <a:latin typeface="Arial"/>
              </a:rPr>
              <a:t> in the sentence below.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Unless the rain stops, all the matches will move inside the hall.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6309360" y="2606040"/>
            <a:ext cx="5257800" cy="1389888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Arial"/>
              </a:rPr>
              <a:t>Unless the rain stops, all the matches will move </a:t>
            </a:r>
            <a:r>
              <a:rPr sz="2400" b="0" u="sng">
                <a:solidFill>
                  <a:srgbClr val="D11A2A"/>
                </a:solidFill>
                <a:latin typeface="Arial"/>
              </a:rPr>
              <a:t>inside</a:t>
            </a:r>
            <a:r>
              <a:rPr sz="2400" b="0" u="none">
                <a:solidFill>
                  <a:srgbClr val="17213A"/>
                </a:solidFill>
                <a:latin typeface="Arial"/>
              </a:rPr>
              <a:t> the hall.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99" dur="indefinite" nodeType="mainSeq">
                <p:childTnLst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5" fill="hold">
                      <p:stCondLst>
                        <p:cond delay="indefinite"/>
                      </p:stCondLst>
                      <p:childTnLst>
                        <p:par>
                          <p:cTn id="116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11"/>
                </p:tgtEl>
              </p:cMediaNode>
            </p:video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Plenary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109728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Remember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1554480"/>
            <a:ext cx="8046720" cy="420624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1.  determiner: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the, a, an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 (articles);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this, that, these, those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;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my, our, their</a:t>
            </a:r>
            <a:r>
              <a:rPr sz="2400" b="0" u="none">
                <a:solidFill>
                  <a:srgbClr val="17213A"/>
                </a:solidFill>
                <a:latin typeface="Dreaming Outloud Pro"/>
              </a:rPr>
              <a:t>;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some, many, every, no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2.  co-ordinating conjunction: joins two clauses of equal weight: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and, but, or, so, yet</a:t>
            </a:r>
          </a:p>
          <a:p>
            <a:pPr algn="l">
              <a:lnSpc>
                <a:spcPct val="130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3.  subordinating conjunction: adds a subordinate clause: </a:t>
            </a:r>
            <a:r>
              <a:rPr sz="2400" b="1" u="none">
                <a:solidFill>
                  <a:srgbClr val="B4237A"/>
                </a:solidFill>
                <a:latin typeface="Dreaming Outloud Pro"/>
              </a:rPr>
              <a:t>because, when, while, although, if, until</a:t>
            </a:r>
          </a:p>
        </p:txBody>
      </p:sp>
      <p:pic>
        <p:nvPicPr>
          <p:cNvPr id="8" name="Picture 7" descr="cheer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26880" y="3357829"/>
            <a:ext cx="1598523" cy="194569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BF7EE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fram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ounded Rectangle 2"/>
          <p:cNvSpPr/>
          <p:nvPr/>
        </p:nvSpPr>
        <p:spPr>
          <a:xfrm>
            <a:off x="310896" y="384048"/>
            <a:ext cx="11569903" cy="6089904"/>
          </a:xfrm>
          <a:prstGeom prst="roundRect">
            <a:avLst>
              <a:gd name="adj" fmla="val 3000"/>
            </a:avLst>
          </a:prstGeom>
          <a:solidFill>
            <a:srgbClr val="FFF8E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02920" y="411480"/>
            <a:ext cx="822960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u="none">
                <a:solidFill>
                  <a:srgbClr val="0F766E"/>
                </a:solidFill>
                <a:latin typeface="Dreaming Outloud Pro"/>
              </a:rPr>
              <a:t>Year 6 · SPaG · Word classes · Determiners, conjunctions and prepositions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412480" y="411480"/>
            <a:ext cx="3291840" cy="3200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r">
              <a:lnSpc>
                <a:spcPct val="115000"/>
              </a:lnSpc>
            </a:pPr>
            <a:r>
              <a:rPr sz="1200" b="1" u="none">
                <a:solidFill>
                  <a:srgbClr val="B4237A"/>
                </a:solidFill>
                <a:latin typeface="Dreaming Outloud Pro"/>
              </a:rPr>
              <a:t>Challenge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731520"/>
            <a:ext cx="7315200" cy="640080"/>
          </a:xfrm>
          <a:prstGeom prst="rect">
            <a:avLst/>
          </a:prstGeom>
          <a:noFill/>
        </p:spPr>
        <p:txBody>
          <a:bodyPr wrap="square" anchor="t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3600" b="1" u="none">
                <a:solidFill>
                  <a:srgbClr val="0F766E"/>
                </a:solidFill>
                <a:latin typeface="Dreaming Outloud Pro"/>
              </a:rPr>
              <a:t>Challenge</a:t>
            </a:r>
          </a:p>
        </p:txBody>
      </p:sp>
      <p:pic>
        <p:nvPicPr>
          <p:cNvPr id="7" name="timer_600.mp4" descr="Countdown timer, 10:00. Click to start.">
            <a:hlinkClick r:id="" action="ppaction://media"/>
          </p:cNvPr>
          <p:cNvPicPr>
            <a:picLocks noChangeAspect="1"/>
          </p:cNvPicPr>
          <p:nvPr>
            <a:vide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9509760" y="777240"/>
            <a:ext cx="2011680" cy="704088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48640" y="1737360"/>
            <a:ext cx="8046720" cy="3291840"/>
          </a:xfrm>
          <a:prstGeom prst="roundRect">
            <a:avLst>
              <a:gd name="adj" fmla="val 12000"/>
            </a:avLst>
          </a:prstGeom>
          <a:solidFill>
            <a:srgbClr val="FFF2B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31520" y="1737360"/>
            <a:ext cx="7680960" cy="3291840"/>
          </a:xfrm>
          <a:prstGeom prst="rect">
            <a:avLst/>
          </a:prstGeom>
          <a:noFill/>
        </p:spPr>
        <p:txBody>
          <a:bodyPr wrap="square" anchor="ctr" lIns="73152" rIns="73152">
            <a:spAutoFit/>
          </a:bodyPr>
          <a:lstStyle/>
          <a:p>
            <a:pPr algn="l">
              <a:lnSpc>
                <a:spcPct val="115000"/>
              </a:lnSpc>
            </a:pPr>
            <a:r>
              <a:rPr sz="2400" b="0" u="none">
                <a:solidFill>
                  <a:srgbClr val="17213A"/>
                </a:solidFill>
                <a:latin typeface="Dreaming Outloud Pro"/>
              </a:rPr>
              <a:t>Write six sentences about a journey. Each one must contain a determiner, a preposition and a conjunction. Label each one.</a:t>
            </a:r>
          </a:p>
        </p:txBody>
      </p:sp>
      <p:pic>
        <p:nvPicPr>
          <p:cNvPr id="10" name="Picture 9" descr="writing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26880" y="4214774"/>
            <a:ext cx="1598523" cy="163738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