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jpg" ContentType="image/jpeg"/>
  <Default Extension="mp4" ContentType="video/mp4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10"/>
    <p:sldId id="259" r:id="rId11"/>
    <p:sldId id="260" r:id="rId12"/>
    <p:sldId id="261" r:id="rId13"/>
    <p:sldId id="262" r:id="rId14"/>
    <p:sldId id="263" r:id="rId15"/>
    <p:sldId id="264" r:id="rId16"/>
    <p:sldId id="265" r:id="rId17"/>
    <p:sldId id="266" r:id="rId18"/>
    <p:sldId id="267" r:id="rId19"/>
    <p:sldId id="268" r:id="rId20"/>
    <p:sldId id="269" r:id="rId21"/>
    <p:sldId id="270" r:id="rId22"/>
    <p:sldId id="271" r:id="rId23"/>
    <p:sldId id="272" r:id="rId24"/>
    <p:sldId id="273" r:id="rId25"/>
    <p:sldId id="274" r:id="rId26"/>
    <p:sldId id="275" r:id="rId27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notesMaster" Target="notesMasters/notesMaster1.xml"/><Relationship Id="rId10" Type="http://schemas.openxmlformats.org/officeDocument/2006/relationships/slide" Target="slides/slide3.xml"/><Relationship Id="rId11" Type="http://schemas.openxmlformats.org/officeDocument/2006/relationships/slide" Target="slides/slide4.xml"/><Relationship Id="rId12" Type="http://schemas.openxmlformats.org/officeDocument/2006/relationships/slide" Target="slides/slide5.xml"/><Relationship Id="rId13" Type="http://schemas.openxmlformats.org/officeDocument/2006/relationships/slide" Target="slides/slide6.xml"/><Relationship Id="rId14" Type="http://schemas.openxmlformats.org/officeDocument/2006/relationships/slide" Target="slides/slide7.xml"/><Relationship Id="rId15" Type="http://schemas.openxmlformats.org/officeDocument/2006/relationships/slide" Target="slides/slide8.xml"/><Relationship Id="rId16" Type="http://schemas.openxmlformats.org/officeDocument/2006/relationships/slide" Target="slides/slide9.xml"/><Relationship Id="rId17" Type="http://schemas.openxmlformats.org/officeDocument/2006/relationships/slide" Target="slides/slide10.xml"/><Relationship Id="rId18" Type="http://schemas.openxmlformats.org/officeDocument/2006/relationships/slide" Target="slides/slide11.xml"/><Relationship Id="rId19" Type="http://schemas.openxmlformats.org/officeDocument/2006/relationships/slide" Target="slides/slide12.xml"/><Relationship Id="rId20" Type="http://schemas.openxmlformats.org/officeDocument/2006/relationships/slide" Target="slides/slide13.xml"/><Relationship Id="rId21" Type="http://schemas.openxmlformats.org/officeDocument/2006/relationships/slide" Target="slides/slide14.xml"/><Relationship Id="rId22" Type="http://schemas.openxmlformats.org/officeDocument/2006/relationships/slide" Target="slides/slide15.xml"/><Relationship Id="rId23" Type="http://schemas.openxmlformats.org/officeDocument/2006/relationships/slide" Target="slides/slide16.xml"/><Relationship Id="rId24" Type="http://schemas.openxmlformats.org/officeDocument/2006/relationships/slide" Target="slides/slide17.xml"/><Relationship Id="rId25" Type="http://schemas.openxmlformats.org/officeDocument/2006/relationships/slide" Target="slides/slide18.xml"/><Relationship Id="rId26" Type="http://schemas.openxmlformats.org/officeDocument/2006/relationships/slide" Target="slides/slide19.xml"/><Relationship Id="rId27" Type="http://schemas.openxmlformats.org/officeDocument/2006/relationships/slide" Target="slides/slide20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p="http://schemas.openxmlformats.org/presentationml/2006/main" xmlns:r="http://schemas.openxmlformats.org/officeDocument/2006/relationships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F89C1C7-3DCD-1040-A9CF-14679D8B5DDD}" type="datetimeFigureOut">
              <a:rPr lang="en-US" smtClean="0"/>
              <a:t>10/17/16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B5E49A5-4136-284D-997B-48E1D791AD6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2325218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.xml"/></Relationships>
</file>

<file path=ppt/notesSlides/_rels/notesSlide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.xml"/></Relationships>
</file>

<file path=ppt/notesSlides/_rels/notesSlide3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.xml"/></Relationships>
</file>

<file path=ppt/notesSlides/_rels/notesSlide4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.xml"/></Relationships>
</file>

<file path=ppt/notesSlides/_rels/notesSlide5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.xml"/></Relationships>
</file>

<file path=ppt/notesSlides/_rels/notesSlide6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.xml"/></Relationships>
</file>

<file path=ppt/notesSlides/_rels/notesSlide7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8.xml"/></Relationships>
</file>

<file path=ppt/notesSlides/_rels/notesSlide8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9.xml"/></Relationships>
</file>

<file path=ppt/notesSlides/_rels/notesSlide9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0.xml"/></Relationships>
</file>

<file path=ppt/notesSlides/_rels/notesSlide10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1.xml"/></Relationships>
</file>

<file path=ppt/notesSlides/_rels/notesSlide1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2.xml"/></Relationships>
</file>

<file path=ppt/notesSlides/_rels/notesSlide1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3.xml"/></Relationships>
</file>

<file path=ppt/notesSlides/_rels/notesSlide13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4.xml"/></Relationships>
</file>

<file path=ppt/notesSlides/_rels/notesSlide14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5.xml"/></Relationships>
</file>

<file path=ppt/notesSlides/_rels/notesSlide15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6.xml"/></Relationships>
</file>

<file path=ppt/notesSlides/_rels/notesSlide16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7.xml"/></Relationships>
</file>

<file path=ppt/notesSlides/_rels/notesSlide17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8.xml"/></Relationships>
</file>

<file path=ppt/notesSlides/_rels/notesSlide18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9.xml"/></Relationships>
</file>

<file path=ppt/notesSlides/_rels/notesSlide19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0.xml"/></Relationships>
</file>

<file path=ppt/notesSlides/notesSlide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Read the objective aloud, then ask pupils what they already know about it.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Pupils say each word aloud, then use it in a sentence of their own.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Click the timer (2:00) to start it. Pupils answer on whiteboards. Then click once per question to show each answer.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Talk through each idea with an example before moving on.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Ask pupils to say each idea in their own words before showing the example.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Question 1 of 12. I DO: model it out loud, thinking through each step. YOU DO: click the timer (1:00) to start it and let pupils try the same type of question on their whiteboards. Then click once per answer: the I do answers first, then the You do answers. Ask someone who got it wrong to say which step went wrong.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Question 2 of 12. I DO: model it out loud, thinking through each step. YOU DO: click the timer (1:00) to start it and let pupils try the same type of question on their whiteboards. Then click once per answer: the I do answers first, then the You do answers. Ask someone who got it wrong to say which step went wrong.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Question 3 of 12. I DO: model it out loud, thinking through each step. YOU DO: click the timer (1:00) to start it and let pupils try the same type of question on their whiteboards. Then click once per answer: the I do answers first, then the You do answers. Ask someone who got it wrong to say which step went wrong.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Question 4 of 12. I DO: model it out loud, thinking through each step. YOU DO: click the timer (1:00) to start it and let pupils try the same type of question on their whiteboards. Then click once per answer: the I do answers first, then the You do answers. Ask someone who got it wrong to say which step went wrong.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Question 5 of 12. I DO: model it out loud, thinking through each step. YOU DO: click the timer (1:00) to start it and let pupils try the same type of question on their whiteboards. Then click once per answer: the I do answers first, then the You do answers. Ask someone who got it wrong to say which step went wrong.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Question 6 of 12. I DO: model it out loud, thinking through each step. YOU DO: click the timer (1:00) to start it and let pupils try the same type of question on their whiteboards. Then click once per answer: the I do answers first, then the You do answers. Ask someone who got it wrong to say which step went wrong.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Question 7 of 12. I DO: model it out loud, thinking through each step. YOU DO: click the timer (1:00) to start it and let pupils try the same type of question on their whiteboards. Then click once per answer: the I do answers first, then the You do answers. Ask someone who got it wrong to say which step went wrong.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Question 8 of 12. I DO: model it out loud, thinking through each step. YOU DO: click the timer (1:00) to start it and let pupils try the same type of question on their whiteboards. Then click once per answer: the I do answers first, then the You do answers. Ask someone who got it wrong to say which step went wrong.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Question 9 of 12. I DO: model it out loud, thinking through each step. YOU DO: click the timer (1:00) to start it and let pupils try the same type of question on their whiteboards. Then click once per answer: the I do answers first, then the You do answers. Ask someone who got it wrong to say which step went wrong.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Question 10 of 12. I DO: model it out loud, thinking through each step. YOU DO: click the timer (1:00) to start it and let pupils try the same type of question on their whiteboards. Then click once per answer: the I do answers first, then the You do answers. Ask someone who got it wrong to say which step went wrong.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Question 11 of 12. I DO: model it out loud, thinking through each step. YOU DO: click the timer (1:00) to start it and let pupils try the same type of question on their whiteboards. Then click once per answer: the I do answers first, then the You do answers. Ask someone who got it wrong to say which step went wrong.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Question 12 of 12. I DO: model it out loud, thinking through each step. YOU DO: click the timer (1:00) to start it and let pupils try the same type of question on their whiteboards. Then click once per answer: the I do answers first, then the You do answers. Ask someone who got it wrong to say which step went wrong.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Three things to remember. Ask pupils to give one example of each in their own sentence.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Pupils write for ten minutes (click the timer to start it). Look for the skill from today's lesson in every sentence.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image" Target="../media/image2.png"/><Relationship Id="rId4" Type="http://schemas.openxmlformats.org/officeDocument/2006/relationships/image" Target="../media/image3.png"/><Relationship Id="rId5" Type="http://schemas.openxmlformats.org/officeDocument/2006/relationships/image" Target="../media/image4.png"/><Relationship Id="rId6" Type="http://schemas.openxmlformats.org/officeDocument/2006/relationships/image" Target="../media/image5.png"/><Relationship Id="rId7" Type="http://schemas.openxmlformats.org/officeDocument/2006/relationships/image" Target="../media/image6.png"/><Relationship Id="rId8" Type="http://schemas.openxmlformats.org/officeDocument/2006/relationships/image" Target="../media/image7.png"/><Relationship Id="rId9" Type="http://schemas.openxmlformats.org/officeDocument/2006/relationships/image" Target="../media/image8.pn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.xml"/><Relationship Id="rId4" Type="http://schemas.openxmlformats.org/officeDocument/2006/relationships/image" Target="../media/image9.png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2.xml"/><Relationship Id="rId4" Type="http://schemas.openxmlformats.org/officeDocument/2006/relationships/image" Target="../media/image9.png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3.xml"/><Relationship Id="rId4" Type="http://schemas.microsoft.com/office/2007/relationships/media" Target="../media/media1.mp4"/><Relationship Id="rId5" Type="http://schemas.openxmlformats.org/officeDocument/2006/relationships/video" Target="../media/media1.mp4"/><Relationship Id="rId6" Type="http://schemas.openxmlformats.org/officeDocument/2006/relationships/image" Target="../media/image10.png"/><Relationship Id="rId7" Type="http://schemas.openxmlformats.org/officeDocument/2006/relationships/image" Target="../media/image7.png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4.xml"/><Relationship Id="rId4" Type="http://schemas.openxmlformats.org/officeDocument/2006/relationships/image" Target="../media/image11.png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5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6.xml"/><Relationship Id="rId4" Type="http://schemas.openxmlformats.org/officeDocument/2006/relationships/image" Target="../media/image9.png"/><Relationship Id="rId5" Type="http://schemas.openxmlformats.org/officeDocument/2006/relationships/image" Target="../media/image12.png"/><Relationship Id="rId6" Type="http://schemas.microsoft.com/office/2007/relationships/media" Target="../media/media2.mp4"/><Relationship Id="rId7" Type="http://schemas.openxmlformats.org/officeDocument/2006/relationships/video" Target="../media/media2.mp4"/><Relationship Id="rId8" Type="http://schemas.openxmlformats.org/officeDocument/2006/relationships/image" Target="../media/image13.png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7.xml"/><Relationship Id="rId4" Type="http://schemas.openxmlformats.org/officeDocument/2006/relationships/image" Target="../media/image9.png"/><Relationship Id="rId5" Type="http://schemas.openxmlformats.org/officeDocument/2006/relationships/image" Target="../media/image12.png"/><Relationship Id="rId6" Type="http://schemas.microsoft.com/office/2007/relationships/media" Target="../media/media2.mp4"/><Relationship Id="rId7" Type="http://schemas.openxmlformats.org/officeDocument/2006/relationships/video" Target="../media/media2.mp4"/><Relationship Id="rId8" Type="http://schemas.openxmlformats.org/officeDocument/2006/relationships/image" Target="../media/image13.png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8.xml"/><Relationship Id="rId4" Type="http://schemas.openxmlformats.org/officeDocument/2006/relationships/image" Target="../media/image9.png"/><Relationship Id="rId5" Type="http://schemas.openxmlformats.org/officeDocument/2006/relationships/image" Target="../media/image12.png"/><Relationship Id="rId6" Type="http://schemas.microsoft.com/office/2007/relationships/media" Target="../media/media2.mp4"/><Relationship Id="rId7" Type="http://schemas.openxmlformats.org/officeDocument/2006/relationships/video" Target="../media/media2.mp4"/><Relationship Id="rId8" Type="http://schemas.openxmlformats.org/officeDocument/2006/relationships/image" Target="../media/image13.png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9.xml"/><Relationship Id="rId4" Type="http://schemas.openxmlformats.org/officeDocument/2006/relationships/image" Target="../media/image9.png"/><Relationship Id="rId5" Type="http://schemas.openxmlformats.org/officeDocument/2006/relationships/image" Target="../media/image12.png"/><Relationship Id="rId6" Type="http://schemas.microsoft.com/office/2007/relationships/media" Target="../media/media2.mp4"/><Relationship Id="rId7" Type="http://schemas.openxmlformats.org/officeDocument/2006/relationships/video" Target="../media/media2.mp4"/><Relationship Id="rId8" Type="http://schemas.openxmlformats.org/officeDocument/2006/relationships/image" Target="../media/image13.png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0.xml"/><Relationship Id="rId4" Type="http://schemas.openxmlformats.org/officeDocument/2006/relationships/image" Target="../media/image9.png"/><Relationship Id="rId5" Type="http://schemas.openxmlformats.org/officeDocument/2006/relationships/image" Target="../media/image12.png"/><Relationship Id="rId6" Type="http://schemas.microsoft.com/office/2007/relationships/media" Target="../media/media2.mp4"/><Relationship Id="rId7" Type="http://schemas.openxmlformats.org/officeDocument/2006/relationships/video" Target="../media/media2.mp4"/><Relationship Id="rId8" Type="http://schemas.openxmlformats.org/officeDocument/2006/relationships/image" Target="../media/image13.png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1.xml"/><Relationship Id="rId4" Type="http://schemas.openxmlformats.org/officeDocument/2006/relationships/image" Target="../media/image9.png"/><Relationship Id="rId5" Type="http://schemas.openxmlformats.org/officeDocument/2006/relationships/image" Target="../media/image12.png"/><Relationship Id="rId6" Type="http://schemas.microsoft.com/office/2007/relationships/media" Target="../media/media2.mp4"/><Relationship Id="rId7" Type="http://schemas.openxmlformats.org/officeDocument/2006/relationships/video" Target="../media/media2.mp4"/><Relationship Id="rId8" Type="http://schemas.openxmlformats.org/officeDocument/2006/relationships/image" Target="../media/image13.png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2.xml"/><Relationship Id="rId4" Type="http://schemas.openxmlformats.org/officeDocument/2006/relationships/image" Target="../media/image9.png"/><Relationship Id="rId5" Type="http://schemas.openxmlformats.org/officeDocument/2006/relationships/image" Target="../media/image12.png"/><Relationship Id="rId6" Type="http://schemas.microsoft.com/office/2007/relationships/media" Target="../media/media2.mp4"/><Relationship Id="rId7" Type="http://schemas.openxmlformats.org/officeDocument/2006/relationships/video" Target="../media/media2.mp4"/><Relationship Id="rId8" Type="http://schemas.openxmlformats.org/officeDocument/2006/relationships/image" Target="../media/image13.png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3.xml"/><Relationship Id="rId4" Type="http://schemas.openxmlformats.org/officeDocument/2006/relationships/image" Target="../media/image9.png"/><Relationship Id="rId5" Type="http://schemas.openxmlformats.org/officeDocument/2006/relationships/image" Target="../media/image12.png"/><Relationship Id="rId6" Type="http://schemas.microsoft.com/office/2007/relationships/media" Target="../media/media2.mp4"/><Relationship Id="rId7" Type="http://schemas.openxmlformats.org/officeDocument/2006/relationships/video" Target="../media/media2.mp4"/><Relationship Id="rId8" Type="http://schemas.openxmlformats.org/officeDocument/2006/relationships/image" Target="../media/image13.png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4.xml"/><Relationship Id="rId4" Type="http://schemas.openxmlformats.org/officeDocument/2006/relationships/image" Target="../media/image9.png"/><Relationship Id="rId5" Type="http://schemas.openxmlformats.org/officeDocument/2006/relationships/image" Target="../media/image12.png"/><Relationship Id="rId6" Type="http://schemas.microsoft.com/office/2007/relationships/media" Target="../media/media2.mp4"/><Relationship Id="rId7" Type="http://schemas.openxmlformats.org/officeDocument/2006/relationships/video" Target="../media/media2.mp4"/><Relationship Id="rId8" Type="http://schemas.openxmlformats.org/officeDocument/2006/relationships/image" Target="../media/image13.png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5.xml"/><Relationship Id="rId4" Type="http://schemas.openxmlformats.org/officeDocument/2006/relationships/image" Target="../media/image9.png"/><Relationship Id="rId5" Type="http://schemas.openxmlformats.org/officeDocument/2006/relationships/image" Target="../media/image12.png"/><Relationship Id="rId6" Type="http://schemas.microsoft.com/office/2007/relationships/media" Target="../media/media2.mp4"/><Relationship Id="rId7" Type="http://schemas.openxmlformats.org/officeDocument/2006/relationships/video" Target="../media/media2.mp4"/><Relationship Id="rId8" Type="http://schemas.openxmlformats.org/officeDocument/2006/relationships/image" Target="../media/image13.png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6.xml"/><Relationship Id="rId4" Type="http://schemas.openxmlformats.org/officeDocument/2006/relationships/image" Target="../media/image9.png"/><Relationship Id="rId5" Type="http://schemas.openxmlformats.org/officeDocument/2006/relationships/image" Target="../media/image12.png"/><Relationship Id="rId6" Type="http://schemas.microsoft.com/office/2007/relationships/media" Target="../media/media2.mp4"/><Relationship Id="rId7" Type="http://schemas.openxmlformats.org/officeDocument/2006/relationships/video" Target="../media/media2.mp4"/><Relationship Id="rId8" Type="http://schemas.openxmlformats.org/officeDocument/2006/relationships/image" Target="../media/image13.png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7.xml"/><Relationship Id="rId4" Type="http://schemas.openxmlformats.org/officeDocument/2006/relationships/image" Target="../media/image9.png"/><Relationship Id="rId5" Type="http://schemas.openxmlformats.org/officeDocument/2006/relationships/image" Target="../media/image12.png"/><Relationship Id="rId6" Type="http://schemas.microsoft.com/office/2007/relationships/media" Target="../media/media2.mp4"/><Relationship Id="rId7" Type="http://schemas.openxmlformats.org/officeDocument/2006/relationships/video" Target="../media/media2.mp4"/><Relationship Id="rId8" Type="http://schemas.openxmlformats.org/officeDocument/2006/relationships/image" Target="../media/image13.png"/></Relationships>
</file>

<file path=ppt/slides/_rels/slide1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8.xml"/><Relationship Id="rId4" Type="http://schemas.openxmlformats.org/officeDocument/2006/relationships/image" Target="../media/image12.png"/></Relationships>
</file>

<file path=ppt/slides/_rels/slide2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9.xml"/><Relationship Id="rId4" Type="http://schemas.microsoft.com/office/2007/relationships/media" Target="../media/media3.mp4"/><Relationship Id="rId5" Type="http://schemas.openxmlformats.org/officeDocument/2006/relationships/video" Target="../media/media3.mp4"/><Relationship Id="rId6" Type="http://schemas.openxmlformats.org/officeDocument/2006/relationships/image" Target="../media/image14.png"/><Relationship Id="rId7" Type="http://schemas.openxmlformats.org/officeDocument/2006/relationships/image" Target="../media/image15.png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731520" y="868680"/>
            <a:ext cx="10515600" cy="54864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1" u="none">
                <a:solidFill>
                  <a:srgbClr val="0F766E"/>
                </a:solidFill>
                <a:latin typeface="Dreaming Outloud Pro"/>
              </a:rPr>
              <a:t>Year 5 · SPaG · Modal verbs and adverbs of possibility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31520" y="1371600"/>
            <a:ext cx="10515600" cy="137160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00000"/>
              </a:lnSpc>
            </a:pPr>
            <a:r>
              <a:rPr sz="4800" b="1" u="none">
                <a:solidFill>
                  <a:srgbClr val="17213A"/>
                </a:solidFill>
                <a:latin typeface="Dreaming Outloud Pro"/>
              </a:rPr>
              <a:t>Recognising adverbs of possibility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31520" y="2880360"/>
            <a:ext cx="8229600" cy="82296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200" b="0" u="none">
                <a:solidFill>
                  <a:srgbClr val="6B7280"/>
                </a:solidFill>
                <a:latin typeface="Dreaming Outloud Pro"/>
              </a:rPr>
              <a:t>I do, you do, with a timer. The questions get harder as we go.</a:t>
            </a:r>
          </a:p>
        </p:txBody>
      </p:sp>
      <p:pic>
        <p:nvPicPr>
          <p:cNvPr id="6" name="Picture 5" descr="desk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20927" y="4983480"/>
            <a:ext cx="1737360" cy="1285646"/>
          </a:xfrm>
          <a:prstGeom prst="rect">
            <a:avLst/>
          </a:prstGeom>
        </p:spPr>
      </p:pic>
      <p:pic>
        <p:nvPicPr>
          <p:cNvPr id="7" name="Picture 6" descr="student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478127" y="4360042"/>
            <a:ext cx="846277" cy="880567"/>
          </a:xfrm>
          <a:prstGeom prst="rect">
            <a:avLst/>
          </a:prstGeom>
        </p:spPr>
      </p:pic>
      <p:pic>
        <p:nvPicPr>
          <p:cNvPr id="8" name="Picture 7" descr="desk_front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20927" y="5105616"/>
            <a:ext cx="1737360" cy="430691"/>
          </a:xfrm>
          <a:prstGeom prst="rect">
            <a:avLst/>
          </a:prstGeom>
        </p:spPr>
      </p:pic>
      <p:pic>
        <p:nvPicPr>
          <p:cNvPr id="9" name="Picture 8" descr="desk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24047" y="4983480"/>
            <a:ext cx="1737360" cy="1285646"/>
          </a:xfrm>
          <a:prstGeom prst="rect">
            <a:avLst/>
          </a:prstGeom>
        </p:spPr>
      </p:pic>
      <p:pic>
        <p:nvPicPr>
          <p:cNvPr id="10" name="Picture 9" descr="tired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581247" y="4358670"/>
            <a:ext cx="846277" cy="881938"/>
          </a:xfrm>
          <a:prstGeom prst="rect">
            <a:avLst/>
          </a:prstGeom>
        </p:spPr>
      </p:pic>
      <p:pic>
        <p:nvPicPr>
          <p:cNvPr id="11" name="Picture 10" descr="desk_front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124047" y="5105616"/>
            <a:ext cx="1737360" cy="430691"/>
          </a:xfrm>
          <a:prstGeom prst="rect">
            <a:avLst/>
          </a:prstGeom>
        </p:spPr>
      </p:pic>
      <p:pic>
        <p:nvPicPr>
          <p:cNvPr id="12" name="Picture 11" descr="desk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227167" y="4983480"/>
            <a:ext cx="1737360" cy="1285646"/>
          </a:xfrm>
          <a:prstGeom prst="rect">
            <a:avLst/>
          </a:prstGeom>
        </p:spPr>
      </p:pic>
      <p:pic>
        <p:nvPicPr>
          <p:cNvPr id="13" name="Picture 12" descr="stopwatch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684367" y="4358670"/>
            <a:ext cx="846277" cy="881938"/>
          </a:xfrm>
          <a:prstGeom prst="rect">
            <a:avLst/>
          </a:prstGeom>
        </p:spPr>
      </p:pic>
      <p:pic>
        <p:nvPicPr>
          <p:cNvPr id="14" name="Picture 13" descr="desk_front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227167" y="5105616"/>
            <a:ext cx="1737360" cy="430691"/>
          </a:xfrm>
          <a:prstGeom prst="rect">
            <a:avLst/>
          </a:prstGeom>
        </p:spPr>
      </p:pic>
      <p:pic>
        <p:nvPicPr>
          <p:cNvPr id="15" name="Picture 14" descr="desk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330287" y="4983480"/>
            <a:ext cx="1737360" cy="1285646"/>
          </a:xfrm>
          <a:prstGeom prst="rect">
            <a:avLst/>
          </a:prstGeom>
        </p:spPr>
      </p:pic>
      <p:pic>
        <p:nvPicPr>
          <p:cNvPr id="16" name="Picture 15" descr="puzzled.pn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7787487" y="4310664"/>
            <a:ext cx="846277" cy="929944"/>
          </a:xfrm>
          <a:prstGeom prst="rect">
            <a:avLst/>
          </a:prstGeom>
        </p:spPr>
      </p:pic>
      <p:pic>
        <p:nvPicPr>
          <p:cNvPr id="17" name="Picture 16" descr="desk_front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330287" y="5105616"/>
            <a:ext cx="1737360" cy="430691"/>
          </a:xfrm>
          <a:prstGeom prst="rect">
            <a:avLst/>
          </a:prstGeom>
        </p:spPr>
      </p:pic>
      <p:pic>
        <p:nvPicPr>
          <p:cNvPr id="18" name="Picture 17" descr="desk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433407" y="4983480"/>
            <a:ext cx="1737360" cy="1285646"/>
          </a:xfrm>
          <a:prstGeom prst="rect">
            <a:avLst/>
          </a:prstGeom>
        </p:spPr>
      </p:pic>
      <p:pic>
        <p:nvPicPr>
          <p:cNvPr id="19" name="Picture 18" descr="trophy.png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9890607" y="4358670"/>
            <a:ext cx="846277" cy="881938"/>
          </a:xfrm>
          <a:prstGeom prst="rect">
            <a:avLst/>
          </a:prstGeom>
        </p:spPr>
      </p:pic>
      <p:pic>
        <p:nvPicPr>
          <p:cNvPr id="20" name="Picture 19" descr="desk_front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433407" y="5105616"/>
            <a:ext cx="1737360" cy="430691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99" dur="indefinite" nodeType="mainSeq">
                <p:childTnLst>
                  <p:par>
                    <p:cTn id="111" fill="hold">
                      <p:stCondLst>
                        <p:cond delay="indefinite"/>
                        <p:cond evt="onBegin" delay="0">
                          <p:tn val="99"/>
                        </p:cond>
                      </p:stCondLst>
                      <p:childTnLst>
                        <p:par>
                          <p:cTn id="112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0" presetClass="path" presetSubtype="0" accel="50000" decel="50000" repeatCount="indefinite" autoRev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L 0 -0.014 E" pathEditMode="relative" rAng="0" ptsTypes="AA">
                                      <p:cBhvr>
                                        <p:cTn id="102" dur="1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103" presetID="0" presetClass="path" presetSubtype="0" accel="50000" decel="50000" repeatCount="indefinite" autoRev="1" fill="hold" nodeType="withEffect">
                                  <p:stCondLst>
                                    <p:cond delay="170"/>
                                  </p:stCondLst>
                                  <p:childTnLst>
                                    <p:animMotion origin="layout" path="M 0 0 L 0 -0.014 E" pathEditMode="relative" rAng="0" ptsTypes="AA">
                                      <p:cBhvr>
                                        <p:cTn id="104" dur="18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105" presetID="0" presetClass="path" presetSubtype="0" accel="50000" decel="50000" repeatCount="indefinite" autoRev="1" fill="hold" nodeType="withEffect">
                                  <p:stCondLst>
                                    <p:cond delay="340"/>
                                  </p:stCondLst>
                                  <p:childTnLst>
                                    <p:animMotion origin="layout" path="M 0 0 L 0 -0.014 E" pathEditMode="relative" rAng="0" ptsTypes="AA">
                                      <p:cBhvr>
                                        <p:cTn id="106" dur="21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107" presetID="0" presetClass="path" presetSubtype="0" accel="50000" decel="50000" repeatCount="indefinite" autoRev="1" fill="hold" nodeType="withEffect">
                                  <p:stCondLst>
                                    <p:cond delay="510"/>
                                  </p:stCondLst>
                                  <p:childTnLst>
                                    <p:animMotion origin="layout" path="M 0 0 L 0 -0.014 E" pathEditMode="relative" rAng="0" ptsTypes="AA">
                                      <p:cBhvr>
                                        <p:cTn id="108" dur="24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109" presetID="0" presetClass="path" presetSubtype="0" accel="50000" decel="50000" repeatCount="indefinite" autoRev="1" fill="hold" nodeType="withEffect">
                                  <p:stCondLst>
                                    <p:cond delay="680"/>
                                  </p:stCondLst>
                                  <p:childTnLst>
                                    <p:animMotion origin="layout" path="M 0 0 L 0 -0.014 E" pathEditMode="relative" rAng="0" ptsTypes="AA">
                                      <p:cBhvr>
                                        <p:cTn id="110" dur="1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5 · SPaG · Modal verbs and adverbs of possibility · Recognising adverbs of possibility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Learning objective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822960"/>
            <a:ext cx="10972800" cy="54864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1" u="none">
                <a:solidFill>
                  <a:srgbClr val="0F766E"/>
                </a:solidFill>
                <a:latin typeface="Dreaming Outloud Pro"/>
              </a:rPr>
              <a:t>Learning objective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789920" cy="146304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800" b="0" u="none">
                <a:solidFill>
                  <a:srgbClr val="17213A"/>
                </a:solidFill>
                <a:latin typeface="Dreaming Outloud Pro"/>
              </a:rPr>
              <a:t>To recognise adverbs of possibility and to say how certain they make a sentence sound.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40080" y="3017520"/>
            <a:ext cx="10972800" cy="54864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1" u="none">
                <a:solidFill>
                  <a:srgbClr val="0F766E"/>
                </a:solidFill>
                <a:latin typeface="Dreaming Outloud Pro"/>
              </a:rPr>
              <a:t>Success criteria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40080" y="3520440"/>
            <a:ext cx="8046720" cy="274320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25000"/>
              </a:lnSpc>
            </a:pPr>
            <a:r>
              <a:rPr sz="2200" b="0" u="none">
                <a:solidFill>
                  <a:srgbClr val="17213A"/>
                </a:solidFill>
                <a:latin typeface="Dreaming Outloud Pro"/>
              </a:rPr>
              <a:t>☐  I can find adverbs of possibility.</a:t>
            </a:r>
          </a:p>
          <a:p>
            <a:pPr algn="l">
              <a:lnSpc>
                <a:spcPct val="125000"/>
              </a:lnSpc>
            </a:pPr>
            <a:r>
              <a:rPr sz="2200" b="0" u="none">
                <a:solidFill>
                  <a:srgbClr val="17213A"/>
                </a:solidFill>
                <a:latin typeface="Dreaming Outloud Pro"/>
              </a:rPr>
              <a:t>☐  I can answer questions on it, from easy to hard.</a:t>
            </a:r>
          </a:p>
          <a:p>
            <a:pPr algn="l">
              <a:lnSpc>
                <a:spcPct val="125000"/>
              </a:lnSpc>
            </a:pPr>
            <a:r>
              <a:rPr sz="2200" b="0" u="none">
                <a:solidFill>
                  <a:srgbClr val="17213A"/>
                </a:solidFill>
                <a:latin typeface="Dreaming Outloud Pro"/>
              </a:rPr>
              <a:t>☐  I can use it in my own writing.</a:t>
            </a:r>
          </a:p>
        </p:txBody>
      </p:sp>
      <p:pic>
        <p:nvPicPr>
          <p:cNvPr id="10" name="Picture 9" descr="teache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326880" y="4460595"/>
            <a:ext cx="1632204" cy="1665884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5 · SPaG · Modal verbs and adverbs of possibility · Recognising adverbs of possibility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Key words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822960"/>
            <a:ext cx="10972800" cy="54864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3200" b="1" u="none">
                <a:solidFill>
                  <a:srgbClr val="0F766E"/>
                </a:solidFill>
                <a:latin typeface="Dreaming Outloud Pro"/>
              </a:rPr>
              <a:t>Key words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640080" y="1554480"/>
            <a:ext cx="3200400" cy="740664"/>
          </a:xfrm>
          <a:prstGeom prst="roundRect">
            <a:avLst>
              <a:gd name="adj" fmla="val 12000"/>
            </a:avLst>
          </a:prstGeom>
          <a:solidFill>
            <a:srgbClr val="E3F0FA"/>
          </a:solidFill>
          <a:ln w="25400">
            <a:solidFill>
              <a:srgbClr val="0F766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731520" y="1554480"/>
            <a:ext cx="3017520" cy="740664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200" b="1" u="none">
                <a:solidFill>
                  <a:srgbClr val="B4237A"/>
                </a:solidFill>
                <a:latin typeface="Dreaming Outloud Pro"/>
              </a:rPr>
              <a:t>adverb of possibility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4023360" y="1554480"/>
            <a:ext cx="6035040" cy="740664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Dreaming Outloud Pro"/>
              </a:rPr>
              <a:t>shows how likely or certain something is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640080" y="2423160"/>
            <a:ext cx="3200400" cy="740664"/>
          </a:xfrm>
          <a:prstGeom prst="roundRect">
            <a:avLst>
              <a:gd name="adj" fmla="val 12000"/>
            </a:avLst>
          </a:prstGeom>
          <a:solidFill>
            <a:srgbClr val="E3F0FA"/>
          </a:solidFill>
          <a:ln w="25400">
            <a:solidFill>
              <a:srgbClr val="0F766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731520" y="2423160"/>
            <a:ext cx="3017520" cy="740664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200" b="1" u="none">
                <a:solidFill>
                  <a:srgbClr val="B4237A"/>
                </a:solidFill>
                <a:latin typeface="Dreaming Outloud Pro"/>
              </a:rPr>
              <a:t>certain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4023360" y="2423160"/>
            <a:ext cx="6035040" cy="740664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Dreaming Outloud Pro"/>
              </a:rPr>
              <a:t>sure to happen or be true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640080" y="3291839"/>
            <a:ext cx="3200400" cy="740664"/>
          </a:xfrm>
          <a:prstGeom prst="roundRect">
            <a:avLst>
              <a:gd name="adj" fmla="val 12000"/>
            </a:avLst>
          </a:prstGeom>
          <a:solidFill>
            <a:srgbClr val="E3F0FA"/>
          </a:solidFill>
          <a:ln w="25400">
            <a:solidFill>
              <a:srgbClr val="0F766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731520" y="3291839"/>
            <a:ext cx="3017520" cy="740664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200" b="1" u="none">
                <a:solidFill>
                  <a:srgbClr val="B4237A"/>
                </a:solidFill>
                <a:latin typeface="Dreaming Outloud Pro"/>
              </a:rPr>
              <a:t>probable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4023360" y="3291839"/>
            <a:ext cx="6035040" cy="740664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Dreaming Outloud Pro"/>
              </a:rPr>
              <a:t>likely, but not sure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640080" y="4160520"/>
            <a:ext cx="3200400" cy="740664"/>
          </a:xfrm>
          <a:prstGeom prst="roundRect">
            <a:avLst>
              <a:gd name="adj" fmla="val 12000"/>
            </a:avLst>
          </a:prstGeom>
          <a:solidFill>
            <a:srgbClr val="E3F0FA"/>
          </a:solidFill>
          <a:ln w="25400">
            <a:solidFill>
              <a:srgbClr val="0F766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731520" y="4160520"/>
            <a:ext cx="3017520" cy="740664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200" b="1" u="none">
                <a:solidFill>
                  <a:srgbClr val="B4237A"/>
                </a:solidFill>
                <a:latin typeface="Dreaming Outloud Pro"/>
              </a:rPr>
              <a:t>possible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4023360" y="4160520"/>
            <a:ext cx="6035040" cy="740664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Dreaming Outloud Pro"/>
              </a:rPr>
              <a:t>may or may not happen</a:t>
            </a:r>
          </a:p>
        </p:txBody>
      </p:sp>
      <p:pic>
        <p:nvPicPr>
          <p:cNvPr id="19" name="Picture 18" descr="teache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058400" y="802995"/>
            <a:ext cx="1632204" cy="1665884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5 · SPaG · Modal verbs and adverbs of possibility · Recognising adverbs of possibility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Starter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548640" y="777240"/>
            <a:ext cx="8686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685800" y="777240"/>
            <a:ext cx="8412480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1" u="none">
                <a:solidFill>
                  <a:srgbClr val="17213A"/>
                </a:solidFill>
                <a:latin typeface="Arial"/>
              </a:rPr>
              <a:t>Starter:</a:t>
            </a:r>
            <a:r>
              <a:rPr sz="2400" b="0" u="none">
                <a:solidFill>
                  <a:srgbClr val="17213A"/>
                </a:solidFill>
                <a:latin typeface="Arial"/>
              </a:rPr>
              <a:t> a quick look back at </a:t>
            </a:r>
            <a:r>
              <a:rPr sz="2400" b="1" u="none">
                <a:solidFill>
                  <a:srgbClr val="17213A"/>
                </a:solidFill>
                <a:latin typeface="Arial"/>
              </a:rPr>
              <a:t>Using modal verbs</a:t>
            </a:r>
            <a:r>
              <a:rPr sz="2400" b="0" u="none">
                <a:solidFill>
                  <a:srgbClr val="17213A"/>
                </a:solidFill>
                <a:latin typeface="Arial"/>
              </a:rPr>
              <a:t>.</a:t>
            </a:r>
          </a:p>
        </p:txBody>
      </p:sp>
      <p:pic>
        <p:nvPicPr>
          <p:cNvPr id="8" name="timer_120.mp4" descr="Countdown timer, 2:00. Click to start.">
            <a:hlinkClick r:id="" action="ppaction://media"/>
          </p:cNvPr>
          <p:cNvPicPr>
            <a:picLocks noChangeAspect="1"/>
          </p:cNvPicPr>
          <p:nvPr>
            <a:videoFile r:link="rId5"/>
            <p:extLst>
              <p:ext uri="{DAA4B4D4-6D71-4841-9C94-3DE7FCFB9230}">
                <p14:media xmlns:p14="http://schemas.microsoft.com/office/powerpoint/2010/main" r:embed="rId4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9509760" y="822960"/>
            <a:ext cx="2011680" cy="704088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731520" y="1828800"/>
            <a:ext cx="10607040" cy="877824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0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1.  Which modal verb shows the most certainty?</a:t>
            </a:r>
          </a:p>
          <a:p>
            <a:pPr algn="l">
              <a:lnSpc>
                <a:spcPct val="10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The parcel  arrive on Friday.</a:t>
            </a:r>
          </a:p>
          <a:p>
            <a:pPr algn="l">
              <a:lnSpc>
                <a:spcPct val="10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○ may   ○ might   ○ will   ○ could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8229600" y="1920240"/>
            <a:ext cx="3383280" cy="694944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600" b="1" u="none">
                <a:solidFill>
                  <a:srgbClr val="D11A2A"/>
                </a:solidFill>
                <a:latin typeface="Arial"/>
              </a:rPr>
              <a:t>✔  will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731520" y="2706624"/>
            <a:ext cx="10607040" cy="877824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0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2.  Rewrite the sentence using the modal verb could to show it is possible.</a:t>
            </a:r>
          </a:p>
          <a:p>
            <a:pPr algn="l">
              <a:lnSpc>
                <a:spcPct val="10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We go to the beach.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8229600" y="2798064"/>
            <a:ext cx="3383280" cy="694944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600" b="1" u="none">
                <a:solidFill>
                  <a:srgbClr val="D11A2A"/>
                </a:solidFill>
                <a:latin typeface="Arial"/>
              </a:rPr>
              <a:t>✔  We could go to the beach.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731520" y="3584448"/>
            <a:ext cx="10607040" cy="877824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0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3.  Which modal verb shows obligation (you have to)?</a:t>
            </a:r>
          </a:p>
          <a:p>
            <a:pPr algn="l">
              <a:lnSpc>
                <a:spcPct val="10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Everyone  wear a seatbelt.</a:t>
            </a:r>
          </a:p>
          <a:p>
            <a:pPr algn="l">
              <a:lnSpc>
                <a:spcPct val="10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○ must   ○ could   ○ may   ○ might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8229600" y="3675887"/>
            <a:ext cx="3383280" cy="694944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600" b="1" u="none">
                <a:solidFill>
                  <a:srgbClr val="D11A2A"/>
                </a:solidFill>
                <a:latin typeface="Arial"/>
              </a:rPr>
              <a:t>✔  must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731520" y="4462272"/>
            <a:ext cx="10607040" cy="877824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0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4.  Rewrite the sentence using the modal verb may to show it is possible.</a:t>
            </a:r>
          </a:p>
          <a:p>
            <a:pPr algn="l">
              <a:lnSpc>
                <a:spcPct val="10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The match is cancelled.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8229600" y="4553712"/>
            <a:ext cx="3383280" cy="694944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600" b="1" u="none">
                <a:solidFill>
                  <a:srgbClr val="D11A2A"/>
                </a:solidFill>
                <a:latin typeface="Arial"/>
              </a:rPr>
              <a:t>✔  The match may be cancelled.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731520" y="5340096"/>
            <a:ext cx="10607040" cy="877824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0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5.  Rewrite the sentence using the modal verb might to show it is only possible.</a:t>
            </a:r>
          </a:p>
          <a:p>
            <a:pPr algn="l">
              <a:lnSpc>
                <a:spcPct val="10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They leave early.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8229600" y="5431536"/>
            <a:ext cx="3383280" cy="694944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600" b="1" u="none">
                <a:solidFill>
                  <a:srgbClr val="D11A2A"/>
                </a:solidFill>
                <a:latin typeface="Arial"/>
              </a:rPr>
              <a:t>✔  They might leave early.</a:t>
            </a:r>
          </a:p>
        </p:txBody>
      </p:sp>
      <p:pic>
        <p:nvPicPr>
          <p:cNvPr id="19" name="Picture 18" descr="puzzled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0424160" y="5379415"/>
            <a:ext cx="846277" cy="929944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99" dur="indefinite" nodeType="mainSeq">
                <p:childTnLst>
                  <p:par>
                    <p:cTn id="104" fill="hold">
                      <p:stCondLst>
                        <p:cond delay="indefinite"/>
                      </p:stCondLst>
                      <p:childTnLst>
                        <p:par>
                          <p:cTn id="105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9" fill="hold">
                      <p:stCondLst>
                        <p:cond delay="indefinite"/>
                      </p:stCondLst>
                      <p:childTnLst>
                        <p:par>
                          <p:cTn id="110" fill="hold">
                            <p:stCondLst>
                              <p:cond delay="0"/>
                            </p:stCondLst>
                            <p:childTnLst>
                              <p:par>
                                <p:cTn id="10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8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4" fill="hold">
                      <p:stCondLst>
                        <p:cond delay="indefinite"/>
                      </p:stCondLst>
                      <p:childTnLst>
                        <p:par>
                          <p:cTn id="115" fill="hold">
                            <p:stCondLst>
                              <p:cond delay="0"/>
                            </p:stCondLst>
                            <p:childTnLst>
                              <p:par>
                                <p:cTn id="11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3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9" fill="hold">
                      <p:stCondLst>
                        <p:cond delay="indefinite"/>
                      </p:stCondLst>
                      <p:childTnLst>
                        <p:par>
                          <p:cTn id="120" fill="hold">
                            <p:stCondLst>
                              <p:cond delay="0"/>
                            </p:stCondLst>
                            <p:childTnLst>
                              <p:par>
                                <p:cTn id="11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8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4" fill="hold">
                      <p:stCondLst>
                        <p:cond delay="indefinite"/>
                      </p:stCondLst>
                      <p:childTnLst>
                        <p:par>
                          <p:cTn id="125" fill="hold">
                            <p:stCondLst>
                              <p:cond delay="0"/>
                            </p:stCondLst>
                            <p:childTnLst>
                              <p:par>
                                <p:cTn id="12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3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2" fill="hold" display="0">
                  <p:stCondLst>
                    <p:cond delay="indefinite"/>
                  </p:stCondLst>
                </p:cTn>
                <p:tgtEl>
                  <p:spTgt spid="8"/>
                </p:tgtEl>
              </p:cMediaNode>
            </p:video>
          </p:childTnLst>
        </p:cTn>
      </p:par>
    </p:tnLst>
  </p:timing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5 · SPaG · Modal verbs and adverbs of possibility · Recognising adverbs of possibility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Teach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731520"/>
            <a:ext cx="10972800" cy="64008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3600" b="1" u="none">
                <a:solidFill>
                  <a:srgbClr val="0F766E"/>
                </a:solidFill>
                <a:latin typeface="Dreaming Outloud Pro"/>
              </a:rPr>
              <a:t>How certain are you?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417320"/>
            <a:ext cx="10972800" cy="128016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1" u="none">
                <a:solidFill>
                  <a:srgbClr val="B4237A"/>
                </a:solidFill>
                <a:latin typeface="Dreaming Outloud Pro"/>
              </a:rPr>
              <a:t>Adverbs of possibility</a:t>
            </a:r>
            <a:r>
              <a:rPr sz="2400" b="0" u="none">
                <a:solidFill>
                  <a:srgbClr val="17213A"/>
                </a:solidFill>
                <a:latin typeface="Dreaming Outloud Pro"/>
              </a:rPr>
              <a:t> tell the reader how certain the writer is. Some show that something is sure to happen, some that it is probable and some that it is only possible.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640080" y="3017520"/>
            <a:ext cx="10881360" cy="1318260"/>
          </a:xfrm>
          <a:prstGeom prst="roundRect">
            <a:avLst>
              <a:gd name="adj" fmla="val 12000"/>
            </a:avLst>
          </a:prstGeom>
          <a:solidFill>
            <a:srgbClr val="FFFFFF"/>
          </a:solidFill>
          <a:ln w="38100">
            <a:solidFill>
              <a:srgbClr val="0F766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822960" y="3017520"/>
            <a:ext cx="10515600" cy="131826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3000" b="0" u="none">
                <a:solidFill>
                  <a:srgbClr val="17213A"/>
                </a:solidFill>
                <a:latin typeface="Arial"/>
              </a:rPr>
              <a:t>It will </a:t>
            </a:r>
            <a:r>
              <a:rPr sz="3000" b="1" u="none">
                <a:solidFill>
                  <a:srgbClr val="B4237A"/>
                </a:solidFill>
                <a:latin typeface="Arial"/>
              </a:rPr>
              <a:t>definitely</a:t>
            </a:r>
            <a:r>
              <a:rPr sz="3000" b="0" u="none">
                <a:solidFill>
                  <a:srgbClr val="17213A"/>
                </a:solidFill>
                <a:latin typeface="Arial"/>
              </a:rPr>
              <a:t> rain.  /  It will </a:t>
            </a:r>
            <a:r>
              <a:rPr sz="3000" b="1" u="none">
                <a:solidFill>
                  <a:srgbClr val="B4237A"/>
                </a:solidFill>
                <a:latin typeface="Arial"/>
              </a:rPr>
              <a:t>probably</a:t>
            </a:r>
            <a:r>
              <a:rPr sz="3000" b="0" u="none">
                <a:solidFill>
                  <a:srgbClr val="17213A"/>
                </a:solidFill>
                <a:latin typeface="Arial"/>
              </a:rPr>
              <a:t> rain.  /  </a:t>
            </a:r>
            <a:r>
              <a:rPr sz="3000" b="1" u="none">
                <a:solidFill>
                  <a:srgbClr val="B4237A"/>
                </a:solidFill>
                <a:latin typeface="Arial"/>
              </a:rPr>
              <a:t>Perhaps</a:t>
            </a:r>
            <a:r>
              <a:rPr sz="3000" b="0" u="none">
                <a:solidFill>
                  <a:srgbClr val="17213A"/>
                </a:solidFill>
                <a:latin typeface="Arial"/>
              </a:rPr>
              <a:t> it will rain.</a:t>
            </a:r>
          </a:p>
        </p:txBody>
      </p:sp>
      <p:pic>
        <p:nvPicPr>
          <p:cNvPr id="10" name="Picture 9" descr="detective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058400" y="5518861"/>
            <a:ext cx="846277" cy="881938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5 · SPaG · Modal verbs and adverbs of possibility · Recognising adverbs of possibility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Key ideas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731520"/>
            <a:ext cx="10972800" cy="64008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3600" b="1" u="none">
                <a:solidFill>
                  <a:srgbClr val="0F766E"/>
                </a:solidFill>
                <a:latin typeface="Dreaming Outloud Pro"/>
              </a:rPr>
              <a:t>Key ideas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548640" y="1508760"/>
            <a:ext cx="10881360" cy="1051560"/>
          </a:xfrm>
          <a:prstGeom prst="roundRect">
            <a:avLst>
              <a:gd name="adj" fmla="val 12000"/>
            </a:avLst>
          </a:prstGeom>
          <a:solidFill>
            <a:srgbClr val="FFFFFF"/>
          </a:solidFill>
          <a:ln w="31750">
            <a:solidFill>
              <a:srgbClr val="0F766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658368" y="1536192"/>
            <a:ext cx="2377440" cy="996695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900" b="1" u="none">
                <a:solidFill>
                  <a:srgbClr val="B4237A"/>
                </a:solidFill>
                <a:latin typeface="Dreaming Outloud Pro"/>
              </a:rPr>
              <a:t>certain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3017520" y="1536192"/>
            <a:ext cx="8321040" cy="996695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700" b="1" u="none">
                <a:solidFill>
                  <a:srgbClr val="B4237A"/>
                </a:solidFill>
                <a:latin typeface="Arial"/>
              </a:rPr>
              <a:t>certainly, definitely, surely, obviously, clearly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548640" y="2670048"/>
            <a:ext cx="10881360" cy="1051560"/>
          </a:xfrm>
          <a:prstGeom prst="roundRect">
            <a:avLst>
              <a:gd name="adj" fmla="val 12000"/>
            </a:avLst>
          </a:prstGeom>
          <a:solidFill>
            <a:srgbClr val="FFFFFF"/>
          </a:solidFill>
          <a:ln w="31750">
            <a:solidFill>
              <a:srgbClr val="0F766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658368" y="2697479"/>
            <a:ext cx="2377440" cy="996695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900" b="1" u="none">
                <a:solidFill>
                  <a:srgbClr val="B4237A"/>
                </a:solidFill>
                <a:latin typeface="Dreaming Outloud Pro"/>
              </a:rPr>
              <a:t>probable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3017520" y="2697479"/>
            <a:ext cx="8321040" cy="996695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700" b="1" u="none">
                <a:solidFill>
                  <a:srgbClr val="B4237A"/>
                </a:solidFill>
                <a:latin typeface="Arial"/>
              </a:rPr>
              <a:t>probably, presumably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48640" y="3831335"/>
            <a:ext cx="10881360" cy="1051560"/>
          </a:xfrm>
          <a:prstGeom prst="roundRect">
            <a:avLst>
              <a:gd name="adj" fmla="val 12000"/>
            </a:avLst>
          </a:prstGeom>
          <a:solidFill>
            <a:srgbClr val="FFFFFF"/>
          </a:solidFill>
          <a:ln w="31750">
            <a:solidFill>
              <a:srgbClr val="0F766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58368" y="3858768"/>
            <a:ext cx="2377440" cy="996695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900" b="1" u="none">
                <a:solidFill>
                  <a:srgbClr val="B4237A"/>
                </a:solidFill>
                <a:latin typeface="Dreaming Outloud Pro"/>
              </a:rPr>
              <a:t>possible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3017520" y="3858768"/>
            <a:ext cx="8321040" cy="996695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700" b="1" u="none">
                <a:solidFill>
                  <a:srgbClr val="B4237A"/>
                </a:solidFill>
                <a:latin typeface="Arial"/>
              </a:rPr>
              <a:t>perhaps, maybe, possibly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5 · SPaG · Modal verbs and adverbs of possibility · Recognising adverbs of possibility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Varied fluency 1</a:t>
            </a:r>
          </a:p>
        </p:txBody>
      </p:sp>
      <p:sp>
        <p:nvSpPr>
          <p:cNvPr id="6" name="Rectangle 5"/>
          <p:cNvSpPr/>
          <p:nvPr/>
        </p:nvSpPr>
        <p:spPr>
          <a:xfrm>
            <a:off x="6016752" y="822960"/>
            <a:ext cx="45720" cy="5440680"/>
          </a:xfrm>
          <a:prstGeom prst="rect">
            <a:avLst/>
          </a:prstGeom>
          <a:solidFill>
            <a:srgbClr val="1721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7" name="Picture 6" descr="teache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8640" y="690829"/>
            <a:ext cx="864108" cy="881938"/>
          </a:xfrm>
          <a:prstGeom prst="rect">
            <a:avLst/>
          </a:prstGeom>
        </p:spPr>
      </p:pic>
      <p:sp>
        <p:nvSpPr>
          <p:cNvPr id="8" name="Rounded Rectangular Callout 7"/>
          <p:cNvSpPr/>
          <p:nvPr/>
        </p:nvSpPr>
        <p:spPr>
          <a:xfrm>
            <a:off x="1463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I do</a:t>
            </a:r>
          </a:p>
        </p:txBody>
      </p:sp>
      <p:pic>
        <p:nvPicPr>
          <p:cNvPr id="9" name="Picture 8" descr="cheer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63640" y="542696"/>
            <a:ext cx="846277" cy="1030071"/>
          </a:xfrm>
          <a:prstGeom prst="rect">
            <a:avLst/>
          </a:prstGeom>
        </p:spPr>
      </p:pic>
      <p:sp>
        <p:nvSpPr>
          <p:cNvPr id="10" name="Rounded Rectangular Callout 9"/>
          <p:cNvSpPr/>
          <p:nvPr/>
        </p:nvSpPr>
        <p:spPr>
          <a:xfrm>
            <a:off x="7178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You do</a:t>
            </a:r>
          </a:p>
        </p:txBody>
      </p:sp>
      <p:pic>
        <p:nvPicPr>
          <p:cNvPr id="11" name="timer_60.mp4" descr="Countdown timer, 1:00. Click to start.">
            <a:hlinkClick r:id="" action="ppaction://media"/>
          </p:cNvPr>
          <p:cNvPicPr>
            <a:picLocks noChangeAspect="1"/>
          </p:cNvPicPr>
          <p:nvPr>
            <a:videoFile r:link="rId7"/>
            <p:extLst>
              <p:ext uri="{DAA4B4D4-6D71-4841-9C94-3DE7FCFB9230}">
                <p14:media xmlns:p14="http://schemas.microsoft.com/office/powerpoint/2010/main" r:embed="rId6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9601200" y="749808"/>
            <a:ext cx="2011680" cy="704088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4572000" y="6327648"/>
            <a:ext cx="3017520" cy="27432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u="none">
                <a:solidFill>
                  <a:srgbClr val="6B7280"/>
                </a:solidFill>
                <a:latin typeface="Dreaming Outloud Pro"/>
              </a:rPr>
              <a:t>1 of 12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4864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5836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Circle the </a:t>
            </a:r>
            <a:r>
              <a:rPr sz="2000" b="1" u="none">
                <a:solidFill>
                  <a:srgbClr val="17213A"/>
                </a:solidFill>
                <a:latin typeface="Arial"/>
              </a:rPr>
              <a:t>adverb of possibility</a:t>
            </a:r>
            <a:r>
              <a:rPr sz="2000" b="0" u="none">
                <a:solidFill>
                  <a:srgbClr val="17213A"/>
                </a:solidFill>
                <a:latin typeface="Arial"/>
              </a:rPr>
              <a:t> in the sentence below.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548640" y="2606040"/>
            <a:ext cx="5257800" cy="597408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Arial"/>
              </a:rPr>
              <a:t>We will surely be there by six.</a:t>
            </a:r>
          </a:p>
        </p:txBody>
      </p:sp>
      <p:sp>
        <p:nvSpPr>
          <p:cNvPr id="16" name="Rectangle 15"/>
          <p:cNvSpPr/>
          <p:nvPr/>
        </p:nvSpPr>
        <p:spPr>
          <a:xfrm>
            <a:off x="548640" y="2606040"/>
            <a:ext cx="5257800" cy="597408"/>
          </a:xfrm>
          <a:prstGeom prst="rect">
            <a:avLst/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548640" y="2606040"/>
            <a:ext cx="5257800" cy="597408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Arial"/>
              </a:rPr>
              <a:t>We will </a:t>
            </a:r>
            <a:r>
              <a:rPr sz="2400" b="1" u="sng">
                <a:solidFill>
                  <a:srgbClr val="D11A2A"/>
                </a:solidFill>
                <a:latin typeface="Arial"/>
              </a:rPr>
              <a:t>surely</a:t>
            </a:r>
            <a:r>
              <a:rPr sz="2400" b="0" u="none">
                <a:solidFill>
                  <a:srgbClr val="17213A"/>
                </a:solidFill>
                <a:latin typeface="Arial"/>
              </a:rPr>
              <a:t> be there by six.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630936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641908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Circle the </a:t>
            </a:r>
            <a:r>
              <a:rPr sz="2000" b="1" u="none">
                <a:solidFill>
                  <a:srgbClr val="17213A"/>
                </a:solidFill>
                <a:latin typeface="Arial"/>
              </a:rPr>
              <a:t>adverb of possibility</a:t>
            </a:r>
            <a:r>
              <a:rPr sz="2000" b="0" u="none">
                <a:solidFill>
                  <a:srgbClr val="17213A"/>
                </a:solidFill>
                <a:latin typeface="Arial"/>
              </a:rPr>
              <a:t> in the sentence below.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6309360" y="2606040"/>
            <a:ext cx="5257800" cy="597408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Arial"/>
              </a:rPr>
              <a:t>Maybe I will paint a picture.</a:t>
            </a:r>
          </a:p>
        </p:txBody>
      </p:sp>
      <p:sp>
        <p:nvSpPr>
          <p:cNvPr id="21" name="Rectangle 20"/>
          <p:cNvSpPr/>
          <p:nvPr/>
        </p:nvSpPr>
        <p:spPr>
          <a:xfrm>
            <a:off x="6309360" y="2606040"/>
            <a:ext cx="5257800" cy="597408"/>
          </a:xfrm>
          <a:prstGeom prst="rect">
            <a:avLst/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6309360" y="2606040"/>
            <a:ext cx="5257800" cy="597408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1" u="sng">
                <a:solidFill>
                  <a:srgbClr val="D11A2A"/>
                </a:solidFill>
                <a:latin typeface="Arial"/>
              </a:rPr>
              <a:t>Maybe</a:t>
            </a:r>
            <a:r>
              <a:rPr sz="2400" b="0" u="none">
                <a:solidFill>
                  <a:srgbClr val="17213A"/>
                </a:solidFill>
                <a:latin typeface="Arial"/>
              </a:rPr>
              <a:t> I will paint a picture.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99" dur="indefinite" nodeType="mainSeq">
                <p:childTnLst>
                  <p:par>
                    <p:cTn id="107" fill="hold">
                      <p:stCondLst>
                        <p:cond delay="indefinite"/>
                      </p:stCondLst>
                      <p:childTnLst>
                        <p:par>
                          <p:cTn id="108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6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5" fill="hold">
                      <p:stCondLst>
                        <p:cond delay="indefinite"/>
                      </p:stCondLst>
                      <p:childTnLst>
                        <p:par>
                          <p:cTn id="116" fill="hold">
                            <p:stCondLst>
                              <p:cond delay="0"/>
                            </p:stCondLst>
                            <p:childTnLst>
                              <p:par>
                                <p:cTn id="10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1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4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2" fill="hold" display="0">
                  <p:stCondLst>
                    <p:cond delay="indefinite"/>
                  </p:stCondLst>
                </p:cTn>
                <p:tgtEl>
                  <p:spTgt spid="11"/>
                </p:tgtEl>
              </p:cMediaNode>
            </p:video>
          </p:childTnLst>
        </p:cTn>
      </p:par>
    </p:tnLst>
  </p:timing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5 · SPaG · Modal verbs and adverbs of possibility · Recognising adverbs of possibility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Varied fluency 2</a:t>
            </a:r>
          </a:p>
        </p:txBody>
      </p:sp>
      <p:sp>
        <p:nvSpPr>
          <p:cNvPr id="6" name="Rectangle 5"/>
          <p:cNvSpPr/>
          <p:nvPr/>
        </p:nvSpPr>
        <p:spPr>
          <a:xfrm>
            <a:off x="6016752" y="822960"/>
            <a:ext cx="45720" cy="5440680"/>
          </a:xfrm>
          <a:prstGeom prst="rect">
            <a:avLst/>
          </a:prstGeom>
          <a:solidFill>
            <a:srgbClr val="1721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7" name="Picture 6" descr="teache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8640" y="690829"/>
            <a:ext cx="864108" cy="881938"/>
          </a:xfrm>
          <a:prstGeom prst="rect">
            <a:avLst/>
          </a:prstGeom>
        </p:spPr>
      </p:pic>
      <p:sp>
        <p:nvSpPr>
          <p:cNvPr id="8" name="Rounded Rectangular Callout 7"/>
          <p:cNvSpPr/>
          <p:nvPr/>
        </p:nvSpPr>
        <p:spPr>
          <a:xfrm>
            <a:off x="1463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I do</a:t>
            </a:r>
          </a:p>
        </p:txBody>
      </p:sp>
      <p:pic>
        <p:nvPicPr>
          <p:cNvPr id="9" name="Picture 8" descr="cheer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63640" y="542696"/>
            <a:ext cx="846277" cy="1030071"/>
          </a:xfrm>
          <a:prstGeom prst="rect">
            <a:avLst/>
          </a:prstGeom>
        </p:spPr>
      </p:pic>
      <p:sp>
        <p:nvSpPr>
          <p:cNvPr id="10" name="Rounded Rectangular Callout 9"/>
          <p:cNvSpPr/>
          <p:nvPr/>
        </p:nvSpPr>
        <p:spPr>
          <a:xfrm>
            <a:off x="7178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You do</a:t>
            </a:r>
          </a:p>
        </p:txBody>
      </p:sp>
      <p:pic>
        <p:nvPicPr>
          <p:cNvPr id="11" name="timer_60.mp4" descr="Countdown timer, 1:00. Click to start.">
            <a:hlinkClick r:id="" action="ppaction://media"/>
          </p:cNvPr>
          <p:cNvPicPr>
            <a:picLocks noChangeAspect="1"/>
          </p:cNvPicPr>
          <p:nvPr>
            <a:videoFile r:link="rId7"/>
            <p:extLst>
              <p:ext uri="{DAA4B4D4-6D71-4841-9C94-3DE7FCFB9230}">
                <p14:media xmlns:p14="http://schemas.microsoft.com/office/powerpoint/2010/main" r:embed="rId6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9601200" y="749808"/>
            <a:ext cx="2011680" cy="704088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4572000" y="6327648"/>
            <a:ext cx="3017520" cy="27432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u="none">
                <a:solidFill>
                  <a:srgbClr val="6B7280"/>
                </a:solidFill>
                <a:latin typeface="Dreaming Outloud Pro"/>
              </a:rPr>
              <a:t>2 of 12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4864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5836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Tick one box in each row to show </a:t>
            </a:r>
            <a:r>
              <a:rPr sz="2000" b="1" u="none">
                <a:solidFill>
                  <a:srgbClr val="17213A"/>
                </a:solidFill>
                <a:latin typeface="Arial"/>
              </a:rPr>
              <a:t>how certain</a:t>
            </a:r>
            <a:r>
              <a:rPr sz="2000" b="0" u="none">
                <a:solidFill>
                  <a:srgbClr val="17213A"/>
                </a:solidFill>
                <a:latin typeface="Arial"/>
              </a:rPr>
              <a:t> the sentence sounds.</a:t>
            </a:r>
          </a:p>
        </p:txBody>
      </p:sp>
      <p:sp>
        <p:nvSpPr>
          <p:cNvPr id="15" name="Rectangle 14"/>
          <p:cNvSpPr/>
          <p:nvPr/>
        </p:nvSpPr>
        <p:spPr>
          <a:xfrm>
            <a:off x="548640" y="2606040"/>
            <a:ext cx="5257800" cy="457200"/>
          </a:xfrm>
          <a:prstGeom prst="rect">
            <a:avLst/>
          </a:prstGeom>
          <a:solidFill>
            <a:srgbClr val="E3F0FA"/>
          </a:solidFill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2734056" y="2606040"/>
            <a:ext cx="1024128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200" b="1" u="none">
                <a:solidFill>
                  <a:srgbClr val="17213A"/>
                </a:solidFill>
                <a:latin typeface="Arial"/>
              </a:rPr>
              <a:t>Certain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3758183" y="2606040"/>
            <a:ext cx="1024128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200" b="1" u="none">
                <a:solidFill>
                  <a:srgbClr val="17213A"/>
                </a:solidFill>
                <a:latin typeface="Arial"/>
              </a:rPr>
              <a:t>Probable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4782312" y="2606040"/>
            <a:ext cx="1024128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200" b="1" u="none">
                <a:solidFill>
                  <a:srgbClr val="17213A"/>
                </a:solidFill>
                <a:latin typeface="Arial"/>
              </a:rPr>
              <a:t>Possible</a:t>
            </a:r>
          </a:p>
        </p:txBody>
      </p:sp>
      <p:sp>
        <p:nvSpPr>
          <p:cNvPr id="19" name="Rectangle 18"/>
          <p:cNvSpPr/>
          <p:nvPr/>
        </p:nvSpPr>
        <p:spPr>
          <a:xfrm>
            <a:off x="548640" y="3063240"/>
            <a:ext cx="5257800" cy="709168"/>
          </a:xfrm>
          <a:prstGeom prst="rect">
            <a:avLst/>
          </a:prstGeom>
          <a:solidFill>
            <a:srgbClr val="FFFFFF"/>
          </a:solidFill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594360" y="3063240"/>
            <a:ext cx="2093975" cy="709168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It will definitely snow tonight.</a:t>
            </a:r>
          </a:p>
        </p:txBody>
      </p:sp>
      <p:sp>
        <p:nvSpPr>
          <p:cNvPr id="21" name="Rectangle 20"/>
          <p:cNvSpPr/>
          <p:nvPr/>
        </p:nvSpPr>
        <p:spPr>
          <a:xfrm>
            <a:off x="2734056" y="3063240"/>
            <a:ext cx="1024128" cy="709168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Rectangle 21"/>
          <p:cNvSpPr/>
          <p:nvPr/>
        </p:nvSpPr>
        <p:spPr>
          <a:xfrm>
            <a:off x="3758183" y="3063240"/>
            <a:ext cx="1024128" cy="709168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3" name="Rectangle 22"/>
          <p:cNvSpPr/>
          <p:nvPr/>
        </p:nvSpPr>
        <p:spPr>
          <a:xfrm>
            <a:off x="4782312" y="3063240"/>
            <a:ext cx="1024128" cy="709168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TextBox 23"/>
          <p:cNvSpPr txBox="1"/>
          <p:nvPr/>
        </p:nvSpPr>
        <p:spPr>
          <a:xfrm>
            <a:off x="2734056" y="3063240"/>
            <a:ext cx="1024128" cy="709168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2200" b="1" u="none">
                <a:solidFill>
                  <a:srgbClr val="2E9E5B"/>
                </a:solidFill>
                <a:latin typeface="Arial"/>
              </a:rPr>
              <a:t>✔</a:t>
            </a:r>
          </a:p>
        </p:txBody>
      </p:sp>
      <p:sp>
        <p:nvSpPr>
          <p:cNvPr id="25" name="Rectangle 24"/>
          <p:cNvSpPr/>
          <p:nvPr/>
        </p:nvSpPr>
        <p:spPr>
          <a:xfrm>
            <a:off x="548640" y="3772408"/>
            <a:ext cx="5257800" cy="709168"/>
          </a:xfrm>
          <a:prstGeom prst="rect">
            <a:avLst/>
          </a:prstGeom>
          <a:solidFill>
            <a:srgbClr val="FFFFFF"/>
          </a:solidFill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TextBox 25"/>
          <p:cNvSpPr txBox="1"/>
          <p:nvPr/>
        </p:nvSpPr>
        <p:spPr>
          <a:xfrm>
            <a:off x="594360" y="3772408"/>
            <a:ext cx="2093975" cy="709168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Maybe the bus will be late.</a:t>
            </a:r>
          </a:p>
        </p:txBody>
      </p:sp>
      <p:sp>
        <p:nvSpPr>
          <p:cNvPr id="27" name="Rectangle 26"/>
          <p:cNvSpPr/>
          <p:nvPr/>
        </p:nvSpPr>
        <p:spPr>
          <a:xfrm>
            <a:off x="2734056" y="3772408"/>
            <a:ext cx="1024128" cy="709168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8" name="Rectangle 27"/>
          <p:cNvSpPr/>
          <p:nvPr/>
        </p:nvSpPr>
        <p:spPr>
          <a:xfrm>
            <a:off x="3758183" y="3772408"/>
            <a:ext cx="1024128" cy="709168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9" name="Rectangle 28"/>
          <p:cNvSpPr/>
          <p:nvPr/>
        </p:nvSpPr>
        <p:spPr>
          <a:xfrm>
            <a:off x="4782312" y="3772408"/>
            <a:ext cx="1024128" cy="709168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0" name="TextBox 29"/>
          <p:cNvSpPr txBox="1"/>
          <p:nvPr/>
        </p:nvSpPr>
        <p:spPr>
          <a:xfrm>
            <a:off x="4782312" y="3772408"/>
            <a:ext cx="1024128" cy="709168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2200" b="1" u="none">
                <a:solidFill>
                  <a:srgbClr val="2E9E5B"/>
                </a:solidFill>
                <a:latin typeface="Arial"/>
              </a:rPr>
              <a:t>✔</a:t>
            </a:r>
          </a:p>
        </p:txBody>
      </p:sp>
      <p:sp>
        <p:nvSpPr>
          <p:cNvPr id="31" name="Rectangle 30"/>
          <p:cNvSpPr/>
          <p:nvPr/>
        </p:nvSpPr>
        <p:spPr>
          <a:xfrm>
            <a:off x="548640" y="4481576"/>
            <a:ext cx="5257800" cy="709168"/>
          </a:xfrm>
          <a:prstGeom prst="rect">
            <a:avLst/>
          </a:prstGeom>
          <a:solidFill>
            <a:srgbClr val="FFFFFF"/>
          </a:solidFill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2" name="TextBox 31"/>
          <p:cNvSpPr txBox="1"/>
          <p:nvPr/>
        </p:nvSpPr>
        <p:spPr>
          <a:xfrm>
            <a:off x="594360" y="4481576"/>
            <a:ext cx="2093975" cy="709168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We will surely win the match.</a:t>
            </a:r>
          </a:p>
        </p:txBody>
      </p:sp>
      <p:sp>
        <p:nvSpPr>
          <p:cNvPr id="33" name="Rectangle 32"/>
          <p:cNvSpPr/>
          <p:nvPr/>
        </p:nvSpPr>
        <p:spPr>
          <a:xfrm>
            <a:off x="2734056" y="4481576"/>
            <a:ext cx="1024128" cy="709168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4" name="Rectangle 33"/>
          <p:cNvSpPr/>
          <p:nvPr/>
        </p:nvSpPr>
        <p:spPr>
          <a:xfrm>
            <a:off x="3758183" y="4481576"/>
            <a:ext cx="1024128" cy="709168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5" name="Rectangle 34"/>
          <p:cNvSpPr/>
          <p:nvPr/>
        </p:nvSpPr>
        <p:spPr>
          <a:xfrm>
            <a:off x="4782312" y="4481576"/>
            <a:ext cx="1024128" cy="709168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6" name="TextBox 35"/>
          <p:cNvSpPr txBox="1"/>
          <p:nvPr/>
        </p:nvSpPr>
        <p:spPr>
          <a:xfrm>
            <a:off x="2734056" y="4481576"/>
            <a:ext cx="1024128" cy="709168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2200" b="1" u="none">
                <a:solidFill>
                  <a:srgbClr val="2E9E5B"/>
                </a:solidFill>
                <a:latin typeface="Arial"/>
              </a:rPr>
              <a:t>✔</a:t>
            </a:r>
          </a:p>
        </p:txBody>
      </p:sp>
      <p:sp>
        <p:nvSpPr>
          <p:cNvPr id="37" name="Rectangle 36"/>
          <p:cNvSpPr/>
          <p:nvPr/>
        </p:nvSpPr>
        <p:spPr>
          <a:xfrm>
            <a:off x="548640" y="5190744"/>
            <a:ext cx="5257800" cy="709168"/>
          </a:xfrm>
          <a:prstGeom prst="rect">
            <a:avLst/>
          </a:prstGeom>
          <a:solidFill>
            <a:srgbClr val="FFFFFF"/>
          </a:solidFill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8" name="TextBox 37"/>
          <p:cNvSpPr txBox="1"/>
          <p:nvPr/>
        </p:nvSpPr>
        <p:spPr>
          <a:xfrm>
            <a:off x="594360" y="5190744"/>
            <a:ext cx="2093975" cy="709168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The bus will certainly be late.</a:t>
            </a:r>
          </a:p>
        </p:txBody>
      </p:sp>
      <p:sp>
        <p:nvSpPr>
          <p:cNvPr id="39" name="Rectangle 38"/>
          <p:cNvSpPr/>
          <p:nvPr/>
        </p:nvSpPr>
        <p:spPr>
          <a:xfrm>
            <a:off x="2734056" y="5190744"/>
            <a:ext cx="1024128" cy="709168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0" name="Rectangle 39"/>
          <p:cNvSpPr/>
          <p:nvPr/>
        </p:nvSpPr>
        <p:spPr>
          <a:xfrm>
            <a:off x="3758183" y="5190744"/>
            <a:ext cx="1024128" cy="709168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1" name="Rectangle 40"/>
          <p:cNvSpPr/>
          <p:nvPr/>
        </p:nvSpPr>
        <p:spPr>
          <a:xfrm>
            <a:off x="4782312" y="5190744"/>
            <a:ext cx="1024128" cy="709168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2" name="TextBox 41"/>
          <p:cNvSpPr txBox="1"/>
          <p:nvPr/>
        </p:nvSpPr>
        <p:spPr>
          <a:xfrm>
            <a:off x="2734056" y="5190744"/>
            <a:ext cx="1024128" cy="709168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2200" b="1" u="none">
                <a:solidFill>
                  <a:srgbClr val="2E9E5B"/>
                </a:solidFill>
                <a:latin typeface="Arial"/>
              </a:rPr>
              <a:t>✔</a:t>
            </a:r>
          </a:p>
        </p:txBody>
      </p:sp>
      <p:sp>
        <p:nvSpPr>
          <p:cNvPr id="43" name="Rounded Rectangle 42"/>
          <p:cNvSpPr/>
          <p:nvPr/>
        </p:nvSpPr>
        <p:spPr>
          <a:xfrm>
            <a:off x="630936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4" name="TextBox 43"/>
          <p:cNvSpPr txBox="1"/>
          <p:nvPr/>
        </p:nvSpPr>
        <p:spPr>
          <a:xfrm>
            <a:off x="641908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Tick one box in each row to show </a:t>
            </a:r>
            <a:r>
              <a:rPr sz="2000" b="1" u="none">
                <a:solidFill>
                  <a:srgbClr val="17213A"/>
                </a:solidFill>
                <a:latin typeface="Arial"/>
              </a:rPr>
              <a:t>how certain</a:t>
            </a:r>
            <a:r>
              <a:rPr sz="2000" b="0" u="none">
                <a:solidFill>
                  <a:srgbClr val="17213A"/>
                </a:solidFill>
                <a:latin typeface="Arial"/>
              </a:rPr>
              <a:t> the sentence sounds.</a:t>
            </a:r>
          </a:p>
        </p:txBody>
      </p:sp>
      <p:sp>
        <p:nvSpPr>
          <p:cNvPr id="45" name="Rectangle 44"/>
          <p:cNvSpPr/>
          <p:nvPr/>
        </p:nvSpPr>
        <p:spPr>
          <a:xfrm>
            <a:off x="6309360" y="2606040"/>
            <a:ext cx="5257800" cy="457200"/>
          </a:xfrm>
          <a:prstGeom prst="rect">
            <a:avLst/>
          </a:prstGeom>
          <a:solidFill>
            <a:srgbClr val="E3F0FA"/>
          </a:solidFill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6" name="TextBox 45"/>
          <p:cNvSpPr txBox="1"/>
          <p:nvPr/>
        </p:nvSpPr>
        <p:spPr>
          <a:xfrm>
            <a:off x="8494776" y="2606040"/>
            <a:ext cx="1024128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200" b="1" u="none">
                <a:solidFill>
                  <a:srgbClr val="17213A"/>
                </a:solidFill>
                <a:latin typeface="Arial"/>
              </a:rPr>
              <a:t>Certain</a:t>
            </a:r>
          </a:p>
        </p:txBody>
      </p:sp>
      <p:sp>
        <p:nvSpPr>
          <p:cNvPr id="47" name="TextBox 46"/>
          <p:cNvSpPr txBox="1"/>
          <p:nvPr/>
        </p:nvSpPr>
        <p:spPr>
          <a:xfrm>
            <a:off x="9518904" y="2606040"/>
            <a:ext cx="1024128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200" b="1" u="none">
                <a:solidFill>
                  <a:srgbClr val="17213A"/>
                </a:solidFill>
                <a:latin typeface="Arial"/>
              </a:rPr>
              <a:t>Probable</a:t>
            </a:r>
          </a:p>
        </p:txBody>
      </p:sp>
      <p:sp>
        <p:nvSpPr>
          <p:cNvPr id="48" name="TextBox 47"/>
          <p:cNvSpPr txBox="1"/>
          <p:nvPr/>
        </p:nvSpPr>
        <p:spPr>
          <a:xfrm>
            <a:off x="10543032" y="2606040"/>
            <a:ext cx="1024128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200" b="1" u="none">
                <a:solidFill>
                  <a:srgbClr val="17213A"/>
                </a:solidFill>
                <a:latin typeface="Arial"/>
              </a:rPr>
              <a:t>Possible</a:t>
            </a:r>
          </a:p>
        </p:txBody>
      </p:sp>
      <p:sp>
        <p:nvSpPr>
          <p:cNvPr id="49" name="Rectangle 48"/>
          <p:cNvSpPr/>
          <p:nvPr/>
        </p:nvSpPr>
        <p:spPr>
          <a:xfrm>
            <a:off x="6309360" y="3063240"/>
            <a:ext cx="5257800" cy="709168"/>
          </a:xfrm>
          <a:prstGeom prst="rect">
            <a:avLst/>
          </a:prstGeom>
          <a:solidFill>
            <a:srgbClr val="FFFFFF"/>
          </a:solidFill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0" name="TextBox 49"/>
          <p:cNvSpPr txBox="1"/>
          <p:nvPr/>
        </p:nvSpPr>
        <p:spPr>
          <a:xfrm>
            <a:off x="6355080" y="3063240"/>
            <a:ext cx="2093975" cy="709168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The bus will probably be late.</a:t>
            </a:r>
          </a:p>
        </p:txBody>
      </p:sp>
      <p:sp>
        <p:nvSpPr>
          <p:cNvPr id="51" name="Rectangle 50"/>
          <p:cNvSpPr/>
          <p:nvPr/>
        </p:nvSpPr>
        <p:spPr>
          <a:xfrm>
            <a:off x="8494776" y="3063240"/>
            <a:ext cx="1024128" cy="709168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2" name="Rectangle 51"/>
          <p:cNvSpPr/>
          <p:nvPr/>
        </p:nvSpPr>
        <p:spPr>
          <a:xfrm>
            <a:off x="9518904" y="3063240"/>
            <a:ext cx="1024128" cy="709168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3" name="Rectangle 52"/>
          <p:cNvSpPr/>
          <p:nvPr/>
        </p:nvSpPr>
        <p:spPr>
          <a:xfrm>
            <a:off x="10543032" y="3063240"/>
            <a:ext cx="1024128" cy="709168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4" name="TextBox 53"/>
          <p:cNvSpPr txBox="1"/>
          <p:nvPr/>
        </p:nvSpPr>
        <p:spPr>
          <a:xfrm>
            <a:off x="9518904" y="3063240"/>
            <a:ext cx="1024128" cy="709168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2200" b="1" u="none">
                <a:solidFill>
                  <a:srgbClr val="2E9E5B"/>
                </a:solidFill>
                <a:latin typeface="Arial"/>
              </a:rPr>
              <a:t>✔</a:t>
            </a:r>
          </a:p>
        </p:txBody>
      </p:sp>
      <p:sp>
        <p:nvSpPr>
          <p:cNvPr id="55" name="Rectangle 54"/>
          <p:cNvSpPr/>
          <p:nvPr/>
        </p:nvSpPr>
        <p:spPr>
          <a:xfrm>
            <a:off x="6309360" y="3772408"/>
            <a:ext cx="5257800" cy="709168"/>
          </a:xfrm>
          <a:prstGeom prst="rect">
            <a:avLst/>
          </a:prstGeom>
          <a:solidFill>
            <a:srgbClr val="FFFFFF"/>
          </a:solidFill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6" name="TextBox 55"/>
          <p:cNvSpPr txBox="1"/>
          <p:nvPr/>
        </p:nvSpPr>
        <p:spPr>
          <a:xfrm>
            <a:off x="6355080" y="3772408"/>
            <a:ext cx="2093975" cy="709168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The bus will certainly be late.</a:t>
            </a:r>
          </a:p>
        </p:txBody>
      </p:sp>
      <p:sp>
        <p:nvSpPr>
          <p:cNvPr id="57" name="Rectangle 56"/>
          <p:cNvSpPr/>
          <p:nvPr/>
        </p:nvSpPr>
        <p:spPr>
          <a:xfrm>
            <a:off x="8494776" y="3772408"/>
            <a:ext cx="1024128" cy="709168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8" name="Rectangle 57"/>
          <p:cNvSpPr/>
          <p:nvPr/>
        </p:nvSpPr>
        <p:spPr>
          <a:xfrm>
            <a:off x="9518904" y="3772408"/>
            <a:ext cx="1024128" cy="709168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9" name="Rectangle 58"/>
          <p:cNvSpPr/>
          <p:nvPr/>
        </p:nvSpPr>
        <p:spPr>
          <a:xfrm>
            <a:off x="10543032" y="3772408"/>
            <a:ext cx="1024128" cy="709168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0" name="TextBox 59"/>
          <p:cNvSpPr txBox="1"/>
          <p:nvPr/>
        </p:nvSpPr>
        <p:spPr>
          <a:xfrm>
            <a:off x="8494776" y="3772408"/>
            <a:ext cx="1024128" cy="709168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2200" b="1" u="none">
                <a:solidFill>
                  <a:srgbClr val="2E9E5B"/>
                </a:solidFill>
                <a:latin typeface="Arial"/>
              </a:rPr>
              <a:t>✔</a:t>
            </a:r>
          </a:p>
        </p:txBody>
      </p:sp>
      <p:sp>
        <p:nvSpPr>
          <p:cNvPr id="61" name="Rectangle 60"/>
          <p:cNvSpPr/>
          <p:nvPr/>
        </p:nvSpPr>
        <p:spPr>
          <a:xfrm>
            <a:off x="6309360" y="4481576"/>
            <a:ext cx="5257800" cy="709168"/>
          </a:xfrm>
          <a:prstGeom prst="rect">
            <a:avLst/>
          </a:prstGeom>
          <a:solidFill>
            <a:srgbClr val="FFFFFF"/>
          </a:solidFill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2" name="TextBox 61"/>
          <p:cNvSpPr txBox="1"/>
          <p:nvPr/>
        </p:nvSpPr>
        <p:spPr>
          <a:xfrm>
            <a:off x="6355080" y="4481576"/>
            <a:ext cx="2093975" cy="709168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Maybe the bus will be late.</a:t>
            </a:r>
          </a:p>
        </p:txBody>
      </p:sp>
      <p:sp>
        <p:nvSpPr>
          <p:cNvPr id="63" name="Rectangle 62"/>
          <p:cNvSpPr/>
          <p:nvPr/>
        </p:nvSpPr>
        <p:spPr>
          <a:xfrm>
            <a:off x="8494776" y="4481576"/>
            <a:ext cx="1024128" cy="709168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4" name="Rectangle 63"/>
          <p:cNvSpPr/>
          <p:nvPr/>
        </p:nvSpPr>
        <p:spPr>
          <a:xfrm>
            <a:off x="9518904" y="4481576"/>
            <a:ext cx="1024128" cy="709168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5" name="Rectangle 64"/>
          <p:cNvSpPr/>
          <p:nvPr/>
        </p:nvSpPr>
        <p:spPr>
          <a:xfrm>
            <a:off x="10543032" y="4481576"/>
            <a:ext cx="1024128" cy="709168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6" name="TextBox 65"/>
          <p:cNvSpPr txBox="1"/>
          <p:nvPr/>
        </p:nvSpPr>
        <p:spPr>
          <a:xfrm>
            <a:off x="10543032" y="4481576"/>
            <a:ext cx="1024128" cy="709168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2200" b="1" u="none">
                <a:solidFill>
                  <a:srgbClr val="2E9E5B"/>
                </a:solidFill>
                <a:latin typeface="Arial"/>
              </a:rPr>
              <a:t>✔</a:t>
            </a:r>
          </a:p>
        </p:txBody>
      </p:sp>
      <p:sp>
        <p:nvSpPr>
          <p:cNvPr id="67" name="Rectangle 66"/>
          <p:cNvSpPr/>
          <p:nvPr/>
        </p:nvSpPr>
        <p:spPr>
          <a:xfrm>
            <a:off x="6309360" y="5190744"/>
            <a:ext cx="5257800" cy="709168"/>
          </a:xfrm>
          <a:prstGeom prst="rect">
            <a:avLst/>
          </a:prstGeom>
          <a:solidFill>
            <a:srgbClr val="FFFFFF"/>
          </a:solidFill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8" name="TextBox 67"/>
          <p:cNvSpPr txBox="1"/>
          <p:nvPr/>
        </p:nvSpPr>
        <p:spPr>
          <a:xfrm>
            <a:off x="6355080" y="5190744"/>
            <a:ext cx="2093975" cy="709168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We will possibly win the match.</a:t>
            </a:r>
          </a:p>
        </p:txBody>
      </p:sp>
      <p:sp>
        <p:nvSpPr>
          <p:cNvPr id="69" name="Rectangle 68"/>
          <p:cNvSpPr/>
          <p:nvPr/>
        </p:nvSpPr>
        <p:spPr>
          <a:xfrm>
            <a:off x="8494776" y="5190744"/>
            <a:ext cx="1024128" cy="709168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0" name="Rectangle 69"/>
          <p:cNvSpPr/>
          <p:nvPr/>
        </p:nvSpPr>
        <p:spPr>
          <a:xfrm>
            <a:off x="9518904" y="5190744"/>
            <a:ext cx="1024128" cy="709168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1" name="Rectangle 70"/>
          <p:cNvSpPr/>
          <p:nvPr/>
        </p:nvSpPr>
        <p:spPr>
          <a:xfrm>
            <a:off x="10543032" y="5190744"/>
            <a:ext cx="1024128" cy="709168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2" name="TextBox 71"/>
          <p:cNvSpPr txBox="1"/>
          <p:nvPr/>
        </p:nvSpPr>
        <p:spPr>
          <a:xfrm>
            <a:off x="10543032" y="5190744"/>
            <a:ext cx="1024128" cy="709168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2200" b="1" u="none">
                <a:solidFill>
                  <a:srgbClr val="2E9E5B"/>
                </a:solidFill>
                <a:latin typeface="Arial"/>
              </a:rPr>
              <a:t>✔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99" dur="indefinite" nodeType="mainSeq">
                <p:childTnLst>
                  <p:par>
                    <p:cTn id="113" fill="hold">
                      <p:stCondLst>
                        <p:cond delay="indefinite"/>
                      </p:stCondLst>
                      <p:childTnLst>
                        <p:par>
                          <p:cTn id="114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6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9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2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7" fill="hold">
                      <p:stCondLst>
                        <p:cond delay="indefinite"/>
                      </p:stCondLst>
                      <p:childTnLst>
                        <p:par>
                          <p:cTn id="128" fill="hold">
                            <p:stCondLst>
                              <p:cond delay="0"/>
                            </p:stCondLst>
                            <p:childTnLst>
                              <p:par>
                                <p:cTn id="1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7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0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3" dur="50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6" dur="500"/>
                                        <p:tgtEl>
                                          <p:spTgt spid="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2" fill="hold" display="0">
                  <p:stCondLst>
                    <p:cond delay="indefinite"/>
                  </p:stCondLst>
                </p:cTn>
                <p:tgtEl>
                  <p:spTgt spid="11"/>
                </p:tgtEl>
              </p:cMediaNode>
            </p:video>
          </p:childTnLst>
        </p:cTn>
      </p:par>
    </p:tnLst>
  </p:timing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5 · SPaG · Modal verbs and adverbs of possibility · Recognising adverbs of possibility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Varied fluency 3</a:t>
            </a:r>
          </a:p>
        </p:txBody>
      </p:sp>
      <p:sp>
        <p:nvSpPr>
          <p:cNvPr id="6" name="Rectangle 5"/>
          <p:cNvSpPr/>
          <p:nvPr/>
        </p:nvSpPr>
        <p:spPr>
          <a:xfrm>
            <a:off x="6016752" y="822960"/>
            <a:ext cx="45720" cy="5440680"/>
          </a:xfrm>
          <a:prstGeom prst="rect">
            <a:avLst/>
          </a:prstGeom>
          <a:solidFill>
            <a:srgbClr val="1721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7" name="Picture 6" descr="teache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8640" y="690829"/>
            <a:ext cx="864108" cy="881938"/>
          </a:xfrm>
          <a:prstGeom prst="rect">
            <a:avLst/>
          </a:prstGeom>
        </p:spPr>
      </p:pic>
      <p:sp>
        <p:nvSpPr>
          <p:cNvPr id="8" name="Rounded Rectangular Callout 7"/>
          <p:cNvSpPr/>
          <p:nvPr/>
        </p:nvSpPr>
        <p:spPr>
          <a:xfrm>
            <a:off x="1463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I do</a:t>
            </a:r>
          </a:p>
        </p:txBody>
      </p:sp>
      <p:pic>
        <p:nvPicPr>
          <p:cNvPr id="9" name="Picture 8" descr="cheer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63640" y="542696"/>
            <a:ext cx="846277" cy="1030071"/>
          </a:xfrm>
          <a:prstGeom prst="rect">
            <a:avLst/>
          </a:prstGeom>
        </p:spPr>
      </p:pic>
      <p:sp>
        <p:nvSpPr>
          <p:cNvPr id="10" name="Rounded Rectangular Callout 9"/>
          <p:cNvSpPr/>
          <p:nvPr/>
        </p:nvSpPr>
        <p:spPr>
          <a:xfrm>
            <a:off x="7178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You do</a:t>
            </a:r>
          </a:p>
        </p:txBody>
      </p:sp>
      <p:pic>
        <p:nvPicPr>
          <p:cNvPr id="11" name="timer_60.mp4" descr="Countdown timer, 1:00. Click to start.">
            <a:hlinkClick r:id="" action="ppaction://media"/>
          </p:cNvPr>
          <p:cNvPicPr>
            <a:picLocks noChangeAspect="1"/>
          </p:cNvPicPr>
          <p:nvPr>
            <a:videoFile r:link="rId7"/>
            <p:extLst>
              <p:ext uri="{DAA4B4D4-6D71-4841-9C94-3DE7FCFB9230}">
                <p14:media xmlns:p14="http://schemas.microsoft.com/office/powerpoint/2010/main" r:embed="rId6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9601200" y="749808"/>
            <a:ext cx="2011680" cy="704088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4572000" y="6327648"/>
            <a:ext cx="3017520" cy="27432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u="none">
                <a:solidFill>
                  <a:srgbClr val="6B7280"/>
                </a:solidFill>
                <a:latin typeface="Dreaming Outloud Pro"/>
              </a:rPr>
              <a:t>3 of 12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4864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5836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Is the statement correct? Tick one box. Then explain how you know.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548640" y="2606040"/>
            <a:ext cx="5257800" cy="851001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967" b="0" u="none">
                <a:solidFill>
                  <a:srgbClr val="17213A"/>
                </a:solidFill>
                <a:latin typeface="Arial"/>
              </a:rPr>
              <a:t>The word 'definitely' shows that the writer is certain.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548640" y="3566769"/>
            <a:ext cx="5257800" cy="453770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640080" y="3566769"/>
            <a:ext cx="5074920" cy="45377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475" b="0" u="none">
                <a:solidFill>
                  <a:srgbClr val="17213A"/>
                </a:solidFill>
                <a:latin typeface="Arial"/>
              </a:rPr>
              <a:t>☐  Yes, it is correct.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548640" y="3566769"/>
            <a:ext cx="5257800" cy="453770"/>
          </a:xfrm>
          <a:prstGeom prst="roundRect">
            <a:avLst>
              <a:gd name="adj" fmla="val 20000"/>
            </a:avLst>
          </a:prstGeom>
          <a:solidFill>
            <a:srgbClr val="DDF3E4"/>
          </a:solidFill>
          <a:ln w="38100">
            <a:solidFill>
              <a:srgbClr val="2E9E5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640080" y="3566769"/>
            <a:ext cx="5074920" cy="45377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475" b="0" u="none">
                <a:solidFill>
                  <a:srgbClr val="17213A"/>
                </a:solidFill>
                <a:latin typeface="Arial"/>
              </a:rPr>
              <a:t>✔  Yes, it is correct.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548640" y="4093692"/>
            <a:ext cx="5257800" cy="453770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TextBox 20"/>
          <p:cNvSpPr txBox="1"/>
          <p:nvPr/>
        </p:nvSpPr>
        <p:spPr>
          <a:xfrm>
            <a:off x="640080" y="4093692"/>
            <a:ext cx="5074920" cy="45377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475" b="0" u="none">
                <a:solidFill>
                  <a:srgbClr val="17213A"/>
                </a:solidFill>
                <a:latin typeface="Arial"/>
              </a:rPr>
              <a:t>☐  No, it is not correct.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548640" y="4730343"/>
            <a:ext cx="5257800" cy="371474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475" b="0" u="none">
                <a:solidFill>
                  <a:srgbClr val="17213A"/>
                </a:solidFill>
                <a:latin typeface="Arial"/>
              </a:rPr>
              <a:t>Explain how you know.</a:t>
            </a:r>
          </a:p>
        </p:txBody>
      </p:sp>
      <p:sp>
        <p:nvSpPr>
          <p:cNvPr id="23" name="Rounded Rectangle 22"/>
          <p:cNvSpPr/>
          <p:nvPr/>
        </p:nvSpPr>
        <p:spPr>
          <a:xfrm>
            <a:off x="548640" y="5211546"/>
            <a:ext cx="5257800" cy="855610"/>
          </a:xfrm>
          <a:prstGeom prst="roundRect">
            <a:avLst>
              <a:gd name="adj" fmla="val 10000"/>
            </a:avLst>
          </a:prstGeom>
          <a:noFill/>
          <a:ln w="19050">
            <a:solidFill>
              <a:srgbClr val="9AA3B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TextBox 23"/>
          <p:cNvSpPr txBox="1"/>
          <p:nvPr/>
        </p:nvSpPr>
        <p:spPr>
          <a:xfrm>
            <a:off x="640080" y="5211546"/>
            <a:ext cx="5074920" cy="85561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393" b="0" u="none">
                <a:solidFill>
                  <a:srgbClr val="D11A2A"/>
                </a:solidFill>
                <a:latin typeface="Arial"/>
              </a:rPr>
              <a:t>'Definitely' tells us the writer has no doubt.</a:t>
            </a:r>
          </a:p>
          <a:p>
            <a:pPr algn="l">
              <a:lnSpc>
                <a:spcPct val="115000"/>
              </a:lnSpc>
            </a:pPr>
            <a:r>
              <a:rPr sz="1393" b="0" u="none">
                <a:solidFill>
                  <a:srgbClr val="D11A2A"/>
                </a:solidFill>
                <a:latin typeface="Arial"/>
              </a:rPr>
              <a:t>Accept any answer that gives the same reason.</a:t>
            </a:r>
          </a:p>
        </p:txBody>
      </p:sp>
      <p:sp>
        <p:nvSpPr>
          <p:cNvPr id="25" name="Rounded Rectangle 24"/>
          <p:cNvSpPr/>
          <p:nvPr/>
        </p:nvSpPr>
        <p:spPr>
          <a:xfrm>
            <a:off x="630936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TextBox 25"/>
          <p:cNvSpPr txBox="1"/>
          <p:nvPr/>
        </p:nvSpPr>
        <p:spPr>
          <a:xfrm>
            <a:off x="641908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Is the statement correct? Tick one box. Then explain how you know.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6309360" y="2606040"/>
            <a:ext cx="5257800" cy="526084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967" b="0" u="none">
                <a:solidFill>
                  <a:srgbClr val="17213A"/>
                </a:solidFill>
                <a:latin typeface="Arial"/>
              </a:rPr>
              <a:t>'Maybe' is an adverb of possibility.</a:t>
            </a:r>
          </a:p>
        </p:txBody>
      </p:sp>
      <p:sp>
        <p:nvSpPr>
          <p:cNvPr id="28" name="Rounded Rectangle 27"/>
          <p:cNvSpPr/>
          <p:nvPr/>
        </p:nvSpPr>
        <p:spPr>
          <a:xfrm>
            <a:off x="6309360" y="3241852"/>
            <a:ext cx="5257800" cy="453770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9" name="TextBox 28"/>
          <p:cNvSpPr txBox="1"/>
          <p:nvPr/>
        </p:nvSpPr>
        <p:spPr>
          <a:xfrm>
            <a:off x="6400800" y="3241852"/>
            <a:ext cx="5074920" cy="45377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475" b="0" u="none">
                <a:solidFill>
                  <a:srgbClr val="17213A"/>
                </a:solidFill>
                <a:latin typeface="Arial"/>
              </a:rPr>
              <a:t>☐  Yes, it is correct.</a:t>
            </a:r>
          </a:p>
        </p:txBody>
      </p:sp>
      <p:sp>
        <p:nvSpPr>
          <p:cNvPr id="30" name="Rounded Rectangle 29"/>
          <p:cNvSpPr/>
          <p:nvPr/>
        </p:nvSpPr>
        <p:spPr>
          <a:xfrm>
            <a:off x="6309360" y="3241852"/>
            <a:ext cx="5257800" cy="453770"/>
          </a:xfrm>
          <a:prstGeom prst="roundRect">
            <a:avLst>
              <a:gd name="adj" fmla="val 20000"/>
            </a:avLst>
          </a:prstGeom>
          <a:solidFill>
            <a:srgbClr val="DDF3E4"/>
          </a:solidFill>
          <a:ln w="38100">
            <a:solidFill>
              <a:srgbClr val="2E9E5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1" name="TextBox 30"/>
          <p:cNvSpPr txBox="1"/>
          <p:nvPr/>
        </p:nvSpPr>
        <p:spPr>
          <a:xfrm>
            <a:off x="6400800" y="3241852"/>
            <a:ext cx="5074920" cy="45377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475" b="0" u="none">
                <a:solidFill>
                  <a:srgbClr val="17213A"/>
                </a:solidFill>
                <a:latin typeface="Arial"/>
              </a:rPr>
              <a:t>✔  Yes, it is correct.</a:t>
            </a:r>
          </a:p>
        </p:txBody>
      </p:sp>
      <p:sp>
        <p:nvSpPr>
          <p:cNvPr id="32" name="Rounded Rectangle 31"/>
          <p:cNvSpPr/>
          <p:nvPr/>
        </p:nvSpPr>
        <p:spPr>
          <a:xfrm>
            <a:off x="6309360" y="3768775"/>
            <a:ext cx="5257800" cy="453770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3" name="TextBox 32"/>
          <p:cNvSpPr txBox="1"/>
          <p:nvPr/>
        </p:nvSpPr>
        <p:spPr>
          <a:xfrm>
            <a:off x="6400800" y="3768775"/>
            <a:ext cx="5074920" cy="45377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475" b="0" u="none">
                <a:solidFill>
                  <a:srgbClr val="17213A"/>
                </a:solidFill>
                <a:latin typeface="Arial"/>
              </a:rPr>
              <a:t>☐  No, it is not correct.</a:t>
            </a:r>
          </a:p>
        </p:txBody>
      </p:sp>
      <p:sp>
        <p:nvSpPr>
          <p:cNvPr id="34" name="TextBox 33"/>
          <p:cNvSpPr txBox="1"/>
          <p:nvPr/>
        </p:nvSpPr>
        <p:spPr>
          <a:xfrm>
            <a:off x="6309360" y="4405426"/>
            <a:ext cx="5257800" cy="371474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475" b="0" u="none">
                <a:solidFill>
                  <a:srgbClr val="17213A"/>
                </a:solidFill>
                <a:latin typeface="Arial"/>
              </a:rPr>
              <a:t>Explain how you know.</a:t>
            </a:r>
          </a:p>
        </p:txBody>
      </p:sp>
      <p:sp>
        <p:nvSpPr>
          <p:cNvPr id="35" name="Rounded Rectangle 34"/>
          <p:cNvSpPr/>
          <p:nvPr/>
        </p:nvSpPr>
        <p:spPr>
          <a:xfrm>
            <a:off x="6309360" y="4886629"/>
            <a:ext cx="5257800" cy="855610"/>
          </a:xfrm>
          <a:prstGeom prst="roundRect">
            <a:avLst>
              <a:gd name="adj" fmla="val 10000"/>
            </a:avLst>
          </a:prstGeom>
          <a:noFill/>
          <a:ln w="19050">
            <a:solidFill>
              <a:srgbClr val="9AA3B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6" name="TextBox 35"/>
          <p:cNvSpPr txBox="1"/>
          <p:nvPr/>
        </p:nvSpPr>
        <p:spPr>
          <a:xfrm>
            <a:off x="6400800" y="4886629"/>
            <a:ext cx="5074920" cy="85561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393" b="0" u="none">
                <a:solidFill>
                  <a:srgbClr val="D11A2A"/>
                </a:solidFill>
                <a:latin typeface="Arial"/>
              </a:rPr>
              <a:t>It tells us how possible something is, and it is an adverb.</a:t>
            </a:r>
          </a:p>
          <a:p>
            <a:pPr algn="l">
              <a:lnSpc>
                <a:spcPct val="115000"/>
              </a:lnSpc>
            </a:pPr>
            <a:r>
              <a:rPr sz="1393" b="0" u="none">
                <a:solidFill>
                  <a:srgbClr val="D11A2A"/>
                </a:solidFill>
                <a:latin typeface="Arial"/>
              </a:rPr>
              <a:t>Accept any answer that gives the same reason.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99" dur="indefinite" nodeType="mainSeq">
                <p:childTnLst>
                  <p:par>
                    <p:cTn id="107" fill="hold">
                      <p:stCondLst>
                        <p:cond delay="indefinite"/>
                      </p:stCondLst>
                      <p:childTnLst>
                        <p:par>
                          <p:cTn id="108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6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2" fill="hold">
                      <p:stCondLst>
                        <p:cond delay="indefinite"/>
                      </p:stCondLst>
                      <p:childTnLst>
                        <p:par>
                          <p:cTn id="113" fill="hold">
                            <p:stCondLst>
                              <p:cond delay="0"/>
                            </p:stCondLst>
                            <p:childTnLst>
                              <p:par>
                                <p:cTn id="10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1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0" fill="hold">
                      <p:stCondLst>
                        <p:cond delay="indefinite"/>
                      </p:stCondLst>
                      <p:childTnLst>
                        <p:par>
                          <p:cTn id="121" fill="hold">
                            <p:stCondLst>
                              <p:cond delay="0"/>
                            </p:stCondLst>
                            <p:childTnLst>
                              <p:par>
                                <p:cTn id="11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6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9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5" fill="hold">
                      <p:stCondLst>
                        <p:cond delay="indefinite"/>
                      </p:stCondLst>
                      <p:childTnLst>
                        <p:par>
                          <p:cTn id="126" fill="hold">
                            <p:stCondLst>
                              <p:cond delay="0"/>
                            </p:stCondLst>
                            <p:childTnLst>
                              <p:par>
                                <p:cTn id="12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4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2" fill="hold" display="0">
                  <p:stCondLst>
                    <p:cond delay="indefinite"/>
                  </p:stCondLst>
                </p:cTn>
                <p:tgtEl>
                  <p:spTgt spid="11"/>
                </p:tgtEl>
              </p:cMediaNode>
            </p:video>
          </p:childTnLst>
        </p:cTn>
      </p:par>
    </p:tnLst>
  </p:timing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5 · SPaG · Modal verbs and adverbs of possibility · Recognising adverbs of possibility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Varied fluency 4</a:t>
            </a:r>
          </a:p>
        </p:txBody>
      </p:sp>
      <p:sp>
        <p:nvSpPr>
          <p:cNvPr id="6" name="Rectangle 5"/>
          <p:cNvSpPr/>
          <p:nvPr/>
        </p:nvSpPr>
        <p:spPr>
          <a:xfrm>
            <a:off x="6016752" y="822960"/>
            <a:ext cx="45720" cy="5440680"/>
          </a:xfrm>
          <a:prstGeom prst="rect">
            <a:avLst/>
          </a:prstGeom>
          <a:solidFill>
            <a:srgbClr val="1721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7" name="Picture 6" descr="teache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8640" y="690829"/>
            <a:ext cx="864108" cy="881938"/>
          </a:xfrm>
          <a:prstGeom prst="rect">
            <a:avLst/>
          </a:prstGeom>
        </p:spPr>
      </p:pic>
      <p:sp>
        <p:nvSpPr>
          <p:cNvPr id="8" name="Rounded Rectangular Callout 7"/>
          <p:cNvSpPr/>
          <p:nvPr/>
        </p:nvSpPr>
        <p:spPr>
          <a:xfrm>
            <a:off x="1463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I do</a:t>
            </a:r>
          </a:p>
        </p:txBody>
      </p:sp>
      <p:pic>
        <p:nvPicPr>
          <p:cNvPr id="9" name="Picture 8" descr="cheer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63640" y="542696"/>
            <a:ext cx="846277" cy="1030071"/>
          </a:xfrm>
          <a:prstGeom prst="rect">
            <a:avLst/>
          </a:prstGeom>
        </p:spPr>
      </p:pic>
      <p:sp>
        <p:nvSpPr>
          <p:cNvPr id="10" name="Rounded Rectangular Callout 9"/>
          <p:cNvSpPr/>
          <p:nvPr/>
        </p:nvSpPr>
        <p:spPr>
          <a:xfrm>
            <a:off x="7178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You do</a:t>
            </a:r>
          </a:p>
        </p:txBody>
      </p:sp>
      <p:pic>
        <p:nvPicPr>
          <p:cNvPr id="11" name="timer_60.mp4" descr="Countdown timer, 1:00. Click to start.">
            <a:hlinkClick r:id="" action="ppaction://media"/>
          </p:cNvPr>
          <p:cNvPicPr>
            <a:picLocks noChangeAspect="1"/>
          </p:cNvPicPr>
          <p:nvPr>
            <a:videoFile r:link="rId7"/>
            <p:extLst>
              <p:ext uri="{DAA4B4D4-6D71-4841-9C94-3DE7FCFB9230}">
                <p14:media xmlns:p14="http://schemas.microsoft.com/office/powerpoint/2010/main" r:embed="rId6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9601200" y="749808"/>
            <a:ext cx="2011680" cy="704088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4572000" y="6327648"/>
            <a:ext cx="3017520" cy="27432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u="none">
                <a:solidFill>
                  <a:srgbClr val="6B7280"/>
                </a:solidFill>
                <a:latin typeface="Dreaming Outloud Pro"/>
              </a:rPr>
              <a:t>4 of 12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4864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5836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Underline the </a:t>
            </a:r>
            <a:r>
              <a:rPr sz="2000" b="1" u="none">
                <a:solidFill>
                  <a:srgbClr val="17213A"/>
                </a:solidFill>
                <a:latin typeface="Arial"/>
              </a:rPr>
              <a:t>adverb of possibility</a:t>
            </a:r>
            <a:r>
              <a:rPr sz="2000" b="0" u="none">
                <a:solidFill>
                  <a:srgbClr val="17213A"/>
                </a:solidFill>
                <a:latin typeface="Arial"/>
              </a:rPr>
              <a:t> in the sentence below.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548640" y="2606040"/>
            <a:ext cx="5257800" cy="597408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Arial"/>
              </a:rPr>
              <a:t>Perhaps the storm has passed.</a:t>
            </a:r>
          </a:p>
        </p:txBody>
      </p:sp>
      <p:sp>
        <p:nvSpPr>
          <p:cNvPr id="16" name="Rectangle 15"/>
          <p:cNvSpPr/>
          <p:nvPr/>
        </p:nvSpPr>
        <p:spPr>
          <a:xfrm>
            <a:off x="548640" y="2606040"/>
            <a:ext cx="5257800" cy="597408"/>
          </a:xfrm>
          <a:prstGeom prst="rect">
            <a:avLst/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548640" y="2606040"/>
            <a:ext cx="5257800" cy="597408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sng">
                <a:solidFill>
                  <a:srgbClr val="D11A2A"/>
                </a:solidFill>
                <a:latin typeface="Arial"/>
              </a:rPr>
              <a:t>Perhaps</a:t>
            </a:r>
            <a:r>
              <a:rPr sz="2400" b="0" u="none">
                <a:solidFill>
                  <a:srgbClr val="17213A"/>
                </a:solidFill>
                <a:latin typeface="Arial"/>
              </a:rPr>
              <a:t> the storm has passed.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630936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641908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Underline the </a:t>
            </a:r>
            <a:r>
              <a:rPr sz="2000" b="1" u="none">
                <a:solidFill>
                  <a:srgbClr val="17213A"/>
                </a:solidFill>
                <a:latin typeface="Arial"/>
              </a:rPr>
              <a:t>adverb of possibility</a:t>
            </a:r>
            <a:r>
              <a:rPr sz="2000" b="0" u="none">
                <a:solidFill>
                  <a:srgbClr val="17213A"/>
                </a:solidFill>
                <a:latin typeface="Arial"/>
              </a:rPr>
              <a:t> in the sentence below.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6309360" y="2606040"/>
            <a:ext cx="5257800" cy="993648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Arial"/>
              </a:rPr>
              <a:t>She has probably forgotten her keys.</a:t>
            </a:r>
          </a:p>
        </p:txBody>
      </p:sp>
      <p:sp>
        <p:nvSpPr>
          <p:cNvPr id="21" name="Rectangle 20"/>
          <p:cNvSpPr/>
          <p:nvPr/>
        </p:nvSpPr>
        <p:spPr>
          <a:xfrm>
            <a:off x="6309360" y="2606040"/>
            <a:ext cx="5257800" cy="993648"/>
          </a:xfrm>
          <a:prstGeom prst="rect">
            <a:avLst/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6309360" y="2606040"/>
            <a:ext cx="5257800" cy="993648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Arial"/>
              </a:rPr>
              <a:t>She has </a:t>
            </a:r>
            <a:r>
              <a:rPr sz="2400" b="0" u="sng">
                <a:solidFill>
                  <a:srgbClr val="D11A2A"/>
                </a:solidFill>
                <a:latin typeface="Arial"/>
              </a:rPr>
              <a:t>probably</a:t>
            </a:r>
            <a:r>
              <a:rPr sz="2400" b="0" u="none">
                <a:solidFill>
                  <a:srgbClr val="17213A"/>
                </a:solidFill>
                <a:latin typeface="Arial"/>
              </a:rPr>
              <a:t> forgotten her keys.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99" dur="indefinite" nodeType="mainSeq">
                <p:childTnLst>
                  <p:par>
                    <p:cTn id="107" fill="hold">
                      <p:stCondLst>
                        <p:cond delay="indefinite"/>
                      </p:stCondLst>
                      <p:childTnLst>
                        <p:par>
                          <p:cTn id="108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6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5" fill="hold">
                      <p:stCondLst>
                        <p:cond delay="indefinite"/>
                      </p:stCondLst>
                      <p:childTnLst>
                        <p:par>
                          <p:cTn id="116" fill="hold">
                            <p:stCondLst>
                              <p:cond delay="0"/>
                            </p:stCondLst>
                            <p:childTnLst>
                              <p:par>
                                <p:cTn id="10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1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4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2" fill="hold" display="0">
                  <p:stCondLst>
                    <p:cond delay="indefinite"/>
                  </p:stCondLst>
                </p:cTn>
                <p:tgtEl>
                  <p:spTgt spid="11"/>
                </p:tgtEl>
              </p:cMediaNode>
            </p:video>
          </p:childTnLst>
        </p:cTn>
      </p:par>
    </p:tnLst>
  </p:timing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5 · SPaG · Modal verbs and adverbs of possibility · Recognising adverbs of possibility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Varied fluency 5</a:t>
            </a:r>
          </a:p>
        </p:txBody>
      </p:sp>
      <p:sp>
        <p:nvSpPr>
          <p:cNvPr id="6" name="Rectangle 5"/>
          <p:cNvSpPr/>
          <p:nvPr/>
        </p:nvSpPr>
        <p:spPr>
          <a:xfrm>
            <a:off x="6016752" y="822960"/>
            <a:ext cx="45720" cy="5440680"/>
          </a:xfrm>
          <a:prstGeom prst="rect">
            <a:avLst/>
          </a:prstGeom>
          <a:solidFill>
            <a:srgbClr val="1721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7" name="Picture 6" descr="teache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8640" y="690829"/>
            <a:ext cx="864108" cy="881938"/>
          </a:xfrm>
          <a:prstGeom prst="rect">
            <a:avLst/>
          </a:prstGeom>
        </p:spPr>
      </p:pic>
      <p:sp>
        <p:nvSpPr>
          <p:cNvPr id="8" name="Rounded Rectangular Callout 7"/>
          <p:cNvSpPr/>
          <p:nvPr/>
        </p:nvSpPr>
        <p:spPr>
          <a:xfrm>
            <a:off x="1463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I do</a:t>
            </a:r>
          </a:p>
        </p:txBody>
      </p:sp>
      <p:pic>
        <p:nvPicPr>
          <p:cNvPr id="9" name="Picture 8" descr="cheer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63640" y="542696"/>
            <a:ext cx="846277" cy="1030071"/>
          </a:xfrm>
          <a:prstGeom prst="rect">
            <a:avLst/>
          </a:prstGeom>
        </p:spPr>
      </p:pic>
      <p:sp>
        <p:nvSpPr>
          <p:cNvPr id="10" name="Rounded Rectangular Callout 9"/>
          <p:cNvSpPr/>
          <p:nvPr/>
        </p:nvSpPr>
        <p:spPr>
          <a:xfrm>
            <a:off x="7178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You do</a:t>
            </a:r>
          </a:p>
        </p:txBody>
      </p:sp>
      <p:pic>
        <p:nvPicPr>
          <p:cNvPr id="11" name="timer_60.mp4" descr="Countdown timer, 1:00. Click to start.">
            <a:hlinkClick r:id="" action="ppaction://media"/>
          </p:cNvPr>
          <p:cNvPicPr>
            <a:picLocks noChangeAspect="1"/>
          </p:cNvPicPr>
          <p:nvPr>
            <a:videoFile r:link="rId7"/>
            <p:extLst>
              <p:ext uri="{DAA4B4D4-6D71-4841-9C94-3DE7FCFB9230}">
                <p14:media xmlns:p14="http://schemas.microsoft.com/office/powerpoint/2010/main" r:embed="rId6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9601200" y="749808"/>
            <a:ext cx="2011680" cy="704088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4572000" y="6327648"/>
            <a:ext cx="3017520" cy="27432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u="none">
                <a:solidFill>
                  <a:srgbClr val="6B7280"/>
                </a:solidFill>
                <a:latin typeface="Dreaming Outloud Pro"/>
              </a:rPr>
              <a:t>5 of 12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4864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5836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Which adverb makes the sentence sound </a:t>
            </a:r>
            <a:r>
              <a:rPr sz="2000" b="1" u="none">
                <a:solidFill>
                  <a:srgbClr val="17213A"/>
                </a:solidFill>
                <a:latin typeface="Arial"/>
              </a:rPr>
              <a:t>most certain</a:t>
            </a:r>
            <a:r>
              <a:rPr sz="2000" b="0" u="none">
                <a:solidFill>
                  <a:srgbClr val="17213A"/>
                </a:solidFill>
                <a:latin typeface="Arial"/>
              </a:rPr>
              <a:t>?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548640" y="2606040"/>
            <a:ext cx="5257800" cy="597408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Arial"/>
              </a:rPr>
              <a:t>It ______ rain tomorrow.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548640" y="3313176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640080" y="3313176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possibly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548640" y="3891534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640080" y="3891534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maybe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548640" y="4469892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TextBox 20"/>
          <p:cNvSpPr txBox="1"/>
          <p:nvPr/>
        </p:nvSpPr>
        <p:spPr>
          <a:xfrm>
            <a:off x="640080" y="4469892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perhaps</a:t>
            </a:r>
          </a:p>
        </p:txBody>
      </p:sp>
      <p:sp>
        <p:nvSpPr>
          <p:cNvPr id="22" name="Rounded Rectangle 21"/>
          <p:cNvSpPr/>
          <p:nvPr/>
        </p:nvSpPr>
        <p:spPr>
          <a:xfrm>
            <a:off x="548640" y="5048250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3" name="TextBox 22"/>
          <p:cNvSpPr txBox="1"/>
          <p:nvPr/>
        </p:nvSpPr>
        <p:spPr>
          <a:xfrm>
            <a:off x="640080" y="5048250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definitely</a:t>
            </a:r>
          </a:p>
        </p:txBody>
      </p:sp>
      <p:sp>
        <p:nvSpPr>
          <p:cNvPr id="24" name="Rounded Rectangle 23"/>
          <p:cNvSpPr/>
          <p:nvPr/>
        </p:nvSpPr>
        <p:spPr>
          <a:xfrm>
            <a:off x="548640" y="5048250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DDF3E4"/>
          </a:solidFill>
          <a:ln w="38100">
            <a:solidFill>
              <a:srgbClr val="2E9E5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5" name="TextBox 24"/>
          <p:cNvSpPr txBox="1"/>
          <p:nvPr/>
        </p:nvSpPr>
        <p:spPr>
          <a:xfrm>
            <a:off x="640080" y="5048250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✔  definitely</a:t>
            </a:r>
          </a:p>
        </p:txBody>
      </p:sp>
      <p:sp>
        <p:nvSpPr>
          <p:cNvPr id="26" name="Rounded Rectangle 25"/>
          <p:cNvSpPr/>
          <p:nvPr/>
        </p:nvSpPr>
        <p:spPr>
          <a:xfrm>
            <a:off x="630936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7" name="TextBox 26"/>
          <p:cNvSpPr txBox="1"/>
          <p:nvPr/>
        </p:nvSpPr>
        <p:spPr>
          <a:xfrm>
            <a:off x="641908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Which adverb makes the sentence sound </a:t>
            </a:r>
            <a:r>
              <a:rPr sz="2000" b="1" u="none">
                <a:solidFill>
                  <a:srgbClr val="17213A"/>
                </a:solidFill>
                <a:latin typeface="Arial"/>
              </a:rPr>
              <a:t>most certain</a:t>
            </a:r>
            <a:r>
              <a:rPr sz="2000" b="0" u="none">
                <a:solidFill>
                  <a:srgbClr val="17213A"/>
                </a:solidFill>
                <a:latin typeface="Arial"/>
              </a:rPr>
              <a:t>?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6309360" y="2606040"/>
            <a:ext cx="5257800" cy="597408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Arial"/>
              </a:rPr>
              <a:t>The team will ______ win.</a:t>
            </a:r>
          </a:p>
        </p:txBody>
      </p:sp>
      <p:sp>
        <p:nvSpPr>
          <p:cNvPr id="29" name="Rounded Rectangle 28"/>
          <p:cNvSpPr/>
          <p:nvPr/>
        </p:nvSpPr>
        <p:spPr>
          <a:xfrm>
            <a:off x="6309360" y="3313176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0" name="TextBox 29"/>
          <p:cNvSpPr txBox="1"/>
          <p:nvPr/>
        </p:nvSpPr>
        <p:spPr>
          <a:xfrm>
            <a:off x="6400800" y="3313176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possibly</a:t>
            </a:r>
          </a:p>
        </p:txBody>
      </p:sp>
      <p:sp>
        <p:nvSpPr>
          <p:cNvPr id="31" name="Rounded Rectangle 30"/>
          <p:cNvSpPr/>
          <p:nvPr/>
        </p:nvSpPr>
        <p:spPr>
          <a:xfrm>
            <a:off x="6309360" y="3891534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2" name="TextBox 31"/>
          <p:cNvSpPr txBox="1"/>
          <p:nvPr/>
        </p:nvSpPr>
        <p:spPr>
          <a:xfrm>
            <a:off x="6400800" y="3891534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maybe</a:t>
            </a:r>
          </a:p>
        </p:txBody>
      </p:sp>
      <p:sp>
        <p:nvSpPr>
          <p:cNvPr id="33" name="Rounded Rectangle 32"/>
          <p:cNvSpPr/>
          <p:nvPr/>
        </p:nvSpPr>
        <p:spPr>
          <a:xfrm>
            <a:off x="6309360" y="4469892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4" name="TextBox 33"/>
          <p:cNvSpPr txBox="1"/>
          <p:nvPr/>
        </p:nvSpPr>
        <p:spPr>
          <a:xfrm>
            <a:off x="6400800" y="4469892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perhaps</a:t>
            </a:r>
          </a:p>
        </p:txBody>
      </p:sp>
      <p:sp>
        <p:nvSpPr>
          <p:cNvPr id="35" name="Rounded Rectangle 34"/>
          <p:cNvSpPr/>
          <p:nvPr/>
        </p:nvSpPr>
        <p:spPr>
          <a:xfrm>
            <a:off x="6309360" y="5048250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6" name="TextBox 35"/>
          <p:cNvSpPr txBox="1"/>
          <p:nvPr/>
        </p:nvSpPr>
        <p:spPr>
          <a:xfrm>
            <a:off x="6400800" y="5048250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certainly</a:t>
            </a:r>
          </a:p>
        </p:txBody>
      </p:sp>
      <p:sp>
        <p:nvSpPr>
          <p:cNvPr id="37" name="Rounded Rectangle 36"/>
          <p:cNvSpPr/>
          <p:nvPr/>
        </p:nvSpPr>
        <p:spPr>
          <a:xfrm>
            <a:off x="6309360" y="5048250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DDF3E4"/>
          </a:solidFill>
          <a:ln w="38100">
            <a:solidFill>
              <a:srgbClr val="2E9E5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8" name="TextBox 37"/>
          <p:cNvSpPr txBox="1"/>
          <p:nvPr/>
        </p:nvSpPr>
        <p:spPr>
          <a:xfrm>
            <a:off x="6400800" y="5048250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✔  certainly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99" dur="indefinite" nodeType="mainSeq">
                <p:childTnLst>
                  <p:par>
                    <p:cTn id="107" fill="hold">
                      <p:stCondLst>
                        <p:cond delay="indefinite"/>
                      </p:stCondLst>
                      <p:childTnLst>
                        <p:par>
                          <p:cTn id="108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6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5" fill="hold">
                      <p:stCondLst>
                        <p:cond delay="indefinite"/>
                      </p:stCondLst>
                      <p:childTnLst>
                        <p:par>
                          <p:cTn id="116" fill="hold">
                            <p:stCondLst>
                              <p:cond delay="0"/>
                            </p:stCondLst>
                            <p:childTnLst>
                              <p:par>
                                <p:cTn id="10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1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4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2" fill="hold" display="0">
                  <p:stCondLst>
                    <p:cond delay="indefinite"/>
                  </p:stCondLst>
                </p:cTn>
                <p:tgtEl>
                  <p:spTgt spid="11"/>
                </p:tgtEl>
              </p:cMediaNode>
            </p:video>
          </p:childTnLst>
        </p:cTn>
      </p:par>
    </p:tnLst>
  </p:timing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5 · SPaG · Modal verbs and adverbs of possibility · Recognising adverbs of possibility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Varied fluency 6</a:t>
            </a:r>
          </a:p>
        </p:txBody>
      </p:sp>
      <p:sp>
        <p:nvSpPr>
          <p:cNvPr id="6" name="Rectangle 5"/>
          <p:cNvSpPr/>
          <p:nvPr/>
        </p:nvSpPr>
        <p:spPr>
          <a:xfrm>
            <a:off x="6016752" y="822960"/>
            <a:ext cx="45720" cy="5440680"/>
          </a:xfrm>
          <a:prstGeom prst="rect">
            <a:avLst/>
          </a:prstGeom>
          <a:solidFill>
            <a:srgbClr val="1721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7" name="Picture 6" descr="teache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8640" y="690829"/>
            <a:ext cx="864108" cy="881938"/>
          </a:xfrm>
          <a:prstGeom prst="rect">
            <a:avLst/>
          </a:prstGeom>
        </p:spPr>
      </p:pic>
      <p:sp>
        <p:nvSpPr>
          <p:cNvPr id="8" name="Rounded Rectangular Callout 7"/>
          <p:cNvSpPr/>
          <p:nvPr/>
        </p:nvSpPr>
        <p:spPr>
          <a:xfrm>
            <a:off x="1463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I do</a:t>
            </a:r>
          </a:p>
        </p:txBody>
      </p:sp>
      <p:pic>
        <p:nvPicPr>
          <p:cNvPr id="9" name="Picture 8" descr="cheer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63640" y="542696"/>
            <a:ext cx="846277" cy="1030071"/>
          </a:xfrm>
          <a:prstGeom prst="rect">
            <a:avLst/>
          </a:prstGeom>
        </p:spPr>
      </p:pic>
      <p:sp>
        <p:nvSpPr>
          <p:cNvPr id="10" name="Rounded Rectangular Callout 9"/>
          <p:cNvSpPr/>
          <p:nvPr/>
        </p:nvSpPr>
        <p:spPr>
          <a:xfrm>
            <a:off x="7178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You do</a:t>
            </a:r>
          </a:p>
        </p:txBody>
      </p:sp>
      <p:pic>
        <p:nvPicPr>
          <p:cNvPr id="11" name="timer_60.mp4" descr="Countdown timer, 1:00. Click to start.">
            <a:hlinkClick r:id="" action="ppaction://media"/>
          </p:cNvPr>
          <p:cNvPicPr>
            <a:picLocks noChangeAspect="1"/>
          </p:cNvPicPr>
          <p:nvPr>
            <a:videoFile r:link="rId7"/>
            <p:extLst>
              <p:ext uri="{DAA4B4D4-6D71-4841-9C94-3DE7FCFB9230}">
                <p14:media xmlns:p14="http://schemas.microsoft.com/office/powerpoint/2010/main" r:embed="rId6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9601200" y="749808"/>
            <a:ext cx="2011680" cy="704088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4572000" y="6327648"/>
            <a:ext cx="3017520" cy="27432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u="none">
                <a:solidFill>
                  <a:srgbClr val="6B7280"/>
                </a:solidFill>
                <a:latin typeface="Dreaming Outloud Pro"/>
              </a:rPr>
              <a:t>6 of 12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4864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5836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Tick one box in each row to show </a:t>
            </a:r>
            <a:r>
              <a:rPr sz="2000" b="1" u="none">
                <a:solidFill>
                  <a:srgbClr val="17213A"/>
                </a:solidFill>
                <a:latin typeface="Arial"/>
              </a:rPr>
              <a:t>how certain</a:t>
            </a:r>
            <a:r>
              <a:rPr sz="2000" b="0" u="none">
                <a:solidFill>
                  <a:srgbClr val="17213A"/>
                </a:solidFill>
                <a:latin typeface="Arial"/>
              </a:rPr>
              <a:t> the sentence sounds.</a:t>
            </a:r>
          </a:p>
        </p:txBody>
      </p:sp>
      <p:sp>
        <p:nvSpPr>
          <p:cNvPr id="15" name="Rectangle 14"/>
          <p:cNvSpPr/>
          <p:nvPr/>
        </p:nvSpPr>
        <p:spPr>
          <a:xfrm>
            <a:off x="548640" y="2606040"/>
            <a:ext cx="5257800" cy="457200"/>
          </a:xfrm>
          <a:prstGeom prst="rect">
            <a:avLst/>
          </a:prstGeom>
          <a:solidFill>
            <a:srgbClr val="E3F0FA"/>
          </a:solidFill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2734056" y="2606040"/>
            <a:ext cx="1024128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200" b="1" u="none">
                <a:solidFill>
                  <a:srgbClr val="17213A"/>
                </a:solidFill>
                <a:latin typeface="Arial"/>
              </a:rPr>
              <a:t>Certain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3758183" y="2606040"/>
            <a:ext cx="1024128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200" b="1" u="none">
                <a:solidFill>
                  <a:srgbClr val="17213A"/>
                </a:solidFill>
                <a:latin typeface="Arial"/>
              </a:rPr>
              <a:t>Probable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4782312" y="2606040"/>
            <a:ext cx="1024128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200" b="1" u="none">
                <a:solidFill>
                  <a:srgbClr val="17213A"/>
                </a:solidFill>
                <a:latin typeface="Arial"/>
              </a:rPr>
              <a:t>Possible</a:t>
            </a:r>
          </a:p>
        </p:txBody>
      </p:sp>
      <p:sp>
        <p:nvSpPr>
          <p:cNvPr id="19" name="Rectangle 18"/>
          <p:cNvSpPr/>
          <p:nvPr/>
        </p:nvSpPr>
        <p:spPr>
          <a:xfrm>
            <a:off x="548640" y="3063240"/>
            <a:ext cx="5257800" cy="709168"/>
          </a:xfrm>
          <a:prstGeom prst="rect">
            <a:avLst/>
          </a:prstGeom>
          <a:solidFill>
            <a:srgbClr val="FFFFFF"/>
          </a:solidFill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594360" y="3063240"/>
            <a:ext cx="2093975" cy="709168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Dad has presumably left already.</a:t>
            </a:r>
          </a:p>
        </p:txBody>
      </p:sp>
      <p:sp>
        <p:nvSpPr>
          <p:cNvPr id="21" name="Rectangle 20"/>
          <p:cNvSpPr/>
          <p:nvPr/>
        </p:nvSpPr>
        <p:spPr>
          <a:xfrm>
            <a:off x="2734056" y="3063240"/>
            <a:ext cx="1024128" cy="709168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Rectangle 21"/>
          <p:cNvSpPr/>
          <p:nvPr/>
        </p:nvSpPr>
        <p:spPr>
          <a:xfrm>
            <a:off x="3758183" y="3063240"/>
            <a:ext cx="1024128" cy="709168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3" name="Rectangle 22"/>
          <p:cNvSpPr/>
          <p:nvPr/>
        </p:nvSpPr>
        <p:spPr>
          <a:xfrm>
            <a:off x="4782312" y="3063240"/>
            <a:ext cx="1024128" cy="709168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TextBox 23"/>
          <p:cNvSpPr txBox="1"/>
          <p:nvPr/>
        </p:nvSpPr>
        <p:spPr>
          <a:xfrm>
            <a:off x="3758183" y="3063240"/>
            <a:ext cx="1024128" cy="709168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2200" b="1" u="none">
                <a:solidFill>
                  <a:srgbClr val="2E9E5B"/>
                </a:solidFill>
                <a:latin typeface="Arial"/>
              </a:rPr>
              <a:t>✔</a:t>
            </a:r>
          </a:p>
        </p:txBody>
      </p:sp>
      <p:sp>
        <p:nvSpPr>
          <p:cNvPr id="25" name="Rectangle 24"/>
          <p:cNvSpPr/>
          <p:nvPr/>
        </p:nvSpPr>
        <p:spPr>
          <a:xfrm>
            <a:off x="548640" y="3772408"/>
            <a:ext cx="5257800" cy="709168"/>
          </a:xfrm>
          <a:prstGeom prst="rect">
            <a:avLst/>
          </a:prstGeom>
          <a:solidFill>
            <a:srgbClr val="FFFFFF"/>
          </a:solidFill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TextBox 25"/>
          <p:cNvSpPr txBox="1"/>
          <p:nvPr/>
        </p:nvSpPr>
        <p:spPr>
          <a:xfrm>
            <a:off x="594360" y="3772408"/>
            <a:ext cx="2093975" cy="709168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Dad has undoubtedly left already.</a:t>
            </a:r>
          </a:p>
        </p:txBody>
      </p:sp>
      <p:sp>
        <p:nvSpPr>
          <p:cNvPr id="27" name="Rectangle 26"/>
          <p:cNvSpPr/>
          <p:nvPr/>
        </p:nvSpPr>
        <p:spPr>
          <a:xfrm>
            <a:off x="2734056" y="3772408"/>
            <a:ext cx="1024128" cy="709168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8" name="Rectangle 27"/>
          <p:cNvSpPr/>
          <p:nvPr/>
        </p:nvSpPr>
        <p:spPr>
          <a:xfrm>
            <a:off x="3758183" y="3772408"/>
            <a:ext cx="1024128" cy="709168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9" name="Rectangle 28"/>
          <p:cNvSpPr/>
          <p:nvPr/>
        </p:nvSpPr>
        <p:spPr>
          <a:xfrm>
            <a:off x="4782312" y="3772408"/>
            <a:ext cx="1024128" cy="709168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0" name="TextBox 29"/>
          <p:cNvSpPr txBox="1"/>
          <p:nvPr/>
        </p:nvSpPr>
        <p:spPr>
          <a:xfrm>
            <a:off x="2734056" y="3772408"/>
            <a:ext cx="1024128" cy="709168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2200" b="1" u="none">
                <a:solidFill>
                  <a:srgbClr val="2E9E5B"/>
                </a:solidFill>
                <a:latin typeface="Arial"/>
              </a:rPr>
              <a:t>✔</a:t>
            </a:r>
          </a:p>
        </p:txBody>
      </p:sp>
      <p:sp>
        <p:nvSpPr>
          <p:cNvPr id="31" name="Rectangle 30"/>
          <p:cNvSpPr/>
          <p:nvPr/>
        </p:nvSpPr>
        <p:spPr>
          <a:xfrm>
            <a:off x="548640" y="4481576"/>
            <a:ext cx="5257800" cy="709168"/>
          </a:xfrm>
          <a:prstGeom prst="rect">
            <a:avLst/>
          </a:prstGeom>
          <a:solidFill>
            <a:srgbClr val="FFFFFF"/>
          </a:solidFill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2" name="TextBox 31"/>
          <p:cNvSpPr txBox="1"/>
          <p:nvPr/>
        </p:nvSpPr>
        <p:spPr>
          <a:xfrm>
            <a:off x="594360" y="4481576"/>
            <a:ext cx="2093975" cy="709168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The answer is possibly wrong.</a:t>
            </a:r>
          </a:p>
        </p:txBody>
      </p:sp>
      <p:sp>
        <p:nvSpPr>
          <p:cNvPr id="33" name="Rectangle 32"/>
          <p:cNvSpPr/>
          <p:nvPr/>
        </p:nvSpPr>
        <p:spPr>
          <a:xfrm>
            <a:off x="2734056" y="4481576"/>
            <a:ext cx="1024128" cy="709168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4" name="Rectangle 33"/>
          <p:cNvSpPr/>
          <p:nvPr/>
        </p:nvSpPr>
        <p:spPr>
          <a:xfrm>
            <a:off x="3758183" y="4481576"/>
            <a:ext cx="1024128" cy="709168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5" name="Rectangle 34"/>
          <p:cNvSpPr/>
          <p:nvPr/>
        </p:nvSpPr>
        <p:spPr>
          <a:xfrm>
            <a:off x="4782312" y="4481576"/>
            <a:ext cx="1024128" cy="709168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6" name="TextBox 35"/>
          <p:cNvSpPr txBox="1"/>
          <p:nvPr/>
        </p:nvSpPr>
        <p:spPr>
          <a:xfrm>
            <a:off x="4782312" y="4481576"/>
            <a:ext cx="1024128" cy="709168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2200" b="1" u="none">
                <a:solidFill>
                  <a:srgbClr val="2E9E5B"/>
                </a:solidFill>
                <a:latin typeface="Arial"/>
              </a:rPr>
              <a:t>✔</a:t>
            </a:r>
          </a:p>
        </p:txBody>
      </p:sp>
      <p:sp>
        <p:nvSpPr>
          <p:cNvPr id="37" name="Rectangle 36"/>
          <p:cNvSpPr/>
          <p:nvPr/>
        </p:nvSpPr>
        <p:spPr>
          <a:xfrm>
            <a:off x="548640" y="5190744"/>
            <a:ext cx="5257800" cy="709168"/>
          </a:xfrm>
          <a:prstGeom prst="rect">
            <a:avLst/>
          </a:prstGeom>
          <a:solidFill>
            <a:srgbClr val="FFFFFF"/>
          </a:solidFill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8" name="TextBox 37"/>
          <p:cNvSpPr txBox="1"/>
          <p:nvPr/>
        </p:nvSpPr>
        <p:spPr>
          <a:xfrm>
            <a:off x="594360" y="5190744"/>
            <a:ext cx="2093975" cy="709168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The answer is probably wrong.</a:t>
            </a:r>
          </a:p>
        </p:txBody>
      </p:sp>
      <p:sp>
        <p:nvSpPr>
          <p:cNvPr id="39" name="Rectangle 38"/>
          <p:cNvSpPr/>
          <p:nvPr/>
        </p:nvSpPr>
        <p:spPr>
          <a:xfrm>
            <a:off x="2734056" y="5190744"/>
            <a:ext cx="1024128" cy="709168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0" name="Rectangle 39"/>
          <p:cNvSpPr/>
          <p:nvPr/>
        </p:nvSpPr>
        <p:spPr>
          <a:xfrm>
            <a:off x="3758183" y="5190744"/>
            <a:ext cx="1024128" cy="709168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1" name="Rectangle 40"/>
          <p:cNvSpPr/>
          <p:nvPr/>
        </p:nvSpPr>
        <p:spPr>
          <a:xfrm>
            <a:off x="4782312" y="5190744"/>
            <a:ext cx="1024128" cy="709168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2" name="TextBox 41"/>
          <p:cNvSpPr txBox="1"/>
          <p:nvPr/>
        </p:nvSpPr>
        <p:spPr>
          <a:xfrm>
            <a:off x="3758183" y="5190744"/>
            <a:ext cx="1024128" cy="709168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2200" b="1" u="none">
                <a:solidFill>
                  <a:srgbClr val="2E9E5B"/>
                </a:solidFill>
                <a:latin typeface="Arial"/>
              </a:rPr>
              <a:t>✔</a:t>
            </a:r>
          </a:p>
        </p:txBody>
      </p:sp>
      <p:sp>
        <p:nvSpPr>
          <p:cNvPr id="43" name="Rounded Rectangle 42"/>
          <p:cNvSpPr/>
          <p:nvPr/>
        </p:nvSpPr>
        <p:spPr>
          <a:xfrm>
            <a:off x="630936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4" name="TextBox 43"/>
          <p:cNvSpPr txBox="1"/>
          <p:nvPr/>
        </p:nvSpPr>
        <p:spPr>
          <a:xfrm>
            <a:off x="641908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Tick one box in each row to show </a:t>
            </a:r>
            <a:r>
              <a:rPr sz="2000" b="1" u="none">
                <a:solidFill>
                  <a:srgbClr val="17213A"/>
                </a:solidFill>
                <a:latin typeface="Arial"/>
              </a:rPr>
              <a:t>how certain</a:t>
            </a:r>
            <a:r>
              <a:rPr sz="2000" b="0" u="none">
                <a:solidFill>
                  <a:srgbClr val="17213A"/>
                </a:solidFill>
                <a:latin typeface="Arial"/>
              </a:rPr>
              <a:t> the sentence sounds.</a:t>
            </a:r>
          </a:p>
        </p:txBody>
      </p:sp>
      <p:sp>
        <p:nvSpPr>
          <p:cNvPr id="45" name="Rectangle 44"/>
          <p:cNvSpPr/>
          <p:nvPr/>
        </p:nvSpPr>
        <p:spPr>
          <a:xfrm>
            <a:off x="6309360" y="2606040"/>
            <a:ext cx="5257800" cy="457200"/>
          </a:xfrm>
          <a:prstGeom prst="rect">
            <a:avLst/>
          </a:prstGeom>
          <a:solidFill>
            <a:srgbClr val="E3F0FA"/>
          </a:solidFill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6" name="TextBox 45"/>
          <p:cNvSpPr txBox="1"/>
          <p:nvPr/>
        </p:nvSpPr>
        <p:spPr>
          <a:xfrm>
            <a:off x="8494776" y="2606040"/>
            <a:ext cx="1024128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200" b="1" u="none">
                <a:solidFill>
                  <a:srgbClr val="17213A"/>
                </a:solidFill>
                <a:latin typeface="Arial"/>
              </a:rPr>
              <a:t>Certain</a:t>
            </a:r>
          </a:p>
        </p:txBody>
      </p:sp>
      <p:sp>
        <p:nvSpPr>
          <p:cNvPr id="47" name="TextBox 46"/>
          <p:cNvSpPr txBox="1"/>
          <p:nvPr/>
        </p:nvSpPr>
        <p:spPr>
          <a:xfrm>
            <a:off x="9518904" y="2606040"/>
            <a:ext cx="1024128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200" b="1" u="none">
                <a:solidFill>
                  <a:srgbClr val="17213A"/>
                </a:solidFill>
                <a:latin typeface="Arial"/>
              </a:rPr>
              <a:t>Probable</a:t>
            </a:r>
          </a:p>
        </p:txBody>
      </p:sp>
      <p:sp>
        <p:nvSpPr>
          <p:cNvPr id="48" name="TextBox 47"/>
          <p:cNvSpPr txBox="1"/>
          <p:nvPr/>
        </p:nvSpPr>
        <p:spPr>
          <a:xfrm>
            <a:off x="10543032" y="2606040"/>
            <a:ext cx="1024128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200" b="1" u="none">
                <a:solidFill>
                  <a:srgbClr val="17213A"/>
                </a:solidFill>
                <a:latin typeface="Arial"/>
              </a:rPr>
              <a:t>Possible</a:t>
            </a:r>
          </a:p>
        </p:txBody>
      </p:sp>
      <p:sp>
        <p:nvSpPr>
          <p:cNvPr id="49" name="Rectangle 48"/>
          <p:cNvSpPr/>
          <p:nvPr/>
        </p:nvSpPr>
        <p:spPr>
          <a:xfrm>
            <a:off x="6309360" y="3063240"/>
            <a:ext cx="5257800" cy="709168"/>
          </a:xfrm>
          <a:prstGeom prst="rect">
            <a:avLst/>
          </a:prstGeom>
          <a:solidFill>
            <a:srgbClr val="FFFFFF"/>
          </a:solidFill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0" name="TextBox 49"/>
          <p:cNvSpPr txBox="1"/>
          <p:nvPr/>
        </p:nvSpPr>
        <p:spPr>
          <a:xfrm>
            <a:off x="6355080" y="3063240"/>
            <a:ext cx="2093975" cy="709168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Perhaps Dad has left already.</a:t>
            </a:r>
          </a:p>
        </p:txBody>
      </p:sp>
      <p:sp>
        <p:nvSpPr>
          <p:cNvPr id="51" name="Rectangle 50"/>
          <p:cNvSpPr/>
          <p:nvPr/>
        </p:nvSpPr>
        <p:spPr>
          <a:xfrm>
            <a:off x="8494776" y="3063240"/>
            <a:ext cx="1024128" cy="709168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2" name="Rectangle 51"/>
          <p:cNvSpPr/>
          <p:nvPr/>
        </p:nvSpPr>
        <p:spPr>
          <a:xfrm>
            <a:off x="9518904" y="3063240"/>
            <a:ext cx="1024128" cy="709168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3" name="Rectangle 52"/>
          <p:cNvSpPr/>
          <p:nvPr/>
        </p:nvSpPr>
        <p:spPr>
          <a:xfrm>
            <a:off x="10543032" y="3063240"/>
            <a:ext cx="1024128" cy="709168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4" name="TextBox 53"/>
          <p:cNvSpPr txBox="1"/>
          <p:nvPr/>
        </p:nvSpPr>
        <p:spPr>
          <a:xfrm>
            <a:off x="10543032" y="3063240"/>
            <a:ext cx="1024128" cy="709168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2200" b="1" u="none">
                <a:solidFill>
                  <a:srgbClr val="2E9E5B"/>
                </a:solidFill>
                <a:latin typeface="Arial"/>
              </a:rPr>
              <a:t>✔</a:t>
            </a:r>
          </a:p>
        </p:txBody>
      </p:sp>
      <p:sp>
        <p:nvSpPr>
          <p:cNvPr id="55" name="Rectangle 54"/>
          <p:cNvSpPr/>
          <p:nvPr/>
        </p:nvSpPr>
        <p:spPr>
          <a:xfrm>
            <a:off x="6309360" y="3772408"/>
            <a:ext cx="5257800" cy="709168"/>
          </a:xfrm>
          <a:prstGeom prst="rect">
            <a:avLst/>
          </a:prstGeom>
          <a:solidFill>
            <a:srgbClr val="FFFFFF"/>
          </a:solidFill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6" name="TextBox 55"/>
          <p:cNvSpPr txBox="1"/>
          <p:nvPr/>
        </p:nvSpPr>
        <p:spPr>
          <a:xfrm>
            <a:off x="6355080" y="3772408"/>
            <a:ext cx="2093975" cy="709168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The answer is obviously wrong.</a:t>
            </a:r>
          </a:p>
        </p:txBody>
      </p:sp>
      <p:sp>
        <p:nvSpPr>
          <p:cNvPr id="57" name="Rectangle 56"/>
          <p:cNvSpPr/>
          <p:nvPr/>
        </p:nvSpPr>
        <p:spPr>
          <a:xfrm>
            <a:off x="8494776" y="3772408"/>
            <a:ext cx="1024128" cy="709168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8" name="Rectangle 57"/>
          <p:cNvSpPr/>
          <p:nvPr/>
        </p:nvSpPr>
        <p:spPr>
          <a:xfrm>
            <a:off x="9518904" y="3772408"/>
            <a:ext cx="1024128" cy="709168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9" name="Rectangle 58"/>
          <p:cNvSpPr/>
          <p:nvPr/>
        </p:nvSpPr>
        <p:spPr>
          <a:xfrm>
            <a:off x="10543032" y="3772408"/>
            <a:ext cx="1024128" cy="709168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0" name="TextBox 59"/>
          <p:cNvSpPr txBox="1"/>
          <p:nvPr/>
        </p:nvSpPr>
        <p:spPr>
          <a:xfrm>
            <a:off x="8494776" y="3772408"/>
            <a:ext cx="1024128" cy="709168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2200" b="1" u="none">
                <a:solidFill>
                  <a:srgbClr val="2E9E5B"/>
                </a:solidFill>
                <a:latin typeface="Arial"/>
              </a:rPr>
              <a:t>✔</a:t>
            </a:r>
          </a:p>
        </p:txBody>
      </p:sp>
      <p:sp>
        <p:nvSpPr>
          <p:cNvPr id="61" name="Rectangle 60"/>
          <p:cNvSpPr/>
          <p:nvPr/>
        </p:nvSpPr>
        <p:spPr>
          <a:xfrm>
            <a:off x="6309360" y="4481576"/>
            <a:ext cx="5257800" cy="709168"/>
          </a:xfrm>
          <a:prstGeom prst="rect">
            <a:avLst/>
          </a:prstGeom>
          <a:solidFill>
            <a:srgbClr val="FFFFFF"/>
          </a:solidFill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2" name="TextBox 61"/>
          <p:cNvSpPr txBox="1"/>
          <p:nvPr/>
        </p:nvSpPr>
        <p:spPr>
          <a:xfrm>
            <a:off x="6355080" y="4481576"/>
            <a:ext cx="2093975" cy="709168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Dad has undoubtedly left already.</a:t>
            </a:r>
          </a:p>
        </p:txBody>
      </p:sp>
      <p:sp>
        <p:nvSpPr>
          <p:cNvPr id="63" name="Rectangle 62"/>
          <p:cNvSpPr/>
          <p:nvPr/>
        </p:nvSpPr>
        <p:spPr>
          <a:xfrm>
            <a:off x="8494776" y="4481576"/>
            <a:ext cx="1024128" cy="709168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4" name="Rectangle 63"/>
          <p:cNvSpPr/>
          <p:nvPr/>
        </p:nvSpPr>
        <p:spPr>
          <a:xfrm>
            <a:off x="9518904" y="4481576"/>
            <a:ext cx="1024128" cy="709168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5" name="Rectangle 64"/>
          <p:cNvSpPr/>
          <p:nvPr/>
        </p:nvSpPr>
        <p:spPr>
          <a:xfrm>
            <a:off x="10543032" y="4481576"/>
            <a:ext cx="1024128" cy="709168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6" name="TextBox 65"/>
          <p:cNvSpPr txBox="1"/>
          <p:nvPr/>
        </p:nvSpPr>
        <p:spPr>
          <a:xfrm>
            <a:off x="8494776" y="4481576"/>
            <a:ext cx="1024128" cy="709168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2200" b="1" u="none">
                <a:solidFill>
                  <a:srgbClr val="2E9E5B"/>
                </a:solidFill>
                <a:latin typeface="Arial"/>
              </a:rPr>
              <a:t>✔</a:t>
            </a:r>
          </a:p>
        </p:txBody>
      </p:sp>
      <p:sp>
        <p:nvSpPr>
          <p:cNvPr id="67" name="Rectangle 66"/>
          <p:cNvSpPr/>
          <p:nvPr/>
        </p:nvSpPr>
        <p:spPr>
          <a:xfrm>
            <a:off x="6309360" y="5190744"/>
            <a:ext cx="5257800" cy="709168"/>
          </a:xfrm>
          <a:prstGeom prst="rect">
            <a:avLst/>
          </a:prstGeom>
          <a:solidFill>
            <a:srgbClr val="FFFFFF"/>
          </a:solidFill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8" name="TextBox 67"/>
          <p:cNvSpPr txBox="1"/>
          <p:nvPr/>
        </p:nvSpPr>
        <p:spPr>
          <a:xfrm>
            <a:off x="6355080" y="5190744"/>
            <a:ext cx="2093975" cy="709168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The answer is probably wrong.</a:t>
            </a:r>
          </a:p>
        </p:txBody>
      </p:sp>
      <p:sp>
        <p:nvSpPr>
          <p:cNvPr id="69" name="Rectangle 68"/>
          <p:cNvSpPr/>
          <p:nvPr/>
        </p:nvSpPr>
        <p:spPr>
          <a:xfrm>
            <a:off x="8494776" y="5190744"/>
            <a:ext cx="1024128" cy="709168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0" name="Rectangle 69"/>
          <p:cNvSpPr/>
          <p:nvPr/>
        </p:nvSpPr>
        <p:spPr>
          <a:xfrm>
            <a:off x="9518904" y="5190744"/>
            <a:ext cx="1024128" cy="709168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1" name="Rectangle 70"/>
          <p:cNvSpPr/>
          <p:nvPr/>
        </p:nvSpPr>
        <p:spPr>
          <a:xfrm>
            <a:off x="10543032" y="5190744"/>
            <a:ext cx="1024128" cy="709168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2" name="TextBox 71"/>
          <p:cNvSpPr txBox="1"/>
          <p:nvPr/>
        </p:nvSpPr>
        <p:spPr>
          <a:xfrm>
            <a:off x="9518904" y="5190744"/>
            <a:ext cx="1024128" cy="709168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2200" b="1" u="none">
                <a:solidFill>
                  <a:srgbClr val="2E9E5B"/>
                </a:solidFill>
                <a:latin typeface="Arial"/>
              </a:rPr>
              <a:t>✔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99" dur="indefinite" nodeType="mainSeq">
                <p:childTnLst>
                  <p:par>
                    <p:cTn id="113" fill="hold">
                      <p:stCondLst>
                        <p:cond delay="indefinite"/>
                      </p:stCondLst>
                      <p:childTnLst>
                        <p:par>
                          <p:cTn id="114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6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9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2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7" fill="hold">
                      <p:stCondLst>
                        <p:cond delay="indefinite"/>
                      </p:stCondLst>
                      <p:childTnLst>
                        <p:par>
                          <p:cTn id="128" fill="hold">
                            <p:stCondLst>
                              <p:cond delay="0"/>
                            </p:stCondLst>
                            <p:childTnLst>
                              <p:par>
                                <p:cTn id="1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7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0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3" dur="50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6" dur="500"/>
                                        <p:tgtEl>
                                          <p:spTgt spid="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2" fill="hold" display="0">
                  <p:stCondLst>
                    <p:cond delay="indefinite"/>
                  </p:stCondLst>
                </p:cTn>
                <p:tgtEl>
                  <p:spTgt spid="11"/>
                </p:tgtEl>
              </p:cMediaNode>
            </p:video>
          </p:childTnLst>
        </p:cTn>
      </p:par>
    </p:tnLst>
  </p:timing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5 · SPaG · Modal verbs and adverbs of possibility · Recognising adverbs of possibility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Varied fluency 7</a:t>
            </a:r>
          </a:p>
        </p:txBody>
      </p:sp>
      <p:sp>
        <p:nvSpPr>
          <p:cNvPr id="6" name="Rectangle 5"/>
          <p:cNvSpPr/>
          <p:nvPr/>
        </p:nvSpPr>
        <p:spPr>
          <a:xfrm>
            <a:off x="6016752" y="822960"/>
            <a:ext cx="45720" cy="5440680"/>
          </a:xfrm>
          <a:prstGeom prst="rect">
            <a:avLst/>
          </a:prstGeom>
          <a:solidFill>
            <a:srgbClr val="1721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7" name="Picture 6" descr="teache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8640" y="690829"/>
            <a:ext cx="864108" cy="881938"/>
          </a:xfrm>
          <a:prstGeom prst="rect">
            <a:avLst/>
          </a:prstGeom>
        </p:spPr>
      </p:pic>
      <p:sp>
        <p:nvSpPr>
          <p:cNvPr id="8" name="Rounded Rectangular Callout 7"/>
          <p:cNvSpPr/>
          <p:nvPr/>
        </p:nvSpPr>
        <p:spPr>
          <a:xfrm>
            <a:off x="1463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I do</a:t>
            </a:r>
          </a:p>
        </p:txBody>
      </p:sp>
      <p:pic>
        <p:nvPicPr>
          <p:cNvPr id="9" name="Picture 8" descr="cheer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63640" y="542696"/>
            <a:ext cx="846277" cy="1030071"/>
          </a:xfrm>
          <a:prstGeom prst="rect">
            <a:avLst/>
          </a:prstGeom>
        </p:spPr>
      </p:pic>
      <p:sp>
        <p:nvSpPr>
          <p:cNvPr id="10" name="Rounded Rectangular Callout 9"/>
          <p:cNvSpPr/>
          <p:nvPr/>
        </p:nvSpPr>
        <p:spPr>
          <a:xfrm>
            <a:off x="7178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You do</a:t>
            </a:r>
          </a:p>
        </p:txBody>
      </p:sp>
      <p:pic>
        <p:nvPicPr>
          <p:cNvPr id="11" name="timer_60.mp4" descr="Countdown timer, 1:00. Click to start.">
            <a:hlinkClick r:id="" action="ppaction://media"/>
          </p:cNvPr>
          <p:cNvPicPr>
            <a:picLocks noChangeAspect="1"/>
          </p:cNvPicPr>
          <p:nvPr>
            <a:videoFile r:link="rId7"/>
            <p:extLst>
              <p:ext uri="{DAA4B4D4-6D71-4841-9C94-3DE7FCFB9230}">
                <p14:media xmlns:p14="http://schemas.microsoft.com/office/powerpoint/2010/main" r:embed="rId6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9601200" y="749808"/>
            <a:ext cx="2011680" cy="704088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4572000" y="6327648"/>
            <a:ext cx="3017520" cy="27432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u="none">
                <a:solidFill>
                  <a:srgbClr val="6B7280"/>
                </a:solidFill>
                <a:latin typeface="Dreaming Outloud Pro"/>
              </a:rPr>
              <a:t>7 of 12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4864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5836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Circle the </a:t>
            </a:r>
            <a:r>
              <a:rPr sz="2000" b="1" u="none">
                <a:solidFill>
                  <a:srgbClr val="17213A"/>
                </a:solidFill>
                <a:latin typeface="Arial"/>
              </a:rPr>
              <a:t>adverb of possibility</a:t>
            </a:r>
            <a:r>
              <a:rPr sz="2000" b="0" u="none">
                <a:solidFill>
                  <a:srgbClr val="17213A"/>
                </a:solidFill>
                <a:latin typeface="Arial"/>
              </a:rPr>
              <a:t> in the sentence below.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548640" y="2606040"/>
            <a:ext cx="5257800" cy="993648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Arial"/>
              </a:rPr>
              <a:t>The meeting will probably be postponed.</a:t>
            </a:r>
          </a:p>
        </p:txBody>
      </p:sp>
      <p:sp>
        <p:nvSpPr>
          <p:cNvPr id="16" name="Rectangle 15"/>
          <p:cNvSpPr/>
          <p:nvPr/>
        </p:nvSpPr>
        <p:spPr>
          <a:xfrm>
            <a:off x="548640" y="2606040"/>
            <a:ext cx="5257800" cy="993648"/>
          </a:xfrm>
          <a:prstGeom prst="rect">
            <a:avLst/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548640" y="2606040"/>
            <a:ext cx="5257800" cy="993648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Arial"/>
              </a:rPr>
              <a:t>The meeting will </a:t>
            </a:r>
            <a:r>
              <a:rPr sz="2400" b="1" u="sng">
                <a:solidFill>
                  <a:srgbClr val="D11A2A"/>
                </a:solidFill>
                <a:latin typeface="Arial"/>
              </a:rPr>
              <a:t>probably</a:t>
            </a:r>
            <a:r>
              <a:rPr sz="2400" b="0" u="none">
                <a:solidFill>
                  <a:srgbClr val="17213A"/>
                </a:solidFill>
                <a:latin typeface="Arial"/>
              </a:rPr>
              <a:t> be postponed.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630936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641908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Circle the </a:t>
            </a:r>
            <a:r>
              <a:rPr sz="2000" b="1" u="none">
                <a:solidFill>
                  <a:srgbClr val="17213A"/>
                </a:solidFill>
                <a:latin typeface="Arial"/>
              </a:rPr>
              <a:t>adverb of possibility</a:t>
            </a:r>
            <a:r>
              <a:rPr sz="2000" b="0" u="none">
                <a:solidFill>
                  <a:srgbClr val="17213A"/>
                </a:solidFill>
                <a:latin typeface="Arial"/>
              </a:rPr>
              <a:t> in the sentence below.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6309360" y="2606040"/>
            <a:ext cx="5257800" cy="993648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Arial"/>
              </a:rPr>
              <a:t>The winner will almost certainly be announced today.</a:t>
            </a:r>
          </a:p>
        </p:txBody>
      </p:sp>
      <p:sp>
        <p:nvSpPr>
          <p:cNvPr id="21" name="Rectangle 20"/>
          <p:cNvSpPr/>
          <p:nvPr/>
        </p:nvSpPr>
        <p:spPr>
          <a:xfrm>
            <a:off x="6309360" y="2606040"/>
            <a:ext cx="5257800" cy="993648"/>
          </a:xfrm>
          <a:prstGeom prst="rect">
            <a:avLst/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6309360" y="2606040"/>
            <a:ext cx="5257800" cy="993648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Arial"/>
              </a:rPr>
              <a:t>The winner will </a:t>
            </a:r>
            <a:r>
              <a:rPr sz="2400" b="1" u="sng">
                <a:solidFill>
                  <a:srgbClr val="D11A2A"/>
                </a:solidFill>
                <a:latin typeface="Arial"/>
              </a:rPr>
              <a:t>almost certainly</a:t>
            </a:r>
            <a:r>
              <a:rPr sz="2400" b="0" u="none">
                <a:solidFill>
                  <a:srgbClr val="17213A"/>
                </a:solidFill>
                <a:latin typeface="Arial"/>
              </a:rPr>
              <a:t> be announced today.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99" dur="indefinite" nodeType="mainSeq">
                <p:childTnLst>
                  <p:par>
                    <p:cTn id="107" fill="hold">
                      <p:stCondLst>
                        <p:cond delay="indefinite"/>
                      </p:stCondLst>
                      <p:childTnLst>
                        <p:par>
                          <p:cTn id="108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6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5" fill="hold">
                      <p:stCondLst>
                        <p:cond delay="indefinite"/>
                      </p:stCondLst>
                      <p:childTnLst>
                        <p:par>
                          <p:cTn id="116" fill="hold">
                            <p:stCondLst>
                              <p:cond delay="0"/>
                            </p:stCondLst>
                            <p:childTnLst>
                              <p:par>
                                <p:cTn id="10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1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4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2" fill="hold" display="0">
                  <p:stCondLst>
                    <p:cond delay="indefinite"/>
                  </p:stCondLst>
                </p:cTn>
                <p:tgtEl>
                  <p:spTgt spid="11"/>
                </p:tgtEl>
              </p:cMediaNode>
            </p:video>
          </p:childTnLst>
        </p:cTn>
      </p:par>
    </p:tnLst>
  </p:timing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5 · SPaG · Modal verbs and adverbs of possibility · Recognising adverbs of possibility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Varied fluency 8</a:t>
            </a:r>
          </a:p>
        </p:txBody>
      </p:sp>
      <p:sp>
        <p:nvSpPr>
          <p:cNvPr id="6" name="Rectangle 5"/>
          <p:cNvSpPr/>
          <p:nvPr/>
        </p:nvSpPr>
        <p:spPr>
          <a:xfrm>
            <a:off x="6016752" y="822960"/>
            <a:ext cx="45720" cy="5440680"/>
          </a:xfrm>
          <a:prstGeom prst="rect">
            <a:avLst/>
          </a:prstGeom>
          <a:solidFill>
            <a:srgbClr val="1721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7" name="Picture 6" descr="teache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8640" y="690829"/>
            <a:ext cx="864108" cy="881938"/>
          </a:xfrm>
          <a:prstGeom prst="rect">
            <a:avLst/>
          </a:prstGeom>
        </p:spPr>
      </p:pic>
      <p:sp>
        <p:nvSpPr>
          <p:cNvPr id="8" name="Rounded Rectangular Callout 7"/>
          <p:cNvSpPr/>
          <p:nvPr/>
        </p:nvSpPr>
        <p:spPr>
          <a:xfrm>
            <a:off x="1463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I do</a:t>
            </a:r>
          </a:p>
        </p:txBody>
      </p:sp>
      <p:pic>
        <p:nvPicPr>
          <p:cNvPr id="9" name="Picture 8" descr="cheer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63640" y="542696"/>
            <a:ext cx="846277" cy="1030071"/>
          </a:xfrm>
          <a:prstGeom prst="rect">
            <a:avLst/>
          </a:prstGeom>
        </p:spPr>
      </p:pic>
      <p:sp>
        <p:nvSpPr>
          <p:cNvPr id="10" name="Rounded Rectangular Callout 9"/>
          <p:cNvSpPr/>
          <p:nvPr/>
        </p:nvSpPr>
        <p:spPr>
          <a:xfrm>
            <a:off x="7178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You do</a:t>
            </a:r>
          </a:p>
        </p:txBody>
      </p:sp>
      <p:pic>
        <p:nvPicPr>
          <p:cNvPr id="11" name="timer_60.mp4" descr="Countdown timer, 1:00. Click to start.">
            <a:hlinkClick r:id="" action="ppaction://media"/>
          </p:cNvPr>
          <p:cNvPicPr>
            <a:picLocks noChangeAspect="1"/>
          </p:cNvPicPr>
          <p:nvPr>
            <a:videoFile r:link="rId7"/>
            <p:extLst>
              <p:ext uri="{DAA4B4D4-6D71-4841-9C94-3DE7FCFB9230}">
                <p14:media xmlns:p14="http://schemas.microsoft.com/office/powerpoint/2010/main" r:embed="rId6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9601200" y="749808"/>
            <a:ext cx="2011680" cy="704088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4572000" y="6327648"/>
            <a:ext cx="3017520" cy="27432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u="none">
                <a:solidFill>
                  <a:srgbClr val="6B7280"/>
                </a:solidFill>
                <a:latin typeface="Dreaming Outloud Pro"/>
              </a:rPr>
              <a:t>8 of 12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4864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5836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Which adverb makes the sentence sound </a:t>
            </a:r>
            <a:r>
              <a:rPr sz="2000" b="1" u="none">
                <a:solidFill>
                  <a:srgbClr val="17213A"/>
                </a:solidFill>
                <a:latin typeface="Arial"/>
              </a:rPr>
              <a:t>most certain</a:t>
            </a:r>
            <a:r>
              <a:rPr sz="2000" b="0" u="none">
                <a:solidFill>
                  <a:srgbClr val="17213A"/>
                </a:solidFill>
                <a:latin typeface="Arial"/>
              </a:rPr>
              <a:t>?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548640" y="2606040"/>
            <a:ext cx="5257800" cy="597408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Arial"/>
              </a:rPr>
              <a:t>The shop is ______ open by now.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548640" y="3313176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640080" y="3313176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probably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548640" y="3891534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640080" y="3891534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perhaps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548640" y="4469892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TextBox 20"/>
          <p:cNvSpPr txBox="1"/>
          <p:nvPr/>
        </p:nvSpPr>
        <p:spPr>
          <a:xfrm>
            <a:off x="640080" y="4469892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surely</a:t>
            </a:r>
          </a:p>
        </p:txBody>
      </p:sp>
      <p:sp>
        <p:nvSpPr>
          <p:cNvPr id="22" name="Rounded Rectangle 21"/>
          <p:cNvSpPr/>
          <p:nvPr/>
        </p:nvSpPr>
        <p:spPr>
          <a:xfrm>
            <a:off x="548640" y="4469892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DDF3E4"/>
          </a:solidFill>
          <a:ln w="38100">
            <a:solidFill>
              <a:srgbClr val="2E9E5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3" name="TextBox 22"/>
          <p:cNvSpPr txBox="1"/>
          <p:nvPr/>
        </p:nvSpPr>
        <p:spPr>
          <a:xfrm>
            <a:off x="640080" y="4469892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✔  surely</a:t>
            </a:r>
          </a:p>
        </p:txBody>
      </p:sp>
      <p:sp>
        <p:nvSpPr>
          <p:cNvPr id="24" name="Rounded Rectangle 23"/>
          <p:cNvSpPr/>
          <p:nvPr/>
        </p:nvSpPr>
        <p:spPr>
          <a:xfrm>
            <a:off x="548640" y="5048250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5" name="TextBox 24"/>
          <p:cNvSpPr txBox="1"/>
          <p:nvPr/>
        </p:nvSpPr>
        <p:spPr>
          <a:xfrm>
            <a:off x="640080" y="5048250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possibly</a:t>
            </a:r>
          </a:p>
        </p:txBody>
      </p:sp>
      <p:sp>
        <p:nvSpPr>
          <p:cNvPr id="26" name="Rounded Rectangle 25"/>
          <p:cNvSpPr/>
          <p:nvPr/>
        </p:nvSpPr>
        <p:spPr>
          <a:xfrm>
            <a:off x="630936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7" name="TextBox 26"/>
          <p:cNvSpPr txBox="1"/>
          <p:nvPr/>
        </p:nvSpPr>
        <p:spPr>
          <a:xfrm>
            <a:off x="641908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Which adverb makes the sentence sound </a:t>
            </a:r>
            <a:r>
              <a:rPr sz="2000" b="1" u="none">
                <a:solidFill>
                  <a:srgbClr val="17213A"/>
                </a:solidFill>
                <a:latin typeface="Arial"/>
              </a:rPr>
              <a:t>least certain</a:t>
            </a:r>
            <a:r>
              <a:rPr sz="2000" b="0" u="none">
                <a:solidFill>
                  <a:srgbClr val="17213A"/>
                </a:solidFill>
                <a:latin typeface="Arial"/>
              </a:rPr>
              <a:t>?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6309360" y="2606040"/>
            <a:ext cx="5257800" cy="597408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Arial"/>
              </a:rPr>
              <a:t>She has ______ forgotten her keys.</a:t>
            </a:r>
          </a:p>
        </p:txBody>
      </p:sp>
      <p:sp>
        <p:nvSpPr>
          <p:cNvPr id="29" name="Rounded Rectangle 28"/>
          <p:cNvSpPr/>
          <p:nvPr/>
        </p:nvSpPr>
        <p:spPr>
          <a:xfrm>
            <a:off x="6309360" y="3313176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0" name="TextBox 29"/>
          <p:cNvSpPr txBox="1"/>
          <p:nvPr/>
        </p:nvSpPr>
        <p:spPr>
          <a:xfrm>
            <a:off x="6400800" y="3313176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possibly</a:t>
            </a:r>
          </a:p>
        </p:txBody>
      </p:sp>
      <p:sp>
        <p:nvSpPr>
          <p:cNvPr id="31" name="Rounded Rectangle 30"/>
          <p:cNvSpPr/>
          <p:nvPr/>
        </p:nvSpPr>
        <p:spPr>
          <a:xfrm>
            <a:off x="6309360" y="3313176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DDF3E4"/>
          </a:solidFill>
          <a:ln w="38100">
            <a:solidFill>
              <a:srgbClr val="2E9E5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2" name="TextBox 31"/>
          <p:cNvSpPr txBox="1"/>
          <p:nvPr/>
        </p:nvSpPr>
        <p:spPr>
          <a:xfrm>
            <a:off x="6400800" y="3313176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✔  possibly</a:t>
            </a:r>
          </a:p>
        </p:txBody>
      </p:sp>
      <p:sp>
        <p:nvSpPr>
          <p:cNvPr id="33" name="Rounded Rectangle 32"/>
          <p:cNvSpPr/>
          <p:nvPr/>
        </p:nvSpPr>
        <p:spPr>
          <a:xfrm>
            <a:off x="6309360" y="3891534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4" name="TextBox 33"/>
          <p:cNvSpPr txBox="1"/>
          <p:nvPr/>
        </p:nvSpPr>
        <p:spPr>
          <a:xfrm>
            <a:off x="6400800" y="3891534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certainly</a:t>
            </a:r>
          </a:p>
        </p:txBody>
      </p:sp>
      <p:sp>
        <p:nvSpPr>
          <p:cNvPr id="35" name="Rounded Rectangle 34"/>
          <p:cNvSpPr/>
          <p:nvPr/>
        </p:nvSpPr>
        <p:spPr>
          <a:xfrm>
            <a:off x="6309360" y="4469892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6" name="TextBox 35"/>
          <p:cNvSpPr txBox="1"/>
          <p:nvPr/>
        </p:nvSpPr>
        <p:spPr>
          <a:xfrm>
            <a:off x="6400800" y="4469892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probably</a:t>
            </a:r>
          </a:p>
        </p:txBody>
      </p:sp>
      <p:sp>
        <p:nvSpPr>
          <p:cNvPr id="37" name="Rounded Rectangle 36"/>
          <p:cNvSpPr/>
          <p:nvPr/>
        </p:nvSpPr>
        <p:spPr>
          <a:xfrm>
            <a:off x="6309360" y="5048250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8" name="TextBox 37"/>
          <p:cNvSpPr txBox="1"/>
          <p:nvPr/>
        </p:nvSpPr>
        <p:spPr>
          <a:xfrm>
            <a:off x="6400800" y="5048250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obviously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99" dur="indefinite" nodeType="mainSeq">
                <p:childTnLst>
                  <p:par>
                    <p:cTn id="107" fill="hold">
                      <p:stCondLst>
                        <p:cond delay="indefinite"/>
                      </p:stCondLst>
                      <p:childTnLst>
                        <p:par>
                          <p:cTn id="108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6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5" fill="hold">
                      <p:stCondLst>
                        <p:cond delay="indefinite"/>
                      </p:stCondLst>
                      <p:childTnLst>
                        <p:par>
                          <p:cTn id="116" fill="hold">
                            <p:stCondLst>
                              <p:cond delay="0"/>
                            </p:stCondLst>
                            <p:childTnLst>
                              <p:par>
                                <p:cTn id="10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1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4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2" fill="hold" display="0">
                  <p:stCondLst>
                    <p:cond delay="indefinite"/>
                  </p:stCondLst>
                </p:cTn>
                <p:tgtEl>
                  <p:spTgt spid="11"/>
                </p:tgtEl>
              </p:cMediaNode>
            </p:video>
          </p:childTnLst>
        </p:cTn>
      </p:par>
    </p:tnLst>
  </p:timing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5 · SPaG · Modal verbs and adverbs of possibility · Recognising adverbs of possibility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Reasoning 1</a:t>
            </a:r>
          </a:p>
        </p:txBody>
      </p:sp>
      <p:sp>
        <p:nvSpPr>
          <p:cNvPr id="6" name="Rectangle 5"/>
          <p:cNvSpPr/>
          <p:nvPr/>
        </p:nvSpPr>
        <p:spPr>
          <a:xfrm>
            <a:off x="6016752" y="822960"/>
            <a:ext cx="45720" cy="5440680"/>
          </a:xfrm>
          <a:prstGeom prst="rect">
            <a:avLst/>
          </a:prstGeom>
          <a:solidFill>
            <a:srgbClr val="1721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7" name="Picture 6" descr="teache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8640" y="690829"/>
            <a:ext cx="864108" cy="881938"/>
          </a:xfrm>
          <a:prstGeom prst="rect">
            <a:avLst/>
          </a:prstGeom>
        </p:spPr>
      </p:pic>
      <p:sp>
        <p:nvSpPr>
          <p:cNvPr id="8" name="Rounded Rectangular Callout 7"/>
          <p:cNvSpPr/>
          <p:nvPr/>
        </p:nvSpPr>
        <p:spPr>
          <a:xfrm>
            <a:off x="1463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I do</a:t>
            </a:r>
          </a:p>
        </p:txBody>
      </p:sp>
      <p:pic>
        <p:nvPicPr>
          <p:cNvPr id="9" name="Picture 8" descr="cheer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63640" y="542696"/>
            <a:ext cx="846277" cy="1030071"/>
          </a:xfrm>
          <a:prstGeom prst="rect">
            <a:avLst/>
          </a:prstGeom>
        </p:spPr>
      </p:pic>
      <p:sp>
        <p:nvSpPr>
          <p:cNvPr id="10" name="Rounded Rectangular Callout 9"/>
          <p:cNvSpPr/>
          <p:nvPr/>
        </p:nvSpPr>
        <p:spPr>
          <a:xfrm>
            <a:off x="7178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You do</a:t>
            </a:r>
          </a:p>
        </p:txBody>
      </p:sp>
      <p:pic>
        <p:nvPicPr>
          <p:cNvPr id="11" name="timer_60.mp4" descr="Countdown timer, 1:00. Click to start.">
            <a:hlinkClick r:id="" action="ppaction://media"/>
          </p:cNvPr>
          <p:cNvPicPr>
            <a:picLocks noChangeAspect="1"/>
          </p:cNvPicPr>
          <p:nvPr>
            <a:videoFile r:link="rId7"/>
            <p:extLst>
              <p:ext uri="{DAA4B4D4-6D71-4841-9C94-3DE7FCFB9230}">
                <p14:media xmlns:p14="http://schemas.microsoft.com/office/powerpoint/2010/main" r:embed="rId6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9601200" y="749808"/>
            <a:ext cx="2011680" cy="704088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4572000" y="6327648"/>
            <a:ext cx="3017520" cy="27432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u="none">
                <a:solidFill>
                  <a:srgbClr val="6B7280"/>
                </a:solidFill>
                <a:latin typeface="Dreaming Outloud Pro"/>
              </a:rPr>
              <a:t>9 of 12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4864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5836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Is the statement correct? Tick one box. Then explain how you know.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548640" y="2606040"/>
            <a:ext cx="5257800" cy="803452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23" b="0" u="none">
                <a:solidFill>
                  <a:srgbClr val="17213A"/>
                </a:solidFill>
                <a:latin typeface="Arial"/>
              </a:rPr>
              <a:t>The sentences 'It will rain' and 'It will possibly rain' show the same certainty.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548640" y="3519220"/>
            <a:ext cx="5257800" cy="436625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640080" y="3519220"/>
            <a:ext cx="5074920" cy="436625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367" b="0" u="none">
                <a:solidFill>
                  <a:srgbClr val="17213A"/>
                </a:solidFill>
                <a:latin typeface="Arial"/>
              </a:rPr>
              <a:t>☐  Yes, it is correct.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548640" y="4028998"/>
            <a:ext cx="5257800" cy="436625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640080" y="4028998"/>
            <a:ext cx="5074920" cy="436625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367" b="0" u="none">
                <a:solidFill>
                  <a:srgbClr val="17213A"/>
                </a:solidFill>
                <a:latin typeface="Arial"/>
              </a:rPr>
              <a:t>☐  No, it is not correct.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548640" y="4028998"/>
            <a:ext cx="5257800" cy="436625"/>
          </a:xfrm>
          <a:prstGeom prst="roundRect">
            <a:avLst>
              <a:gd name="adj" fmla="val 20000"/>
            </a:avLst>
          </a:prstGeom>
          <a:solidFill>
            <a:srgbClr val="DDF3E4"/>
          </a:solidFill>
          <a:ln w="38100">
            <a:solidFill>
              <a:srgbClr val="2E9E5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TextBox 20"/>
          <p:cNvSpPr txBox="1"/>
          <p:nvPr/>
        </p:nvSpPr>
        <p:spPr>
          <a:xfrm>
            <a:off x="640080" y="4028998"/>
            <a:ext cx="5074920" cy="436625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367" b="0" u="none">
                <a:solidFill>
                  <a:srgbClr val="17213A"/>
                </a:solidFill>
                <a:latin typeface="Arial"/>
              </a:rPr>
              <a:t>✔  No, it is not correct.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548640" y="4648504"/>
            <a:ext cx="5257800" cy="354329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367" b="0" u="none">
                <a:solidFill>
                  <a:srgbClr val="17213A"/>
                </a:solidFill>
                <a:latin typeface="Arial"/>
              </a:rPr>
              <a:t>Explain how you know.</a:t>
            </a:r>
          </a:p>
        </p:txBody>
      </p:sp>
      <p:sp>
        <p:nvSpPr>
          <p:cNvPr id="23" name="Rounded Rectangle 22"/>
          <p:cNvSpPr/>
          <p:nvPr/>
        </p:nvSpPr>
        <p:spPr>
          <a:xfrm>
            <a:off x="548640" y="5112562"/>
            <a:ext cx="5257800" cy="789659"/>
          </a:xfrm>
          <a:prstGeom prst="roundRect">
            <a:avLst>
              <a:gd name="adj" fmla="val 10000"/>
            </a:avLst>
          </a:prstGeom>
          <a:noFill/>
          <a:ln w="19050">
            <a:solidFill>
              <a:srgbClr val="9AA3B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TextBox 23"/>
          <p:cNvSpPr txBox="1"/>
          <p:nvPr/>
        </p:nvSpPr>
        <p:spPr>
          <a:xfrm>
            <a:off x="640080" y="5112562"/>
            <a:ext cx="5074920" cy="789659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91" b="0" u="none">
                <a:solidFill>
                  <a:srgbClr val="D11A2A"/>
                </a:solidFill>
                <a:latin typeface="Arial"/>
              </a:rPr>
              <a:t>'Possibly' makes the second sentence less certain.</a:t>
            </a:r>
          </a:p>
          <a:p>
            <a:pPr algn="l">
              <a:lnSpc>
                <a:spcPct val="115000"/>
              </a:lnSpc>
            </a:pPr>
            <a:r>
              <a:rPr sz="1291" b="0" u="none">
                <a:solidFill>
                  <a:srgbClr val="D11A2A"/>
                </a:solidFill>
                <a:latin typeface="Arial"/>
              </a:rPr>
              <a:t>Accept any answer that gives the same reason.</a:t>
            </a:r>
          </a:p>
        </p:txBody>
      </p:sp>
      <p:sp>
        <p:nvSpPr>
          <p:cNvPr id="25" name="Rounded Rectangle 24"/>
          <p:cNvSpPr/>
          <p:nvPr/>
        </p:nvSpPr>
        <p:spPr>
          <a:xfrm>
            <a:off x="630936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TextBox 25"/>
          <p:cNvSpPr txBox="1"/>
          <p:nvPr/>
        </p:nvSpPr>
        <p:spPr>
          <a:xfrm>
            <a:off x="641908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Is the statement correct? Tick one box. Then explain how you know.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6309360" y="2606040"/>
            <a:ext cx="5257800" cy="851001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967" b="0" u="none">
                <a:solidFill>
                  <a:srgbClr val="17213A"/>
                </a:solidFill>
                <a:latin typeface="Arial"/>
              </a:rPr>
              <a:t>'Probably' shows more certainty than 'possibly'.</a:t>
            </a:r>
          </a:p>
        </p:txBody>
      </p:sp>
      <p:sp>
        <p:nvSpPr>
          <p:cNvPr id="28" name="Rounded Rectangle 27"/>
          <p:cNvSpPr/>
          <p:nvPr/>
        </p:nvSpPr>
        <p:spPr>
          <a:xfrm>
            <a:off x="6309360" y="3566769"/>
            <a:ext cx="5257800" cy="453770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9" name="TextBox 28"/>
          <p:cNvSpPr txBox="1"/>
          <p:nvPr/>
        </p:nvSpPr>
        <p:spPr>
          <a:xfrm>
            <a:off x="6400800" y="3566769"/>
            <a:ext cx="5074920" cy="45377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475" b="0" u="none">
                <a:solidFill>
                  <a:srgbClr val="17213A"/>
                </a:solidFill>
                <a:latin typeface="Arial"/>
              </a:rPr>
              <a:t>☐  Yes, it is correct.</a:t>
            </a:r>
          </a:p>
        </p:txBody>
      </p:sp>
      <p:sp>
        <p:nvSpPr>
          <p:cNvPr id="30" name="Rounded Rectangle 29"/>
          <p:cNvSpPr/>
          <p:nvPr/>
        </p:nvSpPr>
        <p:spPr>
          <a:xfrm>
            <a:off x="6309360" y="3566769"/>
            <a:ext cx="5257800" cy="453770"/>
          </a:xfrm>
          <a:prstGeom prst="roundRect">
            <a:avLst>
              <a:gd name="adj" fmla="val 20000"/>
            </a:avLst>
          </a:prstGeom>
          <a:solidFill>
            <a:srgbClr val="DDF3E4"/>
          </a:solidFill>
          <a:ln w="38100">
            <a:solidFill>
              <a:srgbClr val="2E9E5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1" name="TextBox 30"/>
          <p:cNvSpPr txBox="1"/>
          <p:nvPr/>
        </p:nvSpPr>
        <p:spPr>
          <a:xfrm>
            <a:off x="6400800" y="3566769"/>
            <a:ext cx="5074920" cy="45377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475" b="0" u="none">
                <a:solidFill>
                  <a:srgbClr val="17213A"/>
                </a:solidFill>
                <a:latin typeface="Arial"/>
              </a:rPr>
              <a:t>✔  Yes, it is correct.</a:t>
            </a:r>
          </a:p>
        </p:txBody>
      </p:sp>
      <p:sp>
        <p:nvSpPr>
          <p:cNvPr id="32" name="Rounded Rectangle 31"/>
          <p:cNvSpPr/>
          <p:nvPr/>
        </p:nvSpPr>
        <p:spPr>
          <a:xfrm>
            <a:off x="6309360" y="4093692"/>
            <a:ext cx="5257800" cy="453770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3" name="TextBox 32"/>
          <p:cNvSpPr txBox="1"/>
          <p:nvPr/>
        </p:nvSpPr>
        <p:spPr>
          <a:xfrm>
            <a:off x="6400800" y="4093692"/>
            <a:ext cx="5074920" cy="45377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475" b="0" u="none">
                <a:solidFill>
                  <a:srgbClr val="17213A"/>
                </a:solidFill>
                <a:latin typeface="Arial"/>
              </a:rPr>
              <a:t>☐  No, it is not correct.</a:t>
            </a:r>
          </a:p>
        </p:txBody>
      </p:sp>
      <p:sp>
        <p:nvSpPr>
          <p:cNvPr id="34" name="TextBox 33"/>
          <p:cNvSpPr txBox="1"/>
          <p:nvPr/>
        </p:nvSpPr>
        <p:spPr>
          <a:xfrm>
            <a:off x="6309360" y="4730343"/>
            <a:ext cx="5257800" cy="371474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475" b="0" u="none">
                <a:solidFill>
                  <a:srgbClr val="17213A"/>
                </a:solidFill>
                <a:latin typeface="Arial"/>
              </a:rPr>
              <a:t>Explain how you know.</a:t>
            </a:r>
          </a:p>
        </p:txBody>
      </p:sp>
      <p:sp>
        <p:nvSpPr>
          <p:cNvPr id="35" name="Rounded Rectangle 34"/>
          <p:cNvSpPr/>
          <p:nvPr/>
        </p:nvSpPr>
        <p:spPr>
          <a:xfrm>
            <a:off x="6309360" y="5211546"/>
            <a:ext cx="5257800" cy="855610"/>
          </a:xfrm>
          <a:prstGeom prst="roundRect">
            <a:avLst>
              <a:gd name="adj" fmla="val 10000"/>
            </a:avLst>
          </a:prstGeom>
          <a:noFill/>
          <a:ln w="19050">
            <a:solidFill>
              <a:srgbClr val="9AA3B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6" name="TextBox 35"/>
          <p:cNvSpPr txBox="1"/>
          <p:nvPr/>
        </p:nvSpPr>
        <p:spPr>
          <a:xfrm>
            <a:off x="6400800" y="5211546"/>
            <a:ext cx="5074920" cy="85561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393" b="0" u="none">
                <a:solidFill>
                  <a:srgbClr val="D11A2A"/>
                </a:solidFill>
                <a:latin typeface="Arial"/>
              </a:rPr>
              <a:t>Something that is probable is more likely than something that is only possible.</a:t>
            </a:r>
          </a:p>
          <a:p>
            <a:pPr algn="l">
              <a:lnSpc>
                <a:spcPct val="115000"/>
              </a:lnSpc>
            </a:pPr>
            <a:r>
              <a:rPr sz="1393" b="0" u="none">
                <a:solidFill>
                  <a:srgbClr val="D11A2A"/>
                </a:solidFill>
                <a:latin typeface="Arial"/>
              </a:rPr>
              <a:t>Accept any answer that gives the same reason.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99" dur="indefinite" nodeType="mainSeq">
                <p:childTnLst>
                  <p:par>
                    <p:cTn id="107" fill="hold">
                      <p:stCondLst>
                        <p:cond delay="indefinite"/>
                      </p:stCondLst>
                      <p:childTnLst>
                        <p:par>
                          <p:cTn id="108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6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2" fill="hold">
                      <p:stCondLst>
                        <p:cond delay="indefinite"/>
                      </p:stCondLst>
                      <p:childTnLst>
                        <p:par>
                          <p:cTn id="113" fill="hold">
                            <p:stCondLst>
                              <p:cond delay="0"/>
                            </p:stCondLst>
                            <p:childTnLst>
                              <p:par>
                                <p:cTn id="10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1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0" fill="hold">
                      <p:stCondLst>
                        <p:cond delay="indefinite"/>
                      </p:stCondLst>
                      <p:childTnLst>
                        <p:par>
                          <p:cTn id="121" fill="hold">
                            <p:stCondLst>
                              <p:cond delay="0"/>
                            </p:stCondLst>
                            <p:childTnLst>
                              <p:par>
                                <p:cTn id="11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6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9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5" fill="hold">
                      <p:stCondLst>
                        <p:cond delay="indefinite"/>
                      </p:stCondLst>
                      <p:childTnLst>
                        <p:par>
                          <p:cTn id="126" fill="hold">
                            <p:stCondLst>
                              <p:cond delay="0"/>
                            </p:stCondLst>
                            <p:childTnLst>
                              <p:par>
                                <p:cTn id="12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4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2" fill="hold" display="0">
                  <p:stCondLst>
                    <p:cond delay="indefinite"/>
                  </p:stCondLst>
                </p:cTn>
                <p:tgtEl>
                  <p:spTgt spid="11"/>
                </p:tgtEl>
              </p:cMediaNode>
            </p:video>
          </p:childTnLst>
        </p:cTn>
      </p:par>
    </p:tnLst>
  </p:timing>
</p:sld>
</file>

<file path=ppt/slides/slide1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5 · SPaG · Modal verbs and adverbs of possibility · Recognising adverbs of possibility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Reasoning 2</a:t>
            </a:r>
          </a:p>
        </p:txBody>
      </p:sp>
      <p:sp>
        <p:nvSpPr>
          <p:cNvPr id="6" name="Rectangle 5"/>
          <p:cNvSpPr/>
          <p:nvPr/>
        </p:nvSpPr>
        <p:spPr>
          <a:xfrm>
            <a:off x="6016752" y="822960"/>
            <a:ext cx="45720" cy="5440680"/>
          </a:xfrm>
          <a:prstGeom prst="rect">
            <a:avLst/>
          </a:prstGeom>
          <a:solidFill>
            <a:srgbClr val="1721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7" name="Picture 6" descr="teache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8640" y="690829"/>
            <a:ext cx="864108" cy="881938"/>
          </a:xfrm>
          <a:prstGeom prst="rect">
            <a:avLst/>
          </a:prstGeom>
        </p:spPr>
      </p:pic>
      <p:sp>
        <p:nvSpPr>
          <p:cNvPr id="8" name="Rounded Rectangular Callout 7"/>
          <p:cNvSpPr/>
          <p:nvPr/>
        </p:nvSpPr>
        <p:spPr>
          <a:xfrm>
            <a:off x="1463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I do</a:t>
            </a:r>
          </a:p>
        </p:txBody>
      </p:sp>
      <p:pic>
        <p:nvPicPr>
          <p:cNvPr id="9" name="Picture 8" descr="cheer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63640" y="542696"/>
            <a:ext cx="846277" cy="1030071"/>
          </a:xfrm>
          <a:prstGeom prst="rect">
            <a:avLst/>
          </a:prstGeom>
        </p:spPr>
      </p:pic>
      <p:sp>
        <p:nvSpPr>
          <p:cNvPr id="10" name="Rounded Rectangular Callout 9"/>
          <p:cNvSpPr/>
          <p:nvPr/>
        </p:nvSpPr>
        <p:spPr>
          <a:xfrm>
            <a:off x="7178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You do</a:t>
            </a:r>
          </a:p>
        </p:txBody>
      </p:sp>
      <p:pic>
        <p:nvPicPr>
          <p:cNvPr id="11" name="timer_60.mp4" descr="Countdown timer, 1:00. Click to start.">
            <a:hlinkClick r:id="" action="ppaction://media"/>
          </p:cNvPr>
          <p:cNvPicPr>
            <a:picLocks noChangeAspect="1"/>
          </p:cNvPicPr>
          <p:nvPr>
            <a:videoFile r:link="rId7"/>
            <p:extLst>
              <p:ext uri="{DAA4B4D4-6D71-4841-9C94-3DE7FCFB9230}">
                <p14:media xmlns:p14="http://schemas.microsoft.com/office/powerpoint/2010/main" r:embed="rId6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9601200" y="749808"/>
            <a:ext cx="2011680" cy="704088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4572000" y="6327648"/>
            <a:ext cx="3017520" cy="27432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u="none">
                <a:solidFill>
                  <a:srgbClr val="6B7280"/>
                </a:solidFill>
                <a:latin typeface="Dreaming Outloud Pro"/>
              </a:rPr>
              <a:t>10 of 12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4864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5836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Tick one box in each row to show </a:t>
            </a:r>
            <a:r>
              <a:rPr sz="2000" b="1" u="none">
                <a:solidFill>
                  <a:srgbClr val="17213A"/>
                </a:solidFill>
                <a:latin typeface="Arial"/>
              </a:rPr>
              <a:t>how certain</a:t>
            </a:r>
            <a:r>
              <a:rPr sz="2000" b="0" u="none">
                <a:solidFill>
                  <a:srgbClr val="17213A"/>
                </a:solidFill>
                <a:latin typeface="Arial"/>
              </a:rPr>
              <a:t> the sentence sounds.</a:t>
            </a:r>
          </a:p>
        </p:txBody>
      </p:sp>
      <p:sp>
        <p:nvSpPr>
          <p:cNvPr id="15" name="Rectangle 14"/>
          <p:cNvSpPr/>
          <p:nvPr/>
        </p:nvSpPr>
        <p:spPr>
          <a:xfrm>
            <a:off x="548640" y="2606040"/>
            <a:ext cx="5257800" cy="374903"/>
          </a:xfrm>
          <a:prstGeom prst="rect">
            <a:avLst/>
          </a:prstGeom>
          <a:solidFill>
            <a:srgbClr val="E3F0FA"/>
          </a:solidFill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3129076" y="2606040"/>
            <a:ext cx="892454" cy="374903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983" b="1" u="none">
                <a:solidFill>
                  <a:srgbClr val="17213A"/>
                </a:solidFill>
                <a:latin typeface="Arial"/>
              </a:rPr>
              <a:t>Certain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4021531" y="2606040"/>
            <a:ext cx="892454" cy="374903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983" b="1" u="none">
                <a:solidFill>
                  <a:srgbClr val="17213A"/>
                </a:solidFill>
                <a:latin typeface="Arial"/>
              </a:rPr>
              <a:t>Probable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4913985" y="2606040"/>
            <a:ext cx="892454" cy="374903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983" b="1" u="none">
                <a:solidFill>
                  <a:srgbClr val="17213A"/>
                </a:solidFill>
                <a:latin typeface="Arial"/>
              </a:rPr>
              <a:t>Possible</a:t>
            </a:r>
          </a:p>
        </p:txBody>
      </p:sp>
      <p:sp>
        <p:nvSpPr>
          <p:cNvPr id="19" name="Rectangle 18"/>
          <p:cNvSpPr/>
          <p:nvPr/>
        </p:nvSpPr>
        <p:spPr>
          <a:xfrm>
            <a:off x="548640" y="2980944"/>
            <a:ext cx="5257800" cy="617727"/>
          </a:xfrm>
          <a:prstGeom prst="rect">
            <a:avLst/>
          </a:prstGeom>
          <a:solidFill>
            <a:srgbClr val="FFFFFF"/>
          </a:solidFill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594360" y="2980944"/>
            <a:ext cx="2488996" cy="617727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311" b="0" u="none">
                <a:solidFill>
                  <a:srgbClr val="17213A"/>
                </a:solidFill>
                <a:latin typeface="Arial"/>
              </a:rPr>
              <a:t>The answer is obviously wrong.</a:t>
            </a:r>
          </a:p>
        </p:txBody>
      </p:sp>
      <p:sp>
        <p:nvSpPr>
          <p:cNvPr id="21" name="Rectangle 20"/>
          <p:cNvSpPr/>
          <p:nvPr/>
        </p:nvSpPr>
        <p:spPr>
          <a:xfrm>
            <a:off x="3129076" y="2980944"/>
            <a:ext cx="892454" cy="617727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Rectangle 21"/>
          <p:cNvSpPr/>
          <p:nvPr/>
        </p:nvSpPr>
        <p:spPr>
          <a:xfrm>
            <a:off x="4021531" y="2980944"/>
            <a:ext cx="892454" cy="617727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3" name="Rectangle 22"/>
          <p:cNvSpPr/>
          <p:nvPr/>
        </p:nvSpPr>
        <p:spPr>
          <a:xfrm>
            <a:off x="4913985" y="2980944"/>
            <a:ext cx="892454" cy="617727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TextBox 23"/>
          <p:cNvSpPr txBox="1"/>
          <p:nvPr/>
        </p:nvSpPr>
        <p:spPr>
          <a:xfrm>
            <a:off x="3129076" y="2980944"/>
            <a:ext cx="892454" cy="617727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803" b="1" u="none">
                <a:solidFill>
                  <a:srgbClr val="2E9E5B"/>
                </a:solidFill>
                <a:latin typeface="Arial"/>
              </a:rPr>
              <a:t>✔</a:t>
            </a:r>
          </a:p>
        </p:txBody>
      </p:sp>
      <p:sp>
        <p:nvSpPr>
          <p:cNvPr id="25" name="Rectangle 24"/>
          <p:cNvSpPr/>
          <p:nvPr/>
        </p:nvSpPr>
        <p:spPr>
          <a:xfrm>
            <a:off x="548640" y="3598671"/>
            <a:ext cx="5257800" cy="617727"/>
          </a:xfrm>
          <a:prstGeom prst="rect">
            <a:avLst/>
          </a:prstGeom>
          <a:solidFill>
            <a:srgbClr val="FFFFFF"/>
          </a:solidFill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TextBox 25"/>
          <p:cNvSpPr txBox="1"/>
          <p:nvPr/>
        </p:nvSpPr>
        <p:spPr>
          <a:xfrm>
            <a:off x="594360" y="3598671"/>
            <a:ext cx="2488996" cy="617727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311" b="0" u="none">
                <a:solidFill>
                  <a:srgbClr val="17213A"/>
                </a:solidFill>
                <a:latin typeface="Arial"/>
              </a:rPr>
              <a:t>Evidently the thief used a ladder.</a:t>
            </a:r>
          </a:p>
        </p:txBody>
      </p:sp>
      <p:sp>
        <p:nvSpPr>
          <p:cNvPr id="27" name="Rectangle 26"/>
          <p:cNvSpPr/>
          <p:nvPr/>
        </p:nvSpPr>
        <p:spPr>
          <a:xfrm>
            <a:off x="3129076" y="3598671"/>
            <a:ext cx="892454" cy="617727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8" name="Rectangle 27"/>
          <p:cNvSpPr/>
          <p:nvPr/>
        </p:nvSpPr>
        <p:spPr>
          <a:xfrm>
            <a:off x="4021531" y="3598671"/>
            <a:ext cx="892454" cy="617727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9" name="Rectangle 28"/>
          <p:cNvSpPr/>
          <p:nvPr/>
        </p:nvSpPr>
        <p:spPr>
          <a:xfrm>
            <a:off x="4913985" y="3598671"/>
            <a:ext cx="892454" cy="617727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0" name="TextBox 29"/>
          <p:cNvSpPr txBox="1"/>
          <p:nvPr/>
        </p:nvSpPr>
        <p:spPr>
          <a:xfrm>
            <a:off x="3129076" y="3598671"/>
            <a:ext cx="892454" cy="617727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803" b="1" u="none">
                <a:solidFill>
                  <a:srgbClr val="2E9E5B"/>
                </a:solidFill>
                <a:latin typeface="Arial"/>
              </a:rPr>
              <a:t>✔</a:t>
            </a:r>
          </a:p>
        </p:txBody>
      </p:sp>
      <p:sp>
        <p:nvSpPr>
          <p:cNvPr id="31" name="Rectangle 30"/>
          <p:cNvSpPr/>
          <p:nvPr/>
        </p:nvSpPr>
        <p:spPr>
          <a:xfrm>
            <a:off x="548640" y="4216400"/>
            <a:ext cx="5257800" cy="617727"/>
          </a:xfrm>
          <a:prstGeom prst="rect">
            <a:avLst/>
          </a:prstGeom>
          <a:solidFill>
            <a:srgbClr val="FFFFFF"/>
          </a:solidFill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2" name="TextBox 31"/>
          <p:cNvSpPr txBox="1"/>
          <p:nvPr/>
        </p:nvSpPr>
        <p:spPr>
          <a:xfrm>
            <a:off x="594360" y="4216400"/>
            <a:ext cx="2488996" cy="617727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311" b="0" u="none">
                <a:solidFill>
                  <a:srgbClr val="17213A"/>
                </a:solidFill>
                <a:latin typeface="Arial"/>
              </a:rPr>
              <a:t>The parcel will presumably arrive on time.</a:t>
            </a:r>
          </a:p>
        </p:txBody>
      </p:sp>
      <p:sp>
        <p:nvSpPr>
          <p:cNvPr id="33" name="Rectangle 32"/>
          <p:cNvSpPr/>
          <p:nvPr/>
        </p:nvSpPr>
        <p:spPr>
          <a:xfrm>
            <a:off x="3129076" y="4216400"/>
            <a:ext cx="892454" cy="617727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4" name="Rectangle 33"/>
          <p:cNvSpPr/>
          <p:nvPr/>
        </p:nvSpPr>
        <p:spPr>
          <a:xfrm>
            <a:off x="4021531" y="4216400"/>
            <a:ext cx="892454" cy="617727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5" name="Rectangle 34"/>
          <p:cNvSpPr/>
          <p:nvPr/>
        </p:nvSpPr>
        <p:spPr>
          <a:xfrm>
            <a:off x="4913985" y="4216400"/>
            <a:ext cx="892454" cy="617727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6" name="TextBox 35"/>
          <p:cNvSpPr txBox="1"/>
          <p:nvPr/>
        </p:nvSpPr>
        <p:spPr>
          <a:xfrm>
            <a:off x="4021531" y="4216400"/>
            <a:ext cx="892454" cy="617727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803" b="1" u="none">
                <a:solidFill>
                  <a:srgbClr val="2E9E5B"/>
                </a:solidFill>
                <a:latin typeface="Arial"/>
              </a:rPr>
              <a:t>✔</a:t>
            </a:r>
          </a:p>
        </p:txBody>
      </p:sp>
      <p:sp>
        <p:nvSpPr>
          <p:cNvPr id="37" name="Rectangle 36"/>
          <p:cNvSpPr/>
          <p:nvPr/>
        </p:nvSpPr>
        <p:spPr>
          <a:xfrm>
            <a:off x="548640" y="4834128"/>
            <a:ext cx="5257800" cy="617727"/>
          </a:xfrm>
          <a:prstGeom prst="rect">
            <a:avLst/>
          </a:prstGeom>
          <a:solidFill>
            <a:srgbClr val="FFFFFF"/>
          </a:solidFill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8" name="TextBox 37"/>
          <p:cNvSpPr txBox="1"/>
          <p:nvPr/>
        </p:nvSpPr>
        <p:spPr>
          <a:xfrm>
            <a:off x="594360" y="4834128"/>
            <a:ext cx="2488996" cy="617727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311" b="0" u="none">
                <a:solidFill>
                  <a:srgbClr val="17213A"/>
                </a:solidFill>
                <a:latin typeface="Arial"/>
              </a:rPr>
              <a:t>The bus will probably be late.</a:t>
            </a:r>
          </a:p>
        </p:txBody>
      </p:sp>
      <p:sp>
        <p:nvSpPr>
          <p:cNvPr id="39" name="Rectangle 38"/>
          <p:cNvSpPr/>
          <p:nvPr/>
        </p:nvSpPr>
        <p:spPr>
          <a:xfrm>
            <a:off x="3129076" y="4834128"/>
            <a:ext cx="892454" cy="617727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0" name="Rectangle 39"/>
          <p:cNvSpPr/>
          <p:nvPr/>
        </p:nvSpPr>
        <p:spPr>
          <a:xfrm>
            <a:off x="4021531" y="4834128"/>
            <a:ext cx="892454" cy="617727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1" name="Rectangle 40"/>
          <p:cNvSpPr/>
          <p:nvPr/>
        </p:nvSpPr>
        <p:spPr>
          <a:xfrm>
            <a:off x="4913985" y="4834128"/>
            <a:ext cx="892454" cy="617727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2" name="TextBox 41"/>
          <p:cNvSpPr txBox="1"/>
          <p:nvPr/>
        </p:nvSpPr>
        <p:spPr>
          <a:xfrm>
            <a:off x="4021531" y="4834128"/>
            <a:ext cx="892454" cy="617727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803" b="1" u="none">
                <a:solidFill>
                  <a:srgbClr val="2E9E5B"/>
                </a:solidFill>
                <a:latin typeface="Arial"/>
              </a:rPr>
              <a:t>✔</a:t>
            </a:r>
          </a:p>
        </p:txBody>
      </p:sp>
      <p:sp>
        <p:nvSpPr>
          <p:cNvPr id="43" name="Rectangle 42"/>
          <p:cNvSpPr/>
          <p:nvPr/>
        </p:nvSpPr>
        <p:spPr>
          <a:xfrm>
            <a:off x="548640" y="5451855"/>
            <a:ext cx="5257800" cy="617727"/>
          </a:xfrm>
          <a:prstGeom prst="rect">
            <a:avLst/>
          </a:prstGeom>
          <a:solidFill>
            <a:srgbClr val="FFFFFF"/>
          </a:solidFill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4" name="TextBox 43"/>
          <p:cNvSpPr txBox="1"/>
          <p:nvPr/>
        </p:nvSpPr>
        <p:spPr>
          <a:xfrm>
            <a:off x="594360" y="5451855"/>
            <a:ext cx="2488996" cy="617727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311" b="0" u="none">
                <a:solidFill>
                  <a:srgbClr val="17213A"/>
                </a:solidFill>
                <a:latin typeface="Arial"/>
              </a:rPr>
              <a:t>It will probably snow tonight.</a:t>
            </a:r>
          </a:p>
        </p:txBody>
      </p:sp>
      <p:sp>
        <p:nvSpPr>
          <p:cNvPr id="45" name="Rectangle 44"/>
          <p:cNvSpPr/>
          <p:nvPr/>
        </p:nvSpPr>
        <p:spPr>
          <a:xfrm>
            <a:off x="3129076" y="5451855"/>
            <a:ext cx="892454" cy="617727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6" name="Rectangle 45"/>
          <p:cNvSpPr/>
          <p:nvPr/>
        </p:nvSpPr>
        <p:spPr>
          <a:xfrm>
            <a:off x="4021531" y="5451855"/>
            <a:ext cx="892454" cy="617727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7" name="Rectangle 46"/>
          <p:cNvSpPr/>
          <p:nvPr/>
        </p:nvSpPr>
        <p:spPr>
          <a:xfrm>
            <a:off x="4913985" y="5451855"/>
            <a:ext cx="892454" cy="617727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8" name="TextBox 47"/>
          <p:cNvSpPr txBox="1"/>
          <p:nvPr/>
        </p:nvSpPr>
        <p:spPr>
          <a:xfrm>
            <a:off x="4021531" y="5451855"/>
            <a:ext cx="892454" cy="617727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803" b="1" u="none">
                <a:solidFill>
                  <a:srgbClr val="2E9E5B"/>
                </a:solidFill>
                <a:latin typeface="Arial"/>
              </a:rPr>
              <a:t>✔</a:t>
            </a:r>
          </a:p>
        </p:txBody>
      </p:sp>
      <p:sp>
        <p:nvSpPr>
          <p:cNvPr id="49" name="Rounded Rectangle 48"/>
          <p:cNvSpPr/>
          <p:nvPr/>
        </p:nvSpPr>
        <p:spPr>
          <a:xfrm>
            <a:off x="630936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0" name="TextBox 49"/>
          <p:cNvSpPr txBox="1"/>
          <p:nvPr/>
        </p:nvSpPr>
        <p:spPr>
          <a:xfrm>
            <a:off x="641908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Tick one box in each row to show </a:t>
            </a:r>
            <a:r>
              <a:rPr sz="2000" b="1" u="none">
                <a:solidFill>
                  <a:srgbClr val="17213A"/>
                </a:solidFill>
                <a:latin typeface="Arial"/>
              </a:rPr>
              <a:t>how certain</a:t>
            </a:r>
            <a:r>
              <a:rPr sz="2000" b="0" u="none">
                <a:solidFill>
                  <a:srgbClr val="17213A"/>
                </a:solidFill>
                <a:latin typeface="Arial"/>
              </a:rPr>
              <a:t> the sentence sounds.</a:t>
            </a:r>
          </a:p>
        </p:txBody>
      </p:sp>
      <p:sp>
        <p:nvSpPr>
          <p:cNvPr id="51" name="Rectangle 50"/>
          <p:cNvSpPr/>
          <p:nvPr/>
        </p:nvSpPr>
        <p:spPr>
          <a:xfrm>
            <a:off x="6309360" y="2606040"/>
            <a:ext cx="5257800" cy="374903"/>
          </a:xfrm>
          <a:prstGeom prst="rect">
            <a:avLst/>
          </a:prstGeom>
          <a:solidFill>
            <a:srgbClr val="E3F0FA"/>
          </a:solidFill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2" name="TextBox 51"/>
          <p:cNvSpPr txBox="1"/>
          <p:nvPr/>
        </p:nvSpPr>
        <p:spPr>
          <a:xfrm>
            <a:off x="8889796" y="2606040"/>
            <a:ext cx="892454" cy="374903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983" b="1" u="none">
                <a:solidFill>
                  <a:srgbClr val="17213A"/>
                </a:solidFill>
                <a:latin typeface="Arial"/>
              </a:rPr>
              <a:t>Certain</a:t>
            </a:r>
          </a:p>
        </p:txBody>
      </p:sp>
      <p:sp>
        <p:nvSpPr>
          <p:cNvPr id="53" name="TextBox 52"/>
          <p:cNvSpPr txBox="1"/>
          <p:nvPr/>
        </p:nvSpPr>
        <p:spPr>
          <a:xfrm>
            <a:off x="9782251" y="2606040"/>
            <a:ext cx="892454" cy="374903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983" b="1" u="none">
                <a:solidFill>
                  <a:srgbClr val="17213A"/>
                </a:solidFill>
                <a:latin typeface="Arial"/>
              </a:rPr>
              <a:t>Probable</a:t>
            </a:r>
          </a:p>
        </p:txBody>
      </p:sp>
      <p:sp>
        <p:nvSpPr>
          <p:cNvPr id="54" name="TextBox 53"/>
          <p:cNvSpPr txBox="1"/>
          <p:nvPr/>
        </p:nvSpPr>
        <p:spPr>
          <a:xfrm>
            <a:off x="10674705" y="2606040"/>
            <a:ext cx="892454" cy="374903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983" b="1" u="none">
                <a:solidFill>
                  <a:srgbClr val="17213A"/>
                </a:solidFill>
                <a:latin typeface="Arial"/>
              </a:rPr>
              <a:t>Possible</a:t>
            </a:r>
          </a:p>
        </p:txBody>
      </p:sp>
      <p:sp>
        <p:nvSpPr>
          <p:cNvPr id="55" name="Rectangle 54"/>
          <p:cNvSpPr/>
          <p:nvPr/>
        </p:nvSpPr>
        <p:spPr>
          <a:xfrm>
            <a:off x="6309360" y="2980944"/>
            <a:ext cx="5257800" cy="617727"/>
          </a:xfrm>
          <a:prstGeom prst="rect">
            <a:avLst/>
          </a:prstGeom>
          <a:solidFill>
            <a:srgbClr val="FFFFFF"/>
          </a:solidFill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6" name="TextBox 55"/>
          <p:cNvSpPr txBox="1"/>
          <p:nvPr/>
        </p:nvSpPr>
        <p:spPr>
          <a:xfrm>
            <a:off x="6355080" y="2980944"/>
            <a:ext cx="2488996" cy="617727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311" b="0" u="none">
                <a:solidFill>
                  <a:srgbClr val="17213A"/>
                </a:solidFill>
                <a:latin typeface="Arial"/>
              </a:rPr>
              <a:t>Dad has presumably left already.</a:t>
            </a:r>
          </a:p>
        </p:txBody>
      </p:sp>
      <p:sp>
        <p:nvSpPr>
          <p:cNvPr id="57" name="Rectangle 56"/>
          <p:cNvSpPr/>
          <p:nvPr/>
        </p:nvSpPr>
        <p:spPr>
          <a:xfrm>
            <a:off x="8889796" y="2980944"/>
            <a:ext cx="892454" cy="617727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8" name="Rectangle 57"/>
          <p:cNvSpPr/>
          <p:nvPr/>
        </p:nvSpPr>
        <p:spPr>
          <a:xfrm>
            <a:off x="9782251" y="2980944"/>
            <a:ext cx="892454" cy="617727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9" name="Rectangle 58"/>
          <p:cNvSpPr/>
          <p:nvPr/>
        </p:nvSpPr>
        <p:spPr>
          <a:xfrm>
            <a:off x="10674705" y="2980944"/>
            <a:ext cx="892454" cy="617727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0" name="TextBox 59"/>
          <p:cNvSpPr txBox="1"/>
          <p:nvPr/>
        </p:nvSpPr>
        <p:spPr>
          <a:xfrm>
            <a:off x="9782251" y="2980944"/>
            <a:ext cx="892454" cy="617727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803" b="1" u="none">
                <a:solidFill>
                  <a:srgbClr val="2E9E5B"/>
                </a:solidFill>
                <a:latin typeface="Arial"/>
              </a:rPr>
              <a:t>✔</a:t>
            </a:r>
          </a:p>
        </p:txBody>
      </p:sp>
      <p:sp>
        <p:nvSpPr>
          <p:cNvPr id="61" name="Rectangle 60"/>
          <p:cNvSpPr/>
          <p:nvPr/>
        </p:nvSpPr>
        <p:spPr>
          <a:xfrm>
            <a:off x="6309360" y="3598671"/>
            <a:ext cx="5257800" cy="617727"/>
          </a:xfrm>
          <a:prstGeom prst="rect">
            <a:avLst/>
          </a:prstGeom>
          <a:solidFill>
            <a:srgbClr val="FFFFFF"/>
          </a:solidFill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2" name="TextBox 61"/>
          <p:cNvSpPr txBox="1"/>
          <p:nvPr/>
        </p:nvSpPr>
        <p:spPr>
          <a:xfrm>
            <a:off x="6355080" y="3598671"/>
            <a:ext cx="2488996" cy="617727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311" b="0" u="none">
                <a:solidFill>
                  <a:srgbClr val="17213A"/>
                </a:solidFill>
                <a:latin typeface="Arial"/>
              </a:rPr>
              <a:t>The answer is possibly wrong.</a:t>
            </a:r>
          </a:p>
        </p:txBody>
      </p:sp>
      <p:sp>
        <p:nvSpPr>
          <p:cNvPr id="63" name="Rectangle 62"/>
          <p:cNvSpPr/>
          <p:nvPr/>
        </p:nvSpPr>
        <p:spPr>
          <a:xfrm>
            <a:off x="8889796" y="3598671"/>
            <a:ext cx="892454" cy="617727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4" name="Rectangle 63"/>
          <p:cNvSpPr/>
          <p:nvPr/>
        </p:nvSpPr>
        <p:spPr>
          <a:xfrm>
            <a:off x="9782251" y="3598671"/>
            <a:ext cx="892454" cy="617727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5" name="Rectangle 64"/>
          <p:cNvSpPr/>
          <p:nvPr/>
        </p:nvSpPr>
        <p:spPr>
          <a:xfrm>
            <a:off x="10674705" y="3598671"/>
            <a:ext cx="892454" cy="617727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6" name="TextBox 65"/>
          <p:cNvSpPr txBox="1"/>
          <p:nvPr/>
        </p:nvSpPr>
        <p:spPr>
          <a:xfrm>
            <a:off x="10674705" y="3598671"/>
            <a:ext cx="892454" cy="617727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803" b="1" u="none">
                <a:solidFill>
                  <a:srgbClr val="2E9E5B"/>
                </a:solidFill>
                <a:latin typeface="Arial"/>
              </a:rPr>
              <a:t>✔</a:t>
            </a:r>
          </a:p>
        </p:txBody>
      </p:sp>
      <p:sp>
        <p:nvSpPr>
          <p:cNvPr id="67" name="Rectangle 66"/>
          <p:cNvSpPr/>
          <p:nvPr/>
        </p:nvSpPr>
        <p:spPr>
          <a:xfrm>
            <a:off x="6309360" y="4216400"/>
            <a:ext cx="5257800" cy="617727"/>
          </a:xfrm>
          <a:prstGeom prst="rect">
            <a:avLst/>
          </a:prstGeom>
          <a:solidFill>
            <a:srgbClr val="FFFFFF"/>
          </a:solidFill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8" name="TextBox 67"/>
          <p:cNvSpPr txBox="1"/>
          <p:nvPr/>
        </p:nvSpPr>
        <p:spPr>
          <a:xfrm>
            <a:off x="6355080" y="4216400"/>
            <a:ext cx="2488996" cy="617727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311" b="0" u="none">
                <a:solidFill>
                  <a:srgbClr val="17213A"/>
                </a:solidFill>
                <a:latin typeface="Arial"/>
              </a:rPr>
              <a:t>Perhaps it will snow tonight.</a:t>
            </a:r>
          </a:p>
        </p:txBody>
      </p:sp>
      <p:sp>
        <p:nvSpPr>
          <p:cNvPr id="69" name="Rectangle 68"/>
          <p:cNvSpPr/>
          <p:nvPr/>
        </p:nvSpPr>
        <p:spPr>
          <a:xfrm>
            <a:off x="8889796" y="4216400"/>
            <a:ext cx="892454" cy="617727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0" name="Rectangle 69"/>
          <p:cNvSpPr/>
          <p:nvPr/>
        </p:nvSpPr>
        <p:spPr>
          <a:xfrm>
            <a:off x="9782251" y="4216400"/>
            <a:ext cx="892454" cy="617727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1" name="Rectangle 70"/>
          <p:cNvSpPr/>
          <p:nvPr/>
        </p:nvSpPr>
        <p:spPr>
          <a:xfrm>
            <a:off x="10674705" y="4216400"/>
            <a:ext cx="892454" cy="617727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2" name="TextBox 71"/>
          <p:cNvSpPr txBox="1"/>
          <p:nvPr/>
        </p:nvSpPr>
        <p:spPr>
          <a:xfrm>
            <a:off x="10674705" y="4216400"/>
            <a:ext cx="892454" cy="617727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803" b="1" u="none">
                <a:solidFill>
                  <a:srgbClr val="2E9E5B"/>
                </a:solidFill>
                <a:latin typeface="Arial"/>
              </a:rPr>
              <a:t>✔</a:t>
            </a:r>
          </a:p>
        </p:txBody>
      </p:sp>
      <p:sp>
        <p:nvSpPr>
          <p:cNvPr id="73" name="Rectangle 72"/>
          <p:cNvSpPr/>
          <p:nvPr/>
        </p:nvSpPr>
        <p:spPr>
          <a:xfrm>
            <a:off x="6309360" y="4834128"/>
            <a:ext cx="5257800" cy="617727"/>
          </a:xfrm>
          <a:prstGeom prst="rect">
            <a:avLst/>
          </a:prstGeom>
          <a:solidFill>
            <a:srgbClr val="FFFFFF"/>
          </a:solidFill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4" name="TextBox 73"/>
          <p:cNvSpPr txBox="1"/>
          <p:nvPr/>
        </p:nvSpPr>
        <p:spPr>
          <a:xfrm>
            <a:off x="6355080" y="4834128"/>
            <a:ext cx="2488996" cy="617727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311" b="0" u="none">
                <a:solidFill>
                  <a:srgbClr val="17213A"/>
                </a:solidFill>
                <a:latin typeface="Arial"/>
              </a:rPr>
              <a:t>The thief probably used a ladder.</a:t>
            </a:r>
          </a:p>
        </p:txBody>
      </p:sp>
      <p:sp>
        <p:nvSpPr>
          <p:cNvPr id="75" name="Rectangle 74"/>
          <p:cNvSpPr/>
          <p:nvPr/>
        </p:nvSpPr>
        <p:spPr>
          <a:xfrm>
            <a:off x="8889796" y="4834128"/>
            <a:ext cx="892454" cy="617727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6" name="Rectangle 75"/>
          <p:cNvSpPr/>
          <p:nvPr/>
        </p:nvSpPr>
        <p:spPr>
          <a:xfrm>
            <a:off x="9782251" y="4834128"/>
            <a:ext cx="892454" cy="617727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7" name="Rectangle 76"/>
          <p:cNvSpPr/>
          <p:nvPr/>
        </p:nvSpPr>
        <p:spPr>
          <a:xfrm>
            <a:off x="10674705" y="4834128"/>
            <a:ext cx="892454" cy="617727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8" name="TextBox 77"/>
          <p:cNvSpPr txBox="1"/>
          <p:nvPr/>
        </p:nvSpPr>
        <p:spPr>
          <a:xfrm>
            <a:off x="9782251" y="4834128"/>
            <a:ext cx="892454" cy="617727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803" b="1" u="none">
                <a:solidFill>
                  <a:srgbClr val="2E9E5B"/>
                </a:solidFill>
                <a:latin typeface="Arial"/>
              </a:rPr>
              <a:t>✔</a:t>
            </a:r>
          </a:p>
        </p:txBody>
      </p:sp>
      <p:sp>
        <p:nvSpPr>
          <p:cNvPr id="79" name="Rectangle 78"/>
          <p:cNvSpPr/>
          <p:nvPr/>
        </p:nvSpPr>
        <p:spPr>
          <a:xfrm>
            <a:off x="6309360" y="5451855"/>
            <a:ext cx="5257800" cy="617727"/>
          </a:xfrm>
          <a:prstGeom prst="rect">
            <a:avLst/>
          </a:prstGeom>
          <a:solidFill>
            <a:srgbClr val="FFFFFF"/>
          </a:solidFill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0" name="TextBox 79"/>
          <p:cNvSpPr txBox="1"/>
          <p:nvPr/>
        </p:nvSpPr>
        <p:spPr>
          <a:xfrm>
            <a:off x="6355080" y="5451855"/>
            <a:ext cx="2488996" cy="617727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311" b="0" u="none">
                <a:solidFill>
                  <a:srgbClr val="17213A"/>
                </a:solidFill>
                <a:latin typeface="Arial"/>
              </a:rPr>
              <a:t>The parcel will undoubtedly arrive on time.</a:t>
            </a:r>
          </a:p>
        </p:txBody>
      </p:sp>
      <p:sp>
        <p:nvSpPr>
          <p:cNvPr id="81" name="Rectangle 80"/>
          <p:cNvSpPr/>
          <p:nvPr/>
        </p:nvSpPr>
        <p:spPr>
          <a:xfrm>
            <a:off x="8889796" y="5451855"/>
            <a:ext cx="892454" cy="617727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2" name="Rectangle 81"/>
          <p:cNvSpPr/>
          <p:nvPr/>
        </p:nvSpPr>
        <p:spPr>
          <a:xfrm>
            <a:off x="9782251" y="5451855"/>
            <a:ext cx="892454" cy="617727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3" name="Rectangle 82"/>
          <p:cNvSpPr/>
          <p:nvPr/>
        </p:nvSpPr>
        <p:spPr>
          <a:xfrm>
            <a:off x="10674705" y="5451855"/>
            <a:ext cx="892454" cy="617727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4" name="TextBox 83"/>
          <p:cNvSpPr txBox="1"/>
          <p:nvPr/>
        </p:nvSpPr>
        <p:spPr>
          <a:xfrm>
            <a:off x="8889796" y="5451855"/>
            <a:ext cx="892454" cy="617727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803" b="1" u="none">
                <a:solidFill>
                  <a:srgbClr val="2E9E5B"/>
                </a:solidFill>
                <a:latin typeface="Arial"/>
              </a:rPr>
              <a:t>✔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99" dur="indefinite" nodeType="mainSeq">
                <p:childTnLst>
                  <p:par>
                    <p:cTn id="116" fill="hold">
                      <p:stCondLst>
                        <p:cond delay="indefinite"/>
                      </p:stCondLst>
                      <p:childTnLst>
                        <p:par>
                          <p:cTn id="117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6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9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2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5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3" fill="hold">
                      <p:stCondLst>
                        <p:cond delay="indefinite"/>
                      </p:stCondLst>
                      <p:childTnLst>
                        <p:par>
                          <p:cTn id="134" fill="hold">
                            <p:stCondLst>
                              <p:cond delay="0"/>
                            </p:stCondLst>
                            <p:childTnLst>
                              <p:par>
                                <p:cTn id="11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0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3" dur="50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6" dur="500"/>
                                        <p:tgtEl>
                                          <p:spTgt spid="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9" dur="500"/>
                                        <p:tgtEl>
                                          <p:spTgt spid="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2" dur="500"/>
                                        <p:tgtEl>
                                          <p:spTgt spid="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2" fill="hold" display="0">
                  <p:stCondLst>
                    <p:cond delay="indefinite"/>
                  </p:stCondLst>
                </p:cTn>
                <p:tgtEl>
                  <p:spTgt spid="11"/>
                </p:tgtEl>
              </p:cMediaNode>
            </p:video>
          </p:childTnLst>
        </p:cTn>
      </p:par>
    </p:tnLst>
  </p:timing>
</p:sld>
</file>

<file path=ppt/slides/slide1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5 · SPaG · Modal verbs and adverbs of possibility · Recognising adverbs of possibility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Reasoning 3</a:t>
            </a:r>
          </a:p>
        </p:txBody>
      </p:sp>
      <p:sp>
        <p:nvSpPr>
          <p:cNvPr id="6" name="Rectangle 5"/>
          <p:cNvSpPr/>
          <p:nvPr/>
        </p:nvSpPr>
        <p:spPr>
          <a:xfrm>
            <a:off x="6016752" y="822960"/>
            <a:ext cx="45720" cy="5440680"/>
          </a:xfrm>
          <a:prstGeom prst="rect">
            <a:avLst/>
          </a:prstGeom>
          <a:solidFill>
            <a:srgbClr val="1721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7" name="Picture 6" descr="teache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8640" y="690829"/>
            <a:ext cx="864108" cy="881938"/>
          </a:xfrm>
          <a:prstGeom prst="rect">
            <a:avLst/>
          </a:prstGeom>
        </p:spPr>
      </p:pic>
      <p:sp>
        <p:nvSpPr>
          <p:cNvPr id="8" name="Rounded Rectangular Callout 7"/>
          <p:cNvSpPr/>
          <p:nvPr/>
        </p:nvSpPr>
        <p:spPr>
          <a:xfrm>
            <a:off x="1463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I do</a:t>
            </a:r>
          </a:p>
        </p:txBody>
      </p:sp>
      <p:pic>
        <p:nvPicPr>
          <p:cNvPr id="9" name="Picture 8" descr="cheer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63640" y="542696"/>
            <a:ext cx="846277" cy="1030071"/>
          </a:xfrm>
          <a:prstGeom prst="rect">
            <a:avLst/>
          </a:prstGeom>
        </p:spPr>
      </p:pic>
      <p:sp>
        <p:nvSpPr>
          <p:cNvPr id="10" name="Rounded Rectangular Callout 9"/>
          <p:cNvSpPr/>
          <p:nvPr/>
        </p:nvSpPr>
        <p:spPr>
          <a:xfrm>
            <a:off x="7178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You do</a:t>
            </a:r>
          </a:p>
        </p:txBody>
      </p:sp>
      <p:pic>
        <p:nvPicPr>
          <p:cNvPr id="11" name="timer_60.mp4" descr="Countdown timer, 1:00. Click to start.">
            <a:hlinkClick r:id="" action="ppaction://media"/>
          </p:cNvPr>
          <p:cNvPicPr>
            <a:picLocks noChangeAspect="1"/>
          </p:cNvPicPr>
          <p:nvPr>
            <a:videoFile r:link="rId7"/>
            <p:extLst>
              <p:ext uri="{DAA4B4D4-6D71-4841-9C94-3DE7FCFB9230}">
                <p14:media xmlns:p14="http://schemas.microsoft.com/office/powerpoint/2010/main" r:embed="rId6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9601200" y="749808"/>
            <a:ext cx="2011680" cy="704088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4572000" y="6327648"/>
            <a:ext cx="3017520" cy="27432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u="none">
                <a:solidFill>
                  <a:srgbClr val="6B7280"/>
                </a:solidFill>
                <a:latin typeface="Dreaming Outloud Pro"/>
              </a:rPr>
              <a:t>11 of 12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4864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5836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Is the statement correct? Tick one box. Then explain how you know.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548640" y="2606040"/>
            <a:ext cx="5257800" cy="851001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967" b="0" u="none">
                <a:solidFill>
                  <a:srgbClr val="17213A"/>
                </a:solidFill>
                <a:latin typeface="Arial"/>
              </a:rPr>
              <a:t>'Presumably' and 'undoubtedly' show the same level of certainty.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548640" y="3566769"/>
            <a:ext cx="5257800" cy="453770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640080" y="3566769"/>
            <a:ext cx="5074920" cy="45377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475" b="0" u="none">
                <a:solidFill>
                  <a:srgbClr val="17213A"/>
                </a:solidFill>
                <a:latin typeface="Arial"/>
              </a:rPr>
              <a:t>☐  Yes, it is correct.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548640" y="4093692"/>
            <a:ext cx="5257800" cy="453770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640080" y="4093692"/>
            <a:ext cx="5074920" cy="45377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475" b="0" u="none">
                <a:solidFill>
                  <a:srgbClr val="17213A"/>
                </a:solidFill>
                <a:latin typeface="Arial"/>
              </a:rPr>
              <a:t>☐  No, it is not correct.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548640" y="4093692"/>
            <a:ext cx="5257800" cy="453770"/>
          </a:xfrm>
          <a:prstGeom prst="roundRect">
            <a:avLst>
              <a:gd name="adj" fmla="val 20000"/>
            </a:avLst>
          </a:prstGeom>
          <a:solidFill>
            <a:srgbClr val="DDF3E4"/>
          </a:solidFill>
          <a:ln w="38100">
            <a:solidFill>
              <a:srgbClr val="2E9E5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TextBox 20"/>
          <p:cNvSpPr txBox="1"/>
          <p:nvPr/>
        </p:nvSpPr>
        <p:spPr>
          <a:xfrm>
            <a:off x="640080" y="4093692"/>
            <a:ext cx="5074920" cy="45377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475" b="0" u="none">
                <a:solidFill>
                  <a:srgbClr val="17213A"/>
                </a:solidFill>
                <a:latin typeface="Arial"/>
              </a:rPr>
              <a:t>✔  No, it is not correct.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548640" y="4730343"/>
            <a:ext cx="5257800" cy="371474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475" b="0" u="none">
                <a:solidFill>
                  <a:srgbClr val="17213A"/>
                </a:solidFill>
                <a:latin typeface="Arial"/>
              </a:rPr>
              <a:t>Explain how you know.</a:t>
            </a:r>
          </a:p>
        </p:txBody>
      </p:sp>
      <p:sp>
        <p:nvSpPr>
          <p:cNvPr id="23" name="Rounded Rectangle 22"/>
          <p:cNvSpPr/>
          <p:nvPr/>
        </p:nvSpPr>
        <p:spPr>
          <a:xfrm>
            <a:off x="548640" y="5211546"/>
            <a:ext cx="5257800" cy="855610"/>
          </a:xfrm>
          <a:prstGeom prst="roundRect">
            <a:avLst>
              <a:gd name="adj" fmla="val 10000"/>
            </a:avLst>
          </a:prstGeom>
          <a:noFill/>
          <a:ln w="19050">
            <a:solidFill>
              <a:srgbClr val="9AA3B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TextBox 23"/>
          <p:cNvSpPr txBox="1"/>
          <p:nvPr/>
        </p:nvSpPr>
        <p:spPr>
          <a:xfrm>
            <a:off x="640080" y="5211546"/>
            <a:ext cx="5074920" cy="85561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393" b="0" u="none">
                <a:solidFill>
                  <a:srgbClr val="D11A2A"/>
                </a:solidFill>
                <a:latin typeface="Arial"/>
              </a:rPr>
              <a:t>'Undoubtedly' means there is no doubt; 'presumably' means the writer is only supposing.</a:t>
            </a:r>
          </a:p>
          <a:p>
            <a:pPr algn="l">
              <a:lnSpc>
                <a:spcPct val="115000"/>
              </a:lnSpc>
            </a:pPr>
            <a:r>
              <a:rPr sz="1393" b="0" u="none">
                <a:solidFill>
                  <a:srgbClr val="D11A2A"/>
                </a:solidFill>
                <a:latin typeface="Arial"/>
              </a:rPr>
              <a:t>Accept any answer that gives the same reason.</a:t>
            </a:r>
          </a:p>
        </p:txBody>
      </p:sp>
      <p:sp>
        <p:nvSpPr>
          <p:cNvPr id="25" name="Rounded Rectangle 24"/>
          <p:cNvSpPr/>
          <p:nvPr/>
        </p:nvSpPr>
        <p:spPr>
          <a:xfrm>
            <a:off x="630936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TextBox 25"/>
          <p:cNvSpPr txBox="1"/>
          <p:nvPr/>
        </p:nvSpPr>
        <p:spPr>
          <a:xfrm>
            <a:off x="641908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Is the statement correct? Tick one box. Then explain how you know.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6309360" y="2606040"/>
            <a:ext cx="5257800" cy="851001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967" b="0" u="none">
                <a:solidFill>
                  <a:srgbClr val="17213A"/>
                </a:solidFill>
                <a:latin typeface="Arial"/>
              </a:rPr>
              <a:t>Adverbs of possibility are the only way to show degrees of possibility.</a:t>
            </a:r>
          </a:p>
        </p:txBody>
      </p:sp>
      <p:sp>
        <p:nvSpPr>
          <p:cNvPr id="28" name="Rounded Rectangle 27"/>
          <p:cNvSpPr/>
          <p:nvPr/>
        </p:nvSpPr>
        <p:spPr>
          <a:xfrm>
            <a:off x="6309360" y="3566769"/>
            <a:ext cx="5257800" cy="453770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9" name="TextBox 28"/>
          <p:cNvSpPr txBox="1"/>
          <p:nvPr/>
        </p:nvSpPr>
        <p:spPr>
          <a:xfrm>
            <a:off x="6400800" y="3566769"/>
            <a:ext cx="5074920" cy="45377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475" b="0" u="none">
                <a:solidFill>
                  <a:srgbClr val="17213A"/>
                </a:solidFill>
                <a:latin typeface="Arial"/>
              </a:rPr>
              <a:t>☐  Yes, it is correct.</a:t>
            </a:r>
          </a:p>
        </p:txBody>
      </p:sp>
      <p:sp>
        <p:nvSpPr>
          <p:cNvPr id="30" name="Rounded Rectangle 29"/>
          <p:cNvSpPr/>
          <p:nvPr/>
        </p:nvSpPr>
        <p:spPr>
          <a:xfrm>
            <a:off x="6309360" y="4093692"/>
            <a:ext cx="5257800" cy="453770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1" name="TextBox 30"/>
          <p:cNvSpPr txBox="1"/>
          <p:nvPr/>
        </p:nvSpPr>
        <p:spPr>
          <a:xfrm>
            <a:off x="6400800" y="4093692"/>
            <a:ext cx="5074920" cy="45377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475" b="0" u="none">
                <a:solidFill>
                  <a:srgbClr val="17213A"/>
                </a:solidFill>
                <a:latin typeface="Arial"/>
              </a:rPr>
              <a:t>☐  No, it is not correct.</a:t>
            </a:r>
          </a:p>
        </p:txBody>
      </p:sp>
      <p:sp>
        <p:nvSpPr>
          <p:cNvPr id="32" name="Rounded Rectangle 31"/>
          <p:cNvSpPr/>
          <p:nvPr/>
        </p:nvSpPr>
        <p:spPr>
          <a:xfrm>
            <a:off x="6309360" y="4093692"/>
            <a:ext cx="5257800" cy="453770"/>
          </a:xfrm>
          <a:prstGeom prst="roundRect">
            <a:avLst>
              <a:gd name="adj" fmla="val 20000"/>
            </a:avLst>
          </a:prstGeom>
          <a:solidFill>
            <a:srgbClr val="DDF3E4"/>
          </a:solidFill>
          <a:ln w="38100">
            <a:solidFill>
              <a:srgbClr val="2E9E5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3" name="TextBox 32"/>
          <p:cNvSpPr txBox="1"/>
          <p:nvPr/>
        </p:nvSpPr>
        <p:spPr>
          <a:xfrm>
            <a:off x="6400800" y="4093692"/>
            <a:ext cx="5074920" cy="45377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475" b="0" u="none">
                <a:solidFill>
                  <a:srgbClr val="17213A"/>
                </a:solidFill>
                <a:latin typeface="Arial"/>
              </a:rPr>
              <a:t>✔  No, it is not correct.</a:t>
            </a:r>
          </a:p>
        </p:txBody>
      </p:sp>
      <p:sp>
        <p:nvSpPr>
          <p:cNvPr id="34" name="TextBox 33"/>
          <p:cNvSpPr txBox="1"/>
          <p:nvPr/>
        </p:nvSpPr>
        <p:spPr>
          <a:xfrm>
            <a:off x="6309360" y="4730343"/>
            <a:ext cx="5257800" cy="371474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475" b="0" u="none">
                <a:solidFill>
                  <a:srgbClr val="17213A"/>
                </a:solidFill>
                <a:latin typeface="Arial"/>
              </a:rPr>
              <a:t>Explain how you know.</a:t>
            </a:r>
          </a:p>
        </p:txBody>
      </p:sp>
      <p:sp>
        <p:nvSpPr>
          <p:cNvPr id="35" name="Rounded Rectangle 34"/>
          <p:cNvSpPr/>
          <p:nvPr/>
        </p:nvSpPr>
        <p:spPr>
          <a:xfrm>
            <a:off x="6309360" y="5211546"/>
            <a:ext cx="5257800" cy="855610"/>
          </a:xfrm>
          <a:prstGeom prst="roundRect">
            <a:avLst>
              <a:gd name="adj" fmla="val 10000"/>
            </a:avLst>
          </a:prstGeom>
          <a:noFill/>
          <a:ln w="19050">
            <a:solidFill>
              <a:srgbClr val="9AA3B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6" name="TextBox 35"/>
          <p:cNvSpPr txBox="1"/>
          <p:nvPr/>
        </p:nvSpPr>
        <p:spPr>
          <a:xfrm>
            <a:off x="6400800" y="5211546"/>
            <a:ext cx="5074920" cy="85561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393" b="0" u="none">
                <a:solidFill>
                  <a:srgbClr val="D11A2A"/>
                </a:solidFill>
                <a:latin typeface="Arial"/>
              </a:rPr>
              <a:t>Modal verbs such as might, should and must can also show degrees of possibility.</a:t>
            </a:r>
          </a:p>
          <a:p>
            <a:pPr algn="l">
              <a:lnSpc>
                <a:spcPct val="115000"/>
              </a:lnSpc>
            </a:pPr>
            <a:r>
              <a:rPr sz="1393" b="0" u="none">
                <a:solidFill>
                  <a:srgbClr val="D11A2A"/>
                </a:solidFill>
                <a:latin typeface="Arial"/>
              </a:rPr>
              <a:t>Accept any answer that gives the same reason.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99" dur="indefinite" nodeType="mainSeq">
                <p:childTnLst>
                  <p:par>
                    <p:cTn id="107" fill="hold">
                      <p:stCondLst>
                        <p:cond delay="indefinite"/>
                      </p:stCondLst>
                      <p:childTnLst>
                        <p:par>
                          <p:cTn id="108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6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2" fill="hold">
                      <p:stCondLst>
                        <p:cond delay="indefinite"/>
                      </p:stCondLst>
                      <p:childTnLst>
                        <p:par>
                          <p:cTn id="113" fill="hold">
                            <p:stCondLst>
                              <p:cond delay="0"/>
                            </p:stCondLst>
                            <p:childTnLst>
                              <p:par>
                                <p:cTn id="10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1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0" fill="hold">
                      <p:stCondLst>
                        <p:cond delay="indefinite"/>
                      </p:stCondLst>
                      <p:childTnLst>
                        <p:par>
                          <p:cTn id="121" fill="hold">
                            <p:stCondLst>
                              <p:cond delay="0"/>
                            </p:stCondLst>
                            <p:childTnLst>
                              <p:par>
                                <p:cTn id="11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6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9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5" fill="hold">
                      <p:stCondLst>
                        <p:cond delay="indefinite"/>
                      </p:stCondLst>
                      <p:childTnLst>
                        <p:par>
                          <p:cTn id="126" fill="hold">
                            <p:stCondLst>
                              <p:cond delay="0"/>
                            </p:stCondLst>
                            <p:childTnLst>
                              <p:par>
                                <p:cTn id="12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4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2" fill="hold" display="0">
                  <p:stCondLst>
                    <p:cond delay="indefinite"/>
                  </p:stCondLst>
                </p:cTn>
                <p:tgtEl>
                  <p:spTgt spid="11"/>
                </p:tgtEl>
              </p:cMediaNode>
            </p:video>
          </p:childTnLst>
        </p:cTn>
      </p:par>
    </p:tnLst>
  </p:timing>
</p:sld>
</file>

<file path=ppt/slides/slide1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5 · SPaG · Modal verbs and adverbs of possibility · Recognising adverbs of possibility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Reasoning 4</a:t>
            </a:r>
          </a:p>
        </p:txBody>
      </p:sp>
      <p:sp>
        <p:nvSpPr>
          <p:cNvPr id="6" name="Rectangle 5"/>
          <p:cNvSpPr/>
          <p:nvPr/>
        </p:nvSpPr>
        <p:spPr>
          <a:xfrm>
            <a:off x="6016752" y="822960"/>
            <a:ext cx="45720" cy="5440680"/>
          </a:xfrm>
          <a:prstGeom prst="rect">
            <a:avLst/>
          </a:prstGeom>
          <a:solidFill>
            <a:srgbClr val="1721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7" name="Picture 6" descr="teache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8640" y="690829"/>
            <a:ext cx="864108" cy="881938"/>
          </a:xfrm>
          <a:prstGeom prst="rect">
            <a:avLst/>
          </a:prstGeom>
        </p:spPr>
      </p:pic>
      <p:sp>
        <p:nvSpPr>
          <p:cNvPr id="8" name="Rounded Rectangular Callout 7"/>
          <p:cNvSpPr/>
          <p:nvPr/>
        </p:nvSpPr>
        <p:spPr>
          <a:xfrm>
            <a:off x="1463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I do</a:t>
            </a:r>
          </a:p>
        </p:txBody>
      </p:sp>
      <p:pic>
        <p:nvPicPr>
          <p:cNvPr id="9" name="Picture 8" descr="cheer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63640" y="542696"/>
            <a:ext cx="846277" cy="1030071"/>
          </a:xfrm>
          <a:prstGeom prst="rect">
            <a:avLst/>
          </a:prstGeom>
        </p:spPr>
      </p:pic>
      <p:sp>
        <p:nvSpPr>
          <p:cNvPr id="10" name="Rounded Rectangular Callout 9"/>
          <p:cNvSpPr/>
          <p:nvPr/>
        </p:nvSpPr>
        <p:spPr>
          <a:xfrm>
            <a:off x="7178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You do</a:t>
            </a:r>
          </a:p>
        </p:txBody>
      </p:sp>
      <p:pic>
        <p:nvPicPr>
          <p:cNvPr id="11" name="timer_60.mp4" descr="Countdown timer, 1:00. Click to start.">
            <a:hlinkClick r:id="" action="ppaction://media"/>
          </p:cNvPr>
          <p:cNvPicPr>
            <a:picLocks noChangeAspect="1"/>
          </p:cNvPicPr>
          <p:nvPr>
            <a:videoFile r:link="rId7"/>
            <p:extLst>
              <p:ext uri="{DAA4B4D4-6D71-4841-9C94-3DE7FCFB9230}">
                <p14:media xmlns:p14="http://schemas.microsoft.com/office/powerpoint/2010/main" r:embed="rId6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9601200" y="749808"/>
            <a:ext cx="2011680" cy="704088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4572000" y="6327648"/>
            <a:ext cx="3017520" cy="27432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u="none">
                <a:solidFill>
                  <a:srgbClr val="6B7280"/>
                </a:solidFill>
                <a:latin typeface="Dreaming Outloud Pro"/>
              </a:rPr>
              <a:t>12 of 12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4864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5836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Which adverb makes the sentence sound </a:t>
            </a:r>
            <a:r>
              <a:rPr sz="2000" b="1" u="none">
                <a:solidFill>
                  <a:srgbClr val="17213A"/>
                </a:solidFill>
                <a:latin typeface="Arial"/>
              </a:rPr>
              <a:t>most certain</a:t>
            </a:r>
            <a:r>
              <a:rPr sz="2000" b="0" u="none">
                <a:solidFill>
                  <a:srgbClr val="17213A"/>
                </a:solidFill>
                <a:latin typeface="Arial"/>
              </a:rPr>
              <a:t>?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548640" y="2606040"/>
            <a:ext cx="5257800" cy="993648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Arial"/>
              </a:rPr>
              <a:t>The parcel will ______ arrive before Friday.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548640" y="3709416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640080" y="3709416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possibly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548640" y="4287774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640080" y="4287774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probably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548640" y="4866132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TextBox 20"/>
          <p:cNvSpPr txBox="1"/>
          <p:nvPr/>
        </p:nvSpPr>
        <p:spPr>
          <a:xfrm>
            <a:off x="640080" y="4866132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undoubtedly</a:t>
            </a:r>
          </a:p>
        </p:txBody>
      </p:sp>
      <p:sp>
        <p:nvSpPr>
          <p:cNvPr id="22" name="Rounded Rectangle 21"/>
          <p:cNvSpPr/>
          <p:nvPr/>
        </p:nvSpPr>
        <p:spPr>
          <a:xfrm>
            <a:off x="548640" y="4866132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DDF3E4"/>
          </a:solidFill>
          <a:ln w="38100">
            <a:solidFill>
              <a:srgbClr val="2E9E5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3" name="TextBox 22"/>
          <p:cNvSpPr txBox="1"/>
          <p:nvPr/>
        </p:nvSpPr>
        <p:spPr>
          <a:xfrm>
            <a:off x="640080" y="4866132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✔  undoubtedly</a:t>
            </a:r>
          </a:p>
        </p:txBody>
      </p:sp>
      <p:sp>
        <p:nvSpPr>
          <p:cNvPr id="24" name="Rounded Rectangle 23"/>
          <p:cNvSpPr/>
          <p:nvPr/>
        </p:nvSpPr>
        <p:spPr>
          <a:xfrm>
            <a:off x="548640" y="5444490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5" name="TextBox 24"/>
          <p:cNvSpPr txBox="1"/>
          <p:nvPr/>
        </p:nvSpPr>
        <p:spPr>
          <a:xfrm>
            <a:off x="640080" y="5444490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presumably</a:t>
            </a:r>
          </a:p>
        </p:txBody>
      </p:sp>
      <p:sp>
        <p:nvSpPr>
          <p:cNvPr id="26" name="Rounded Rectangle 25"/>
          <p:cNvSpPr/>
          <p:nvPr/>
        </p:nvSpPr>
        <p:spPr>
          <a:xfrm>
            <a:off x="630936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7" name="TextBox 26"/>
          <p:cNvSpPr txBox="1"/>
          <p:nvPr/>
        </p:nvSpPr>
        <p:spPr>
          <a:xfrm>
            <a:off x="641908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Which adverb makes the sentence sound </a:t>
            </a:r>
            <a:r>
              <a:rPr sz="2000" b="1" u="none">
                <a:solidFill>
                  <a:srgbClr val="17213A"/>
                </a:solidFill>
                <a:latin typeface="Arial"/>
              </a:rPr>
              <a:t>less certain than</a:t>
            </a:r>
            <a:r>
              <a:rPr sz="2000" b="0" u="none">
                <a:solidFill>
                  <a:srgbClr val="17213A"/>
                </a:solidFill>
                <a:latin typeface="Arial"/>
              </a:rPr>
              <a:t> 'probably'?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6309360" y="2606040"/>
            <a:ext cx="5257800" cy="597408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Arial"/>
              </a:rPr>
              <a:t>The river will ______ flood.</a:t>
            </a:r>
          </a:p>
        </p:txBody>
      </p:sp>
      <p:sp>
        <p:nvSpPr>
          <p:cNvPr id="29" name="Rounded Rectangle 28"/>
          <p:cNvSpPr/>
          <p:nvPr/>
        </p:nvSpPr>
        <p:spPr>
          <a:xfrm>
            <a:off x="6309360" y="3313176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0" name="TextBox 29"/>
          <p:cNvSpPr txBox="1"/>
          <p:nvPr/>
        </p:nvSpPr>
        <p:spPr>
          <a:xfrm>
            <a:off x="6400800" y="3313176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undoubtedly</a:t>
            </a:r>
          </a:p>
        </p:txBody>
      </p:sp>
      <p:sp>
        <p:nvSpPr>
          <p:cNvPr id="31" name="Rounded Rectangle 30"/>
          <p:cNvSpPr/>
          <p:nvPr/>
        </p:nvSpPr>
        <p:spPr>
          <a:xfrm>
            <a:off x="6309360" y="3891534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2" name="TextBox 31"/>
          <p:cNvSpPr txBox="1"/>
          <p:nvPr/>
        </p:nvSpPr>
        <p:spPr>
          <a:xfrm>
            <a:off x="6400800" y="3891534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certainly</a:t>
            </a:r>
          </a:p>
        </p:txBody>
      </p:sp>
      <p:sp>
        <p:nvSpPr>
          <p:cNvPr id="33" name="Rounded Rectangle 32"/>
          <p:cNvSpPr/>
          <p:nvPr/>
        </p:nvSpPr>
        <p:spPr>
          <a:xfrm>
            <a:off x="6309360" y="4469892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4" name="TextBox 33"/>
          <p:cNvSpPr txBox="1"/>
          <p:nvPr/>
        </p:nvSpPr>
        <p:spPr>
          <a:xfrm>
            <a:off x="6400800" y="4469892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possibly</a:t>
            </a:r>
          </a:p>
        </p:txBody>
      </p:sp>
      <p:sp>
        <p:nvSpPr>
          <p:cNvPr id="35" name="Rounded Rectangle 34"/>
          <p:cNvSpPr/>
          <p:nvPr/>
        </p:nvSpPr>
        <p:spPr>
          <a:xfrm>
            <a:off x="6309360" y="4469892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DDF3E4"/>
          </a:solidFill>
          <a:ln w="38100">
            <a:solidFill>
              <a:srgbClr val="2E9E5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6" name="TextBox 35"/>
          <p:cNvSpPr txBox="1"/>
          <p:nvPr/>
        </p:nvSpPr>
        <p:spPr>
          <a:xfrm>
            <a:off x="6400800" y="4469892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✔  possibly</a:t>
            </a:r>
          </a:p>
        </p:txBody>
      </p:sp>
      <p:sp>
        <p:nvSpPr>
          <p:cNvPr id="37" name="Rounded Rectangle 36"/>
          <p:cNvSpPr/>
          <p:nvPr/>
        </p:nvSpPr>
        <p:spPr>
          <a:xfrm>
            <a:off x="6309360" y="5048250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8" name="TextBox 37"/>
          <p:cNvSpPr txBox="1"/>
          <p:nvPr/>
        </p:nvSpPr>
        <p:spPr>
          <a:xfrm>
            <a:off x="6400800" y="5048250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definitely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99" dur="indefinite" nodeType="mainSeq">
                <p:childTnLst>
                  <p:par>
                    <p:cTn id="107" fill="hold">
                      <p:stCondLst>
                        <p:cond delay="indefinite"/>
                      </p:stCondLst>
                      <p:childTnLst>
                        <p:par>
                          <p:cTn id="108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6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5" fill="hold">
                      <p:stCondLst>
                        <p:cond delay="indefinite"/>
                      </p:stCondLst>
                      <p:childTnLst>
                        <p:par>
                          <p:cTn id="116" fill="hold">
                            <p:stCondLst>
                              <p:cond delay="0"/>
                            </p:stCondLst>
                            <p:childTnLst>
                              <p:par>
                                <p:cTn id="10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1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4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2" fill="hold" display="0">
                  <p:stCondLst>
                    <p:cond delay="indefinite"/>
                  </p:stCondLst>
                </p:cTn>
                <p:tgtEl>
                  <p:spTgt spid="11"/>
                </p:tgtEl>
              </p:cMediaNode>
            </p:video>
          </p:childTnLst>
        </p:cTn>
      </p:par>
    </p:tnLst>
  </p:timing>
</p:sld>
</file>

<file path=ppt/slides/slide1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5 · SPaG · Modal verbs and adverbs of possibility · Recognising adverbs of possibility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Plenary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731520"/>
            <a:ext cx="10972800" cy="64008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3600" b="1" u="none">
                <a:solidFill>
                  <a:srgbClr val="0F766E"/>
                </a:solidFill>
                <a:latin typeface="Dreaming Outloud Pro"/>
              </a:rPr>
              <a:t>Remember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31520" y="1554480"/>
            <a:ext cx="8046720" cy="420624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30000"/>
              </a:lnSpc>
            </a:pPr>
            <a:r>
              <a:rPr sz="2400" b="0" u="none">
                <a:solidFill>
                  <a:srgbClr val="17213A"/>
                </a:solidFill>
                <a:latin typeface="Dreaming Outloud Pro"/>
              </a:rPr>
              <a:t>1.  certain: </a:t>
            </a:r>
            <a:r>
              <a:rPr sz="2400" b="1" u="none">
                <a:solidFill>
                  <a:srgbClr val="B4237A"/>
                </a:solidFill>
                <a:latin typeface="Dreaming Outloud Pro"/>
              </a:rPr>
              <a:t>certainly, definitely, surely, obviously, clearly</a:t>
            </a:r>
          </a:p>
          <a:p>
            <a:pPr algn="l">
              <a:lnSpc>
                <a:spcPct val="130000"/>
              </a:lnSpc>
            </a:pPr>
            <a:r>
              <a:rPr sz="2400" b="0" u="none">
                <a:solidFill>
                  <a:srgbClr val="17213A"/>
                </a:solidFill>
                <a:latin typeface="Dreaming Outloud Pro"/>
              </a:rPr>
              <a:t>2.  probable: </a:t>
            </a:r>
            <a:r>
              <a:rPr sz="2400" b="1" u="none">
                <a:solidFill>
                  <a:srgbClr val="B4237A"/>
                </a:solidFill>
                <a:latin typeface="Dreaming Outloud Pro"/>
              </a:rPr>
              <a:t>probably, presumably</a:t>
            </a:r>
          </a:p>
          <a:p>
            <a:pPr algn="l">
              <a:lnSpc>
                <a:spcPct val="130000"/>
              </a:lnSpc>
            </a:pPr>
            <a:r>
              <a:rPr sz="2400" b="0" u="none">
                <a:solidFill>
                  <a:srgbClr val="17213A"/>
                </a:solidFill>
                <a:latin typeface="Dreaming Outloud Pro"/>
              </a:rPr>
              <a:t>3.  possible: </a:t>
            </a:r>
            <a:r>
              <a:rPr sz="2400" b="1" u="none">
                <a:solidFill>
                  <a:srgbClr val="B4237A"/>
                </a:solidFill>
                <a:latin typeface="Dreaming Outloud Pro"/>
              </a:rPr>
              <a:t>perhaps, maybe, possibly</a:t>
            </a:r>
          </a:p>
        </p:txBody>
      </p:sp>
      <p:pic>
        <p:nvPicPr>
          <p:cNvPr id="8" name="Picture 7" descr="chee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326880" y="3357829"/>
            <a:ext cx="1598523" cy="1945690"/>
          </a:xfrm>
          <a:prstGeom prst="rect">
            <a:avLst/>
          </a:prstGeom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5 · SPaG · Modal verbs and adverbs of possibility · Recognising adverbs of possibility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Challenge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731520"/>
            <a:ext cx="7315200" cy="64008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3600" b="1" u="none">
                <a:solidFill>
                  <a:srgbClr val="0F766E"/>
                </a:solidFill>
                <a:latin typeface="Dreaming Outloud Pro"/>
              </a:rPr>
              <a:t>Challenge</a:t>
            </a:r>
          </a:p>
        </p:txBody>
      </p:sp>
      <p:pic>
        <p:nvPicPr>
          <p:cNvPr id="7" name="timer_600.mp4" descr="Countdown timer, 10:00. Click to start.">
            <a:hlinkClick r:id="" action="ppaction://media"/>
          </p:cNvPr>
          <p:cNvPicPr>
            <a:picLocks noChangeAspect="1"/>
          </p:cNvPicPr>
          <p:nvPr>
            <a:videoFile r:link="rId5"/>
            <p:extLst>
              <p:ext uri="{DAA4B4D4-6D71-4841-9C94-3DE7FCFB9230}">
                <p14:media xmlns:p14="http://schemas.microsoft.com/office/powerpoint/2010/main" r:embed="rId4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9509760" y="777240"/>
            <a:ext cx="2011680" cy="704088"/>
          </a:xfrm>
          <a:prstGeom prst="rect">
            <a:avLst/>
          </a:prstGeom>
        </p:spPr>
      </p:pic>
      <p:sp>
        <p:nvSpPr>
          <p:cNvPr id="8" name="Rounded Rectangle 7"/>
          <p:cNvSpPr/>
          <p:nvPr/>
        </p:nvSpPr>
        <p:spPr>
          <a:xfrm>
            <a:off x="548640" y="1737360"/>
            <a:ext cx="8046720" cy="3291840"/>
          </a:xfrm>
          <a:prstGeom prst="roundRect">
            <a:avLst>
              <a:gd name="adj" fmla="val 12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731520" y="1737360"/>
            <a:ext cx="7680960" cy="32918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Dreaming Outloud Pro"/>
              </a:rPr>
              <a:t>Write a weather forecast for the week. Underline every adverb of possibility and put them in order from least to most certain.</a:t>
            </a:r>
          </a:p>
        </p:txBody>
      </p:sp>
      <p:pic>
        <p:nvPicPr>
          <p:cNvPr id="10" name="Picture 9" descr="writing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9326880" y="4214774"/>
            <a:ext cx="1598523" cy="163738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indefinite"/>
                  </p:stCondLst>
                </p:cTn>
                <p:tgtEl>
                  <p:spTgt spid="7"/>
                </p:tgtEl>
              </p:cMediaNode>
            </p:video>
          </p:childTnLst>
        </p:cTn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