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Relative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 relative clause in a sentence, to say which noun it describes, and to know whether it is extra information or needed.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 relative clause in a sentence.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relative clause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clause that gives extra information about a noun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relative pronoun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who, which, whose, where, when or that: it starts the clause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person, place or thing the clause describes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embedded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in the middle of a sentence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Relative pronouns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relative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cake, which has pink icing, disappeared quickly.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relative pronoun that fits the gap.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pencil,  fell off the desk, is on the shelf.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when   ○ will   ○ which   ○ have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relative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captain, who wore the yellow shirt, lifted the trophy.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captain,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who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wore the yellow shirt, lifted the trophy.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relative pronoun that fits the gap.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boy,  plays the drums, left early.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who   ○ when   ○ through   ○ have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Tick the relative clause that fits the gap.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bicycle, , belongs to my sister.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leans against the wall   ○ who leans against the wall   ○ which leans against the wall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which leans against the wall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Relative clauses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relative 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gives extra information about a noun. It starts with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relative pronoun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comes straight after the noun it describes.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889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If the clause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extra information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put it between commas. If it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needed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say which one you mean, use no commas.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90144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90144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Our teacher,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who loves music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plays the piano.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92633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92633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book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that I borrowed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is very exciting.</a:t>
            </a:r>
          </a:p>
        </p:txBody>
      </p:sp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people:  the girl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won the race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which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things:  the castle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which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stands on the hill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whose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belonging:  the boy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whose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kite flew away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places:  the park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play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times:  Friday,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swim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79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36207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that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people or things, when the clause is needed:  the book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that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borrowed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kite, which flew over the fence, belongs to my brother.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kite,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which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flew over the fence, belongs to my brother.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captain, who led the team, lifted the trophy.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captain,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led the team, lifted the trophy.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bicycle, which has a flat tyre, belongs to my sister.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bicycle,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has a flat tyre, belongs to my sister.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farmer, who owns the field, sells eggs at the gate.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owns the field, sells eggs at the gate.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man, who walks with a stick, sat on the bench.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man,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who walks with a stick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sat on the bench.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bridge, which was built long ago, needs mending.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bridge,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which was built long ago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needs mending.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said that the shop closes at six.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lady, who runs the bakery, smiled at us.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lady, who runs the bakery, smiled at us.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Ben packed his bag before he left.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 in the red coat won the race.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said that the shop closes at six.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tall man behind the counter smiled.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Ben packed his bag before he left.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boat that floats on the lake is very old.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boat that floats on the lake is very old.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market, where we buy our vegetables, sells fresh fish.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market,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where we buy our vegetables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sells fresh fish.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December, when the nights are longest, is the busiest month at the shop.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December,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when the nights are longest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is the busiest month at the shop.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hoped that it would not rain.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station where Dad catches his train has a small cafe.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station where Dad catches his train has a small cafe.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waited until the bell rang.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tall man behind the counter smiled.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stayed inside because it was raining.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lady at the station sold us tickets.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girl, who sings in the choir, lives next door.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girl, who sings in the choir, lives next door.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knew that the gate was open.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castle, which was built by the Normans, is very old.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which was built by the Normans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is very old.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teacher, who loves music, plays the piano.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teacher,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who loves music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plays the piano.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clock, which strikes every hour, is always right.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clock,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strikes every hour, is always right.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Saturday, when we visit my gran, is my favourite 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Saturday,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visit my gran, is my favourite 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Read the sentence. The relative clause is underlined. Is it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extra information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could be taken out?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Monday, </a:t>
            </a:r>
            <a:r>
              <a:rPr sz="1967" b="0" u="sng">
                <a:solidFill>
                  <a:srgbClr val="17213A"/>
                </a:solidFill>
                <a:latin typeface="Arial"/>
              </a:rPr>
              <a:t>when we start the new topic</a:t>
            </a:r>
            <a:r>
              <a:rPr sz="1967" b="0" u="none">
                <a:solidFill>
                  <a:srgbClr val="17213A"/>
                </a:solidFill>
                <a:latin typeface="Arial"/>
              </a:rPr>
              <a:t>, is always a busy 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only adds extra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only adds extra information.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needed to show which one is meant.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60578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Now write the sentence again </a:t>
            </a:r>
            <a:r>
              <a:rPr sz="1475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475" b="0" u="none">
                <a:solidFill>
                  <a:srgbClr val="17213A"/>
                </a:solidFill>
                <a:latin typeface="Arial"/>
              </a:rPr>
              <a:t> the underlined clause.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445861"/>
            <a:ext cx="5257800" cy="59161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445861"/>
            <a:ext cx="5074920" cy="59161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Monday is always a busy day.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Read the sentence. The relative clause is underlined. Is it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extra information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could be taken out?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1967" b="0" u="sng">
                <a:solidFill>
                  <a:srgbClr val="17213A"/>
                </a:solidFill>
                <a:latin typeface="Arial"/>
              </a:rPr>
              <a:t>which chases every ball</a:t>
            </a:r>
            <a:r>
              <a:rPr sz="1967" b="0" u="none">
                <a:solidFill>
                  <a:srgbClr val="17213A"/>
                </a:solidFill>
                <a:latin typeface="Arial"/>
              </a:rPr>
              <a:t> is asleep now.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only adds extra information.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needed to show which one is meant.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needed to show which one is meant.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60578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Now write the sentence again </a:t>
            </a:r>
            <a:r>
              <a:rPr sz="1475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475" b="0" u="none">
                <a:solidFill>
                  <a:srgbClr val="17213A"/>
                </a:solidFill>
                <a:latin typeface="Arial"/>
              </a:rPr>
              <a:t> the underlined clause.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45861"/>
            <a:ext cx="5257800" cy="59161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45861"/>
            <a:ext cx="5074920" cy="59161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dog is asleep now.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Match each beginning to the ending that completes the sentence. Draw a line between them.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My gran,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Summer,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beach,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3464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8036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when the days are long, is my favourite season.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83464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88036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where we built a sandcastle, is covered in pebbles.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83464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88036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who collects old coins, is coming to tea.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286000" y="2994660"/>
            <a:ext cx="548640" cy="192024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228600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2286000" y="395478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Match each beginning to the ending that completes the sentence. Draw a line between them.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pencil,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Summer,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park,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59536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4108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where my dad walks his dog, is full of ducks.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59536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4108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which has a sharp point, is nearly new.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59536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64108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when we go camping, is far too short.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804672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8046720" y="395478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8046720" y="2994660"/>
            <a:ext cx="548640" cy="192024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Read the sentence. The relative clause is underlined. Is it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extra information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could be taken out?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library, </a:t>
            </a:r>
            <a:r>
              <a:rPr sz="1967" b="0" u="sng">
                <a:solidFill>
                  <a:srgbClr val="17213A"/>
                </a:solidFill>
                <a:latin typeface="Arial"/>
              </a:rPr>
              <a:t>where we do our homework</a:t>
            </a:r>
            <a:r>
              <a:rPr sz="1967" b="0" u="none">
                <a:solidFill>
                  <a:srgbClr val="17213A"/>
                </a:solidFill>
                <a:latin typeface="Arial"/>
              </a:rPr>
              <a:t>, is next to the market.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only adds extra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only adds extra information.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needed to show which one is meant.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60578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Now write the sentence again </a:t>
            </a:r>
            <a:r>
              <a:rPr sz="1475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475" b="0" u="none">
                <a:solidFill>
                  <a:srgbClr val="17213A"/>
                </a:solidFill>
                <a:latin typeface="Arial"/>
              </a:rPr>
              <a:t> the underlined clause.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445861"/>
            <a:ext cx="5257800" cy="59161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445861"/>
            <a:ext cx="5074920" cy="59161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library is next to the market.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Read the sentence. The relative clause is underlined. Is it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extra information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could be taken out?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library </a:t>
            </a:r>
            <a:r>
              <a:rPr sz="1967" b="0" u="sng">
                <a:solidFill>
                  <a:srgbClr val="17213A"/>
                </a:solidFill>
                <a:latin typeface="Arial"/>
              </a:rPr>
              <a:t>where I borrowed this book</a:t>
            </a:r>
            <a:r>
              <a:rPr sz="1967" b="0" u="none">
                <a:solidFill>
                  <a:srgbClr val="17213A"/>
                </a:solidFill>
                <a:latin typeface="Arial"/>
              </a:rPr>
              <a:t> opens at nine.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only adds extra information.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needed to show which one is meant.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needed to show which one is meant.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60578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Now write the sentence again </a:t>
            </a:r>
            <a:r>
              <a:rPr sz="1475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475" b="0" u="none">
                <a:solidFill>
                  <a:srgbClr val="17213A"/>
                </a:solidFill>
                <a:latin typeface="Arial"/>
              </a:rPr>
              <a:t> the underlined clause.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45861"/>
            <a:ext cx="5257800" cy="59161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45861"/>
            <a:ext cx="5074920" cy="59161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library opens at nine.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uses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who's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Our teacher, whose car is bright red, wears a red scarf.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Our teacher, whose car is bright red, wears a red scarf.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35858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35858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Our teacher, who's car is bright red, wears a red scarf.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4375404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90897"/>
            <a:ext cx="5257800" cy="1081087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90897"/>
            <a:ext cx="5074920" cy="10810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'Whose' shows that something belongs to someone ('whose car'). 'Who's' means 'who is' or 'who has', which does not make sense here.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explains that 'who's' means 'who is / who has' and 'whose' shows belonging.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uses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who's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My gran, who's very good at chess, sends us postcards.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My gran, who's very good at chess, sends us postcards.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My gran, whose very good at chess, sends us postcards.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09360" y="4306824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05172"/>
            <a:ext cx="5257800" cy="10325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05172"/>
            <a:ext cx="5074920" cy="10325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'Who's' is short for 'who is' or 'who has' ('who is very good at chess' makes sense). 'Whose' shows belonging, and nothing belongs to anyone here.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explains that 'who's' means 'who is / who has' and 'whose' shows belonging.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who: for people:  the girl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won the race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which: for things:  the castle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which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stands on the hill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whose: for belonging:  the boy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whose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kite flew away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Recognising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five sentences with a relative clause in a book. Copy each one, underline the relative clause and draw an arrow to the noun it describes.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