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Root words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64108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puzzl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10664"/>
            <a:ext cx="846277" cy="929944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ide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stopwatch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che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210537"/>
            <a:ext cx="846277" cy="1030071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Root words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practise together: word families; prefixes dis-, mis- and re-; prefixes in-, il-, im- and ir-; words ending -sure, -ture and -cher; endings -ation, -sion, -ssion, -tion and -cian; using suffixes.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remember what I have learned and use it.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Root words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root word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main part of a word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0124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30124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prefix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30124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letters added to the start of a word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04800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04800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suffix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04800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letters added to the end of a word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79476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379476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word family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379476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words that share a root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54152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454152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dis-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454152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not, or the opposite of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52882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1520" y="52882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mis-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23360" y="52882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wrongly or badly</a:t>
            </a:r>
          </a:p>
        </p:txBody>
      </p:sp>
      <p:pic>
        <p:nvPicPr>
          <p:cNvPr id="25" name="Picture 24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Root words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Using suffixes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Write the new word.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Add the suffix -ous to mountain. Take care with the spelling.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mountainous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word is made by adding -ly to easy and is spelt correctly?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easly   ○ easily   ○ asily   ○ easyly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easily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Write the new word.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Add the suffix -ous to nerve. Take care with the spelling.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nervous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word is made by adding -ous to danger and is spelt correctly?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dangeous   ○ dngerous   ○ dangerous   ○ dangerouse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dangerous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Write the new word.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Add the suffix -ous to ridicule. Take care with the spelling.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ridiculous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Root words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What this sheet covers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Each question comes from one of the lessons below. If a question is tricky, look back at that lesson’s sheet and slides.</a:t>
            </a:r>
          </a:p>
        </p:txBody>
      </p:sp>
      <p:pic>
        <p:nvPicPr>
          <p:cNvPr id="8" name="Picture 7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Root words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Word families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Words that share a root, and how the root can change.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Prefixes dis-, mis- and re-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Making new words with the prefixes dis-, mis- and re-.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Prefixes in-, il-, im- and ir-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prefixes in-, il-, im- and ir- that mean not.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Words ending -sure, -ture and -cher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Spelling words that end in -sure, -ture and -cher.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Endings -ation, -sion, -ssion, -tion and -cian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Spelling words that end with the sound shun.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26479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236207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Using suffixes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55279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suffixes -ly and -ous, and how the spelling of the word can change.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Root words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mis-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lead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mislead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dis-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appear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disappear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Root words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38727" y="26060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in-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05656" y="26060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il-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72583" y="26060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im-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39512" y="26060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ir-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063240"/>
            <a:ext cx="289864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incorrect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538727" y="30632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105656" y="30632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672583" y="30632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239512" y="30632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538727" y="30632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3520440"/>
            <a:ext cx="289864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irregular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538727" y="35204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105656" y="35204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672583" y="35204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239512" y="35204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239512" y="35204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3977639"/>
            <a:ext cx="289864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incomplete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538727" y="3977639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4105656" y="3977639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672583" y="3977639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5239512" y="3977639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3538727" y="3977639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4434840"/>
            <a:ext cx="289864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impossible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538727" y="44348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4105656" y="44348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672583" y="44348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5239512" y="44348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672583" y="44348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299448" y="26060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in-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866376" y="26060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il-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433304" y="26060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im-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1000232" y="26060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ir-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63240"/>
            <a:ext cx="289864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incorrect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299448" y="30632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866376" y="30632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433304" y="30632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1000232" y="30632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9299448" y="30632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55080" y="3520440"/>
            <a:ext cx="289864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illegal</a:t>
            </a:r>
          </a:p>
        </p:txBody>
      </p:sp>
      <p:sp>
        <p:nvSpPr>
          <p:cNvPr id="64" name="Rectangle 63"/>
          <p:cNvSpPr/>
          <p:nvPr/>
        </p:nvSpPr>
        <p:spPr>
          <a:xfrm>
            <a:off x="9299448" y="35204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866376" y="35204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33304" y="35204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1000232" y="35204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9866376" y="35204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977639"/>
            <a:ext cx="289864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inactive</a:t>
            </a:r>
          </a:p>
        </p:txBody>
      </p:sp>
      <p:sp>
        <p:nvSpPr>
          <p:cNvPr id="71" name="Rectangle 70"/>
          <p:cNvSpPr/>
          <p:nvPr/>
        </p:nvSpPr>
        <p:spPr>
          <a:xfrm>
            <a:off x="9299448" y="3977639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9866376" y="3977639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10433304" y="3977639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1000232" y="3977639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9299448" y="3977639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4434840"/>
            <a:ext cx="289864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irresponsible</a:t>
            </a:r>
          </a:p>
        </p:txBody>
      </p:sp>
      <p:sp>
        <p:nvSpPr>
          <p:cNvPr id="78" name="Rectangle 77"/>
          <p:cNvSpPr/>
          <p:nvPr/>
        </p:nvSpPr>
        <p:spPr>
          <a:xfrm>
            <a:off x="9299448" y="44348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866376" y="44348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10433304" y="44348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11000232" y="44348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11000232" y="44348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Root words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ending that completes the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Complete the word: na______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sure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ture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ture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cher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ending that completes the word.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Complete the word: tea______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sure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cher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cher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Root words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word that ends in -sion?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magician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vision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vision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fiction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station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word that ends in -ation?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station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station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mission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section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musician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Root words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made by adding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-ous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fame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spelt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famouse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fmous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fameous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famous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famous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made by adding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-ly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spelt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saly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sadlye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sadly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sadly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sdly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Root words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Three of these words are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same word family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Which word is the odd one out?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uncaring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cart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careless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Three of these words are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same word family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child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Which word is the odd one out?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childhood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chime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chime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childish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children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Root words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dis-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34256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mis-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70348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re-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repaint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98164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34256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70348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070348" y="30632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misplace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98164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34256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70348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334256" y="35204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disobey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98164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34256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70348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598164" y="3977639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redo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98164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34256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70348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070348" y="44348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94360" y="48920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refill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598164" y="48920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334256" y="48920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070348" y="48920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070348" y="4892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dis-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94976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mis-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831067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re-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redo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58884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94976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31067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831067" y="30632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misunderstand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58884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94976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31067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094976" y="35204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distrust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58884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94976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31067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358884" y="3977639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35508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disconnect</a:t>
            </a:r>
          </a:p>
        </p:txBody>
      </p:sp>
      <p:sp>
        <p:nvSpPr>
          <p:cNvPr id="75" name="Rectangle 74"/>
          <p:cNvSpPr/>
          <p:nvPr/>
        </p:nvSpPr>
        <p:spPr>
          <a:xfrm>
            <a:off x="9358884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10094976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0831067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9358884" y="44348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355080" y="48920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disobey</a:t>
            </a:r>
          </a:p>
        </p:txBody>
      </p:sp>
      <p:sp>
        <p:nvSpPr>
          <p:cNvPr id="81" name="Rectangle 80"/>
          <p:cNvSpPr/>
          <p:nvPr/>
        </p:nvSpPr>
        <p:spPr>
          <a:xfrm>
            <a:off x="9358884" y="48920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094976" y="48920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831067" y="48920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9358884" y="4892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Root words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38727" y="26060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in-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05656" y="26060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il-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72583" y="26060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im-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39512" y="26060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ir-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063240"/>
            <a:ext cx="289864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irresistible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538727" y="30632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105656" y="30632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672583" y="30632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239512" y="30632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239512" y="30632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3520440"/>
            <a:ext cx="289864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immature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538727" y="35204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105656" y="35204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672583" y="35204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239512" y="35204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672583" y="35204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3977639"/>
            <a:ext cx="289864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illegible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538727" y="3977639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4105656" y="3977639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672583" y="3977639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5239512" y="3977639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105656" y="3977639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4434840"/>
            <a:ext cx="289864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inaccurate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538727" y="44348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4105656" y="44348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672583" y="44348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5239512" y="44348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3538727" y="44348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94360" y="4892040"/>
            <a:ext cx="289864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inexpensive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538727" y="48920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4105656" y="48920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4672583" y="48920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5239512" y="48920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3538727" y="48920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9299448" y="26060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in-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866376" y="26060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il-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0433304" y="26060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im-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1000232" y="26060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ir-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55080" y="3063240"/>
            <a:ext cx="289864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imbalance</a:t>
            </a:r>
          </a:p>
        </p:txBody>
      </p:sp>
      <p:sp>
        <p:nvSpPr>
          <p:cNvPr id="64" name="Rectangle 63"/>
          <p:cNvSpPr/>
          <p:nvPr/>
        </p:nvSpPr>
        <p:spPr>
          <a:xfrm>
            <a:off x="9299448" y="30632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866376" y="30632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33304" y="30632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1000232" y="30632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10433304" y="30632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520440"/>
            <a:ext cx="289864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irrational</a:t>
            </a:r>
          </a:p>
        </p:txBody>
      </p:sp>
      <p:sp>
        <p:nvSpPr>
          <p:cNvPr id="71" name="Rectangle 70"/>
          <p:cNvSpPr/>
          <p:nvPr/>
        </p:nvSpPr>
        <p:spPr>
          <a:xfrm>
            <a:off x="9299448" y="35204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9866376" y="35204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10433304" y="35204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1000232" y="35204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11000232" y="35204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3977639"/>
            <a:ext cx="289864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irreplaceable</a:t>
            </a:r>
          </a:p>
        </p:txBody>
      </p:sp>
      <p:sp>
        <p:nvSpPr>
          <p:cNvPr id="78" name="Rectangle 77"/>
          <p:cNvSpPr/>
          <p:nvPr/>
        </p:nvSpPr>
        <p:spPr>
          <a:xfrm>
            <a:off x="9299448" y="3977639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866376" y="3977639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10433304" y="3977639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11000232" y="3977639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11000232" y="3977639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6355080" y="4434840"/>
            <a:ext cx="289864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inaccurate</a:t>
            </a:r>
          </a:p>
        </p:txBody>
      </p:sp>
      <p:sp>
        <p:nvSpPr>
          <p:cNvPr id="85" name="Rectangle 84"/>
          <p:cNvSpPr/>
          <p:nvPr/>
        </p:nvSpPr>
        <p:spPr>
          <a:xfrm>
            <a:off x="9299448" y="44348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9866376" y="44348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10433304" y="44348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11000232" y="44348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9299448" y="44348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6355080" y="4892040"/>
            <a:ext cx="289864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immortal</a:t>
            </a:r>
          </a:p>
        </p:txBody>
      </p:sp>
      <p:sp>
        <p:nvSpPr>
          <p:cNvPr id="92" name="Rectangle 91"/>
          <p:cNvSpPr/>
          <p:nvPr/>
        </p:nvSpPr>
        <p:spPr>
          <a:xfrm>
            <a:off x="9299448" y="48920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9866376" y="48920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10433304" y="48920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11000232" y="48920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10433304" y="48920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Root words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how the word ends.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sure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34256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ture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70348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cher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leisure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98164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34256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70348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598164" y="30632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exposure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98164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34256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70348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598164" y="35204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preacher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98164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34256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70348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070348" y="3977639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mixture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98164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34256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70348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334256" y="44348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94360" y="48920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voucher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598164" y="48920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334256" y="48920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070348" y="48920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070348" y="4892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how the word ends.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sure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94976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ture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831067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cher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closure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58884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94976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31067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358884" y="30632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exposure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58884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94976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31067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9358884" y="35204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butcher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58884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94976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31067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831067" y="3977639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35508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preacher</a:t>
            </a:r>
          </a:p>
        </p:txBody>
      </p:sp>
      <p:sp>
        <p:nvSpPr>
          <p:cNvPr id="75" name="Rectangle 74"/>
          <p:cNvSpPr/>
          <p:nvPr/>
        </p:nvSpPr>
        <p:spPr>
          <a:xfrm>
            <a:off x="9358884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10094976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0831067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10831067" y="44348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355080" y="48920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temperature</a:t>
            </a:r>
          </a:p>
        </p:txBody>
      </p:sp>
      <p:sp>
        <p:nvSpPr>
          <p:cNvPr id="81" name="Rectangle 80"/>
          <p:cNvSpPr/>
          <p:nvPr/>
        </p:nvSpPr>
        <p:spPr>
          <a:xfrm>
            <a:off x="9358884" y="48920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094976" y="48920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831067" y="48920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10094976" y="4892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Root words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ending that completes the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Complete the word: permi______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ssion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ssion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cian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ation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tion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ending that completes the word.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Complete the word: pa______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cian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ssion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ssion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tion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Root words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made by adding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-ly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slow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spelt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slowlye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sloly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slowly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slowly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slwly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made by adding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-ous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mountain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spelt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mountainouse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mountaious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mountainous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mountainous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muntainous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Root words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Knowing a word family helps you spell and understand new words.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new word may contain a root you already know.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'Transport' and 'import' share the root 'port', meaning 'carry'.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Both words are about carrying.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Root words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Word families: Words that share a root, and how the root can change.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Prefixes dis-, mis- and re-: Making new words with the prefixes dis-, mis- and re-.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Prefixes in-, il-, im- and ir-: The prefixes in-, il-, im- and ir- that mean not.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Root words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Choose the lesson from this sheet that you found hardest. Write three new questions of your own for a friend, with an answer sheet, then swap and mark each other’s work.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