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7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8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Endings -ation, -sion, -ssion, -tion and -cian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tir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trophy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stopwatch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puzzl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10664"/>
            <a:ext cx="846277" cy="929944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detectiv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Endings -ation, -sion, -ssion, -tion and -cian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spell words that end in -ation, -tion, -sion, -ssion and -cian, and to tell them apart.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spell words that end with the sound shun.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Endings -ation, -sion, -ssion, -tion and -cian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-tion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as in fiction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-sion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as in television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-ssion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as in mission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-cian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person with a skill, as in magician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Endings -ation, -sion, -ssion, -tion and -cian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Words ending -sure, -ture and -cher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Which word is spelt correctly?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teasure   ○ teacher   ○ teature   ○ teachur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teacher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Circle the ending that completes the word.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Complete the word: crea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sure   ○ ture   ○ cher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ture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Which of these is a word that ends in -ture?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catcher   ○ treasure   ○ nature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nature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Which word is spelt correctly?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furniture   ○ furnicher   ○ furnichure   ○ furnisure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furniture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Circle the ending that completes the word.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Complete the word: pic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ture   ○ cher   ○ sure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ture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Endings -ation, -sion, -ssion, -tion and -cian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The shun sound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676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Many words end with the sound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shun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spelt in different ways.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-tion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the most common (station, fiction).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-sion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(television, decision) and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-ssion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(mission, discussion) come next.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-cian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for people with a skill (musician, magician, electrician).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3223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3223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musician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gave a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performance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3472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3472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We watched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television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at the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station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Endings -ation, -sion, -ssion, -tion and -cian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-ation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inform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ation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st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ation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-tion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fic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tion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mo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tion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-sion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televi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sion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deci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sion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-ssion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mi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ssion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discu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ssion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831335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" y="3858768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-cian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77440" y="3858768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musi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cian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magi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cian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Endings -ation, -sion, -ssion, -tion and -cian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how the word ends.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546604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u="none">
                <a:solidFill>
                  <a:srgbClr val="17213A"/>
                </a:solidFill>
                <a:latin typeface="Arial"/>
              </a:rPr>
              <a:t>ation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198571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u="none">
                <a:solidFill>
                  <a:srgbClr val="17213A"/>
                </a:solidFill>
                <a:latin typeface="Arial"/>
              </a:rPr>
              <a:t>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50538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u="none">
                <a:solidFill>
                  <a:srgbClr val="17213A"/>
                </a:solidFill>
                <a:latin typeface="Arial"/>
              </a:rPr>
              <a:t>sion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02505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u="none">
                <a:solidFill>
                  <a:srgbClr val="17213A"/>
                </a:solidFill>
                <a:latin typeface="Arial"/>
              </a:rPr>
              <a:t>ssion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154472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u="none">
                <a:solidFill>
                  <a:srgbClr val="17213A"/>
                </a:solidFill>
                <a:latin typeface="Arial"/>
              </a:rPr>
              <a:t>cian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9436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station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546604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3198571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3850538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502505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154472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2546604" y="30632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9436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question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546604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3198571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3850538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502505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154472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3198571" y="35204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invitation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546604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3198571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3850538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4502505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5154472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2546604" y="3977639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9436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celebration</a:t>
            </a:r>
          </a:p>
        </p:txBody>
      </p:sp>
      <p:sp>
        <p:nvSpPr>
          <p:cNvPr id="47" name="Rectangle 46"/>
          <p:cNvSpPr/>
          <p:nvPr/>
        </p:nvSpPr>
        <p:spPr>
          <a:xfrm>
            <a:off x="2546604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3198571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3850538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4502505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5154472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2546604" y="44348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how the word ends.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8307324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u="none">
                <a:solidFill>
                  <a:srgbClr val="17213A"/>
                </a:solidFill>
                <a:latin typeface="Arial"/>
              </a:rPr>
              <a:t>ation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959291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u="none">
                <a:solidFill>
                  <a:srgbClr val="17213A"/>
                </a:solidFill>
                <a:latin typeface="Arial"/>
              </a:rPr>
              <a:t>tion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9611258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u="none">
                <a:solidFill>
                  <a:srgbClr val="17213A"/>
                </a:solidFill>
                <a:latin typeface="Arial"/>
              </a:rPr>
              <a:t>sion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0263225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u="none">
                <a:solidFill>
                  <a:srgbClr val="17213A"/>
                </a:solidFill>
                <a:latin typeface="Arial"/>
              </a:rPr>
              <a:t>ssion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0915192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u="none">
                <a:solidFill>
                  <a:srgbClr val="17213A"/>
                </a:solidFill>
                <a:latin typeface="Arial"/>
              </a:rPr>
              <a:t>cian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5508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lotion</a:t>
            </a:r>
          </a:p>
        </p:txBody>
      </p:sp>
      <p:sp>
        <p:nvSpPr>
          <p:cNvPr id="63" name="Rectangle 62"/>
          <p:cNvSpPr/>
          <p:nvPr/>
        </p:nvSpPr>
        <p:spPr>
          <a:xfrm>
            <a:off x="8307324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8959291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9611258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10263225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10915192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8959291" y="30632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635508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passion</a:t>
            </a:r>
          </a:p>
        </p:txBody>
      </p:sp>
      <p:sp>
        <p:nvSpPr>
          <p:cNvPr id="71" name="Rectangle 70"/>
          <p:cNvSpPr/>
          <p:nvPr/>
        </p:nvSpPr>
        <p:spPr>
          <a:xfrm>
            <a:off x="8307324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8959291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9611258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10263225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10915192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10263225" y="35204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7" name="Rectangle 76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635508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station</a:t>
            </a:r>
          </a:p>
        </p:txBody>
      </p:sp>
      <p:sp>
        <p:nvSpPr>
          <p:cNvPr id="79" name="Rectangle 78"/>
          <p:cNvSpPr/>
          <p:nvPr/>
        </p:nvSpPr>
        <p:spPr>
          <a:xfrm>
            <a:off x="8307324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8959291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9611258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10263225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10915192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8307324" y="3977639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85" name="Rectangle 84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TextBox 85"/>
          <p:cNvSpPr txBox="1"/>
          <p:nvPr/>
        </p:nvSpPr>
        <p:spPr>
          <a:xfrm>
            <a:off x="635508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information</a:t>
            </a:r>
          </a:p>
        </p:txBody>
      </p:sp>
      <p:sp>
        <p:nvSpPr>
          <p:cNvPr id="87" name="Rectangle 86"/>
          <p:cNvSpPr/>
          <p:nvPr/>
        </p:nvSpPr>
        <p:spPr>
          <a:xfrm>
            <a:off x="8307324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8959291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Rectangle 88"/>
          <p:cNvSpPr/>
          <p:nvPr/>
        </p:nvSpPr>
        <p:spPr>
          <a:xfrm>
            <a:off x="9611258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Rectangle 89"/>
          <p:cNvSpPr/>
          <p:nvPr/>
        </p:nvSpPr>
        <p:spPr>
          <a:xfrm>
            <a:off x="10263225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Rectangle 90"/>
          <p:cNvSpPr/>
          <p:nvPr/>
        </p:nvSpPr>
        <p:spPr>
          <a:xfrm>
            <a:off x="10915192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TextBox 91"/>
          <p:cNvSpPr txBox="1"/>
          <p:nvPr/>
        </p:nvSpPr>
        <p:spPr>
          <a:xfrm>
            <a:off x="8307324" y="44348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Endings -ation, -sion, -ssion, -tion and -cian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is spelt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correctly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vition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vision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vision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vission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vizhun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is spelt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correctly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decizhun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decission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decition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decision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decision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Endings -ation, -sion, -ssion, -tion and -cian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ending that completes the word.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Complete the word: pa______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ssion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ssion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sion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tion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ation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ending that completes the word.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Complete the word: fic______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tion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tion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sion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ation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cian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Endings -ation, -sion, -ssion, -tion and -cian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word that ends in -tion (not -ation)?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electrician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action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action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station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passion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word that ends in -tion (not -ation)?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decoration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fiction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fiction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magician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mission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Endings -ation, -sion, -ssion, -tion and -cian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is spelt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correctly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passion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passion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pation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pashun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pasion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is spelt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correctly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educashun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education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education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educasion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educassion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Endings -ation, -sion, -ssion, -tion and -cian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ending that completes the word.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Complete the word: st______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cian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ation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ation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tion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ssion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ending that completes the word.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Complete the word: televi______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cian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ation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tion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02970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sion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Endings -ation, -sion, -ssion, -tion and -cian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'vacation' is a word that ends in -ssion.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'vacation' is a word that ends in -ation. It is not a word that ends in -ssion.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'decision' is a word that ends in -sion.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'decision' is a word that ends in -sion.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Endings -ation, -sion, -ssion, -tion and -cian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is spelt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correctly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collizhun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collision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collision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collission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collition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is spelt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correctly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politician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politician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politision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politition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politishun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Endings -ation, -sion, -ssion, -tion and -cian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how the word ends.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546604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u="none">
                <a:solidFill>
                  <a:srgbClr val="17213A"/>
                </a:solidFill>
                <a:latin typeface="Arial"/>
              </a:rPr>
              <a:t>ation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198571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u="none">
                <a:solidFill>
                  <a:srgbClr val="17213A"/>
                </a:solidFill>
                <a:latin typeface="Arial"/>
              </a:rPr>
              <a:t>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50538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u="none">
                <a:solidFill>
                  <a:srgbClr val="17213A"/>
                </a:solidFill>
                <a:latin typeface="Arial"/>
              </a:rPr>
              <a:t>sion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02505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u="none">
                <a:solidFill>
                  <a:srgbClr val="17213A"/>
                </a:solidFill>
                <a:latin typeface="Arial"/>
              </a:rPr>
              <a:t>ssion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154472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u="none">
                <a:solidFill>
                  <a:srgbClr val="17213A"/>
                </a:solidFill>
                <a:latin typeface="Arial"/>
              </a:rPr>
              <a:t>cian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9436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imagination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546604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3198571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3850538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502505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154472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2546604" y="30632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9436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politician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546604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3198571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3850538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502505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154472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154472" y="35204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mathematician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546604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3198571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3850538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4502505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5154472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5154472" y="3977639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9436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admission</a:t>
            </a:r>
          </a:p>
        </p:txBody>
      </p:sp>
      <p:sp>
        <p:nvSpPr>
          <p:cNvPr id="47" name="Rectangle 46"/>
          <p:cNvSpPr/>
          <p:nvPr/>
        </p:nvSpPr>
        <p:spPr>
          <a:xfrm>
            <a:off x="2546604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3198571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3850538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4502505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5154472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4502505" y="44348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54864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594360" y="48920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physician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546604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3198571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3850538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4502505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5154472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5154472" y="4892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how the word ends.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8307324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u="none">
                <a:solidFill>
                  <a:srgbClr val="17213A"/>
                </a:solidFill>
                <a:latin typeface="Arial"/>
              </a:rPr>
              <a:t>ation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8959291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u="none">
                <a:solidFill>
                  <a:srgbClr val="17213A"/>
                </a:solidFill>
                <a:latin typeface="Arial"/>
              </a:rPr>
              <a:t>tion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9611258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u="none">
                <a:solidFill>
                  <a:srgbClr val="17213A"/>
                </a:solidFill>
                <a:latin typeface="Arial"/>
              </a:rPr>
              <a:t>sion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10263225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u="none">
                <a:solidFill>
                  <a:srgbClr val="17213A"/>
                </a:solidFill>
                <a:latin typeface="Arial"/>
              </a:rPr>
              <a:t>ssion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10915192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u="none">
                <a:solidFill>
                  <a:srgbClr val="17213A"/>
                </a:solidFill>
                <a:latin typeface="Arial"/>
              </a:rPr>
              <a:t>cian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635508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division</a:t>
            </a:r>
          </a:p>
        </p:txBody>
      </p:sp>
      <p:sp>
        <p:nvSpPr>
          <p:cNvPr id="71" name="Rectangle 70"/>
          <p:cNvSpPr/>
          <p:nvPr/>
        </p:nvSpPr>
        <p:spPr>
          <a:xfrm>
            <a:off x="8307324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8959291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9611258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10263225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10915192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9611258" y="30632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7" name="Rectangle 76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635508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invasion</a:t>
            </a:r>
          </a:p>
        </p:txBody>
      </p:sp>
      <p:sp>
        <p:nvSpPr>
          <p:cNvPr id="79" name="Rectangle 78"/>
          <p:cNvSpPr/>
          <p:nvPr/>
        </p:nvSpPr>
        <p:spPr>
          <a:xfrm>
            <a:off x="8307324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8959291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9611258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10263225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10915192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9611258" y="35204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85" name="Rectangle 84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TextBox 85"/>
          <p:cNvSpPr txBox="1"/>
          <p:nvPr/>
        </p:nvSpPr>
        <p:spPr>
          <a:xfrm>
            <a:off x="635508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physician</a:t>
            </a:r>
          </a:p>
        </p:txBody>
      </p:sp>
      <p:sp>
        <p:nvSpPr>
          <p:cNvPr id="87" name="Rectangle 86"/>
          <p:cNvSpPr/>
          <p:nvPr/>
        </p:nvSpPr>
        <p:spPr>
          <a:xfrm>
            <a:off x="8307324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8959291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Rectangle 88"/>
          <p:cNvSpPr/>
          <p:nvPr/>
        </p:nvSpPr>
        <p:spPr>
          <a:xfrm>
            <a:off x="9611258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Rectangle 89"/>
          <p:cNvSpPr/>
          <p:nvPr/>
        </p:nvSpPr>
        <p:spPr>
          <a:xfrm>
            <a:off x="10263225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Rectangle 90"/>
          <p:cNvSpPr/>
          <p:nvPr/>
        </p:nvSpPr>
        <p:spPr>
          <a:xfrm>
            <a:off x="10915192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TextBox 91"/>
          <p:cNvSpPr txBox="1"/>
          <p:nvPr/>
        </p:nvSpPr>
        <p:spPr>
          <a:xfrm>
            <a:off x="10915192" y="3977639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93" name="Rectangle 92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TextBox 93"/>
          <p:cNvSpPr txBox="1"/>
          <p:nvPr/>
        </p:nvSpPr>
        <p:spPr>
          <a:xfrm>
            <a:off x="635508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conclusion</a:t>
            </a:r>
          </a:p>
        </p:txBody>
      </p:sp>
      <p:sp>
        <p:nvSpPr>
          <p:cNvPr id="95" name="Rectangle 94"/>
          <p:cNvSpPr/>
          <p:nvPr/>
        </p:nvSpPr>
        <p:spPr>
          <a:xfrm>
            <a:off x="8307324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Rectangle 95"/>
          <p:cNvSpPr/>
          <p:nvPr/>
        </p:nvSpPr>
        <p:spPr>
          <a:xfrm>
            <a:off x="8959291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Rectangle 96"/>
          <p:cNvSpPr/>
          <p:nvPr/>
        </p:nvSpPr>
        <p:spPr>
          <a:xfrm>
            <a:off x="9611258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Rectangle 97"/>
          <p:cNvSpPr/>
          <p:nvPr/>
        </p:nvSpPr>
        <p:spPr>
          <a:xfrm>
            <a:off x="10263225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Rectangle 98"/>
          <p:cNvSpPr/>
          <p:nvPr/>
        </p:nvSpPr>
        <p:spPr>
          <a:xfrm>
            <a:off x="10915192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TextBox 99"/>
          <p:cNvSpPr txBox="1"/>
          <p:nvPr/>
        </p:nvSpPr>
        <p:spPr>
          <a:xfrm>
            <a:off x="9611258" y="44348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630936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TextBox 101"/>
          <p:cNvSpPr txBox="1"/>
          <p:nvPr/>
        </p:nvSpPr>
        <p:spPr>
          <a:xfrm>
            <a:off x="6355080" y="48920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optician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8307324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Rectangle 103"/>
          <p:cNvSpPr/>
          <p:nvPr/>
        </p:nvSpPr>
        <p:spPr>
          <a:xfrm>
            <a:off x="8959291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Rectangle 104"/>
          <p:cNvSpPr/>
          <p:nvPr/>
        </p:nvSpPr>
        <p:spPr>
          <a:xfrm>
            <a:off x="9611258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6" name="Rectangle 105"/>
          <p:cNvSpPr/>
          <p:nvPr/>
        </p:nvSpPr>
        <p:spPr>
          <a:xfrm>
            <a:off x="10263225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7" name="Rectangle 106"/>
          <p:cNvSpPr/>
          <p:nvPr/>
        </p:nvSpPr>
        <p:spPr>
          <a:xfrm>
            <a:off x="10915192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8" name="TextBox 107"/>
          <p:cNvSpPr txBox="1"/>
          <p:nvPr/>
        </p:nvSpPr>
        <p:spPr>
          <a:xfrm>
            <a:off x="10915192" y="4892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Endings -ation, -sion, -ssion, -tion and -cian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ending that completes the word.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Complete the word: discu______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tion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ssion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ssion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cian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ation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ending that completes the word.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Complete the word: electri______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ssion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ation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tion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02970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cian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cian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Endings -ation, -sion, -ssion, -tion and -cian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is spelt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correctly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informassion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informashun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information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information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informasion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is spelt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correctly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ficshun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ficsion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ficssion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fiction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fiction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Endings -ation, -sion, -ssion, -tion and -cian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'conclusion' is a word that ends in -sion.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'conclusion' is a word that ends in -sion.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'musician' is a word that ends in -ssion.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'musician' is a word that ends in -cian. It is not a word that ends in -ssion.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Endings -ation, -sion, -ssion, -tion and -cian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-ation: inform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ation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st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ation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-tion: fic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tion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mo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tion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-sion: televi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sion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deci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sion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Endings -ation, -sion, -ssion, -tion and -cian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ten words that end with the sound shun. Sort them by their ending and write a sentence for three of them.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