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Expanding sentences with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64108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ir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10664"/>
            <a:ext cx="846277" cy="929944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rophy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ide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Expanding sentences with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expand sentences with adverbs of time, place and cause.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adverbs of time, place and cause.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Expanding sentences with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adverb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you more about a verb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adverb of time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says when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adverb of place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says where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adverb of cause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shows why or what followed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Expanding sentences with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A or an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a or an to complete the phrase.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saw  book.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a   ○ 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phrase is correct?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an owl   ○ a owl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an owl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One article is wrong. Rewrite the sentence with the correct article (a or an).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They need an book.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They need a book.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Circle a or an to complete the phrase.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has  empty box.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a   ○ an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phrase is correct?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a kite   ○ an kite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 kite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Expanding sentences with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Adverbs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adverb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tells you more about a verb. An adverb of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time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says when (yesterday, soon, later). An adverb of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place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says where (here, outside, upstairs). An adverb of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shows why something happened or what followed (therefore, consequently, as a result).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dog waited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outside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3472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3472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It was late.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Consequently,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we went home.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Expanding sentences with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are leaving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soon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 She finished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yesterday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place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Put it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there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 The children played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outside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cause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It rained.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Therefore,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we stayed in.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how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she spoke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quietly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 (manner)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Expanding sentences with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adverb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57016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06824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56632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there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57016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06824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56632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306824" y="30632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5204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now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57016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06824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56632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557016" y="35204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3977639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away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57016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06824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56632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306824" y="3977639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4348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tomorrow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57016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306824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56632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557016" y="44348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adverb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17736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067544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817352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55080" y="30632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tomorrow</a:t>
            </a:r>
          </a:p>
        </p:txBody>
      </p:sp>
      <p:sp>
        <p:nvSpPr>
          <p:cNvPr id="51" name="Rectangle 50"/>
          <p:cNvSpPr/>
          <p:nvPr/>
        </p:nvSpPr>
        <p:spPr>
          <a:xfrm>
            <a:off x="9317736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0067544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817352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9317736" y="30632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5204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later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17736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67544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17352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317736" y="35204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977639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therefore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317736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67544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817352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10817352" y="3977639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44348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there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317736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067544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817352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067544" y="44348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Expanding sentences with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an adverb of cause?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inside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later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therefore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therefore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an adverb of cause?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later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there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therefore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therefore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Expanding sentences with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'here' is an adverb of time.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'here' is an adverb of place. It is not an adverb of time.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'now' is an adverb of cause.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'now' is an adverb of time. It is not an adverb of cause.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Expanding sentences with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type of 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Manner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61563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76522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91481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Frequency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3063240"/>
            <a:ext cx="190652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often visit the park.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546604" y="3063240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361563" y="3063240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176522" y="3063240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991481" y="3063240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991481" y="3063240"/>
            <a:ext cx="814959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3772408"/>
            <a:ext cx="190652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always wears a hat.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546604" y="37724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3361563" y="37724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176522" y="37724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991481" y="37724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991481" y="3772408"/>
            <a:ext cx="814959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94360" y="4481576"/>
            <a:ext cx="190652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dog barked loudly.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546604" y="4481576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3361563" y="4481576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176522" y="4481576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4991481" y="4481576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546604" y="4481576"/>
            <a:ext cx="814959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5190744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94360" y="5190744"/>
            <a:ext cx="190652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Please put the bag there.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546604" y="5190744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3361563" y="5190744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176522" y="5190744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991481" y="5190744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176522" y="5190744"/>
            <a:ext cx="814959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type of 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8307324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Manner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122283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937242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752201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Frequency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063240"/>
            <a:ext cx="190652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He never eats fish.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307324" y="3063240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122283" y="3063240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937242" y="3063240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10752201" y="3063240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10752201" y="3063240"/>
            <a:ext cx="814959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30936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355080" y="3772408"/>
            <a:ext cx="190652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birds flew away.</a:t>
            </a:r>
          </a:p>
        </p:txBody>
      </p:sp>
      <p:sp>
        <p:nvSpPr>
          <p:cNvPr id="64" name="Rectangle 63"/>
          <p:cNvSpPr/>
          <p:nvPr/>
        </p:nvSpPr>
        <p:spPr>
          <a:xfrm>
            <a:off x="8307324" y="37724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122283" y="37724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9937242" y="37724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0752201" y="37724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9937242" y="3772408"/>
            <a:ext cx="814959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4481576"/>
            <a:ext cx="190652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often visit the park.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307324" y="4481576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9122283" y="4481576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937242" y="4481576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752201" y="4481576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10752201" y="4481576"/>
            <a:ext cx="814959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309360" y="5190744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355080" y="5190744"/>
            <a:ext cx="190652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Everyone looked upstairs.</a:t>
            </a:r>
          </a:p>
        </p:txBody>
      </p:sp>
      <p:sp>
        <p:nvSpPr>
          <p:cNvPr id="78" name="Rectangle 77"/>
          <p:cNvSpPr/>
          <p:nvPr/>
        </p:nvSpPr>
        <p:spPr>
          <a:xfrm>
            <a:off x="8307324" y="5190744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9122283" y="5190744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9937242" y="5190744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10752201" y="5190744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9937242" y="5190744"/>
            <a:ext cx="814959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Expanding sentences with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adverb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57016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06824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56632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already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57016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06824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56632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557016" y="30632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5204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for this reason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57016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06824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56632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056632" y="35204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3977639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thus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57016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06824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56632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056632" y="3977639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4348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consequently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57016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306824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56632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056632" y="44348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94360" y="48920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downstairs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557016" y="48920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306824" y="48920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5056632" y="48920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4306824" y="4892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adverb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17736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067544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817352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0632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eventually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17736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67544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17352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317736" y="30632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5204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immediately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317736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67544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817352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9317736" y="35204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3977639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for this reason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317736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067544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817352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817352" y="3977639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355080" y="44348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consequently</a:t>
            </a:r>
          </a:p>
        </p:txBody>
      </p:sp>
      <p:sp>
        <p:nvSpPr>
          <p:cNvPr id="75" name="Rectangle 74"/>
          <p:cNvSpPr/>
          <p:nvPr/>
        </p:nvSpPr>
        <p:spPr>
          <a:xfrm>
            <a:off x="9317736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10067544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10817352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10817352" y="44348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6355080" y="48920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everywhere</a:t>
            </a:r>
          </a:p>
        </p:txBody>
      </p:sp>
      <p:sp>
        <p:nvSpPr>
          <p:cNvPr id="81" name="Rectangle 80"/>
          <p:cNvSpPr/>
          <p:nvPr/>
        </p:nvSpPr>
        <p:spPr>
          <a:xfrm>
            <a:off x="9317736" y="48920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0067544" y="48920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0817352" y="48920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10067544" y="4892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Expanding sentences with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an adverb of time?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therefore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soon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soon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there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an adverb of place?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later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there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there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as a result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Expanding sentences with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4985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111" b="0" u="none">
                <a:solidFill>
                  <a:srgbClr val="17213A"/>
                </a:solidFill>
                <a:latin typeface="Arial"/>
              </a:rPr>
              <a:t>'afterwards' is an adverb of cause.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65627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65627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463491"/>
            <a:ext cx="5257800" cy="38861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961839"/>
            <a:ext cx="5257800" cy="921561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961839"/>
            <a:ext cx="5074920" cy="92156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'afterwards' is an adverb of time. It is not an adverb of cause.</a:t>
            </a:r>
          </a:p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'upstairs' is an adverb of place.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'upstairs' is an adverb of place.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Expanding sentences with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type of 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347471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814959" cy="3474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11" b="1" u="none">
                <a:solidFill>
                  <a:srgbClr val="17213A"/>
                </a:solidFill>
                <a:latin typeface="Arial"/>
              </a:rPr>
              <a:t>Manner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61563" y="2606040"/>
            <a:ext cx="814959" cy="3474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11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76522" y="2606040"/>
            <a:ext cx="814959" cy="3474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11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91481" y="2606040"/>
            <a:ext cx="814959" cy="3474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11" b="1" u="none">
                <a:solidFill>
                  <a:srgbClr val="17213A"/>
                </a:solidFill>
                <a:latin typeface="Arial"/>
              </a:rPr>
              <a:t>Frequency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2953512"/>
            <a:ext cx="5257800" cy="58724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2953512"/>
            <a:ext cx="1906524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15" b="0" u="none">
                <a:solidFill>
                  <a:srgbClr val="17213A"/>
                </a:solidFill>
                <a:latin typeface="Arial"/>
              </a:rPr>
              <a:t>We seldom stay up past nine.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546604" y="2953512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361563" y="2953512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176522" y="2953512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991481" y="2953512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991481" y="2953512"/>
            <a:ext cx="814959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671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540760"/>
            <a:ext cx="5257800" cy="58724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3540760"/>
            <a:ext cx="1906524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15" b="0" u="none">
                <a:solidFill>
                  <a:srgbClr val="17213A"/>
                </a:solidFill>
                <a:latin typeface="Arial"/>
              </a:rPr>
              <a:t>The shop opens early on Saturdays.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546604" y="3540760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3361563" y="3540760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176522" y="3540760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991481" y="3540760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3361563" y="3540760"/>
            <a:ext cx="814959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671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4128007"/>
            <a:ext cx="5257800" cy="58724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94360" y="4128007"/>
            <a:ext cx="1906524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15" b="0" u="none">
                <a:solidFill>
                  <a:srgbClr val="17213A"/>
                </a:solidFill>
                <a:latin typeface="Arial"/>
              </a:rPr>
              <a:t>Mia carefully lifted the glass.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546604" y="4128007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3361563" y="4128007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176522" y="4128007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4991481" y="4128007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546604" y="4128007"/>
            <a:ext cx="814959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671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4715256"/>
            <a:ext cx="5257800" cy="58724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94360" y="4715256"/>
            <a:ext cx="1906524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15" b="0" u="none">
                <a:solidFill>
                  <a:srgbClr val="17213A"/>
                </a:solidFill>
                <a:latin typeface="Arial"/>
              </a:rPr>
              <a:t>A kite was flying overhead.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546604" y="4715256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3361563" y="4715256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176522" y="4715256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991481" y="4715256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176522" y="4715256"/>
            <a:ext cx="814959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671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48640" y="5302504"/>
            <a:ext cx="5257800" cy="7802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94360" y="5302504"/>
            <a:ext cx="1906524" cy="7802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15" b="0" u="none">
                <a:solidFill>
                  <a:srgbClr val="17213A"/>
                </a:solidFill>
                <a:latin typeface="Arial"/>
              </a:rPr>
              <a:t>The baby was crying, but now she is asleep.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546604" y="5302504"/>
            <a:ext cx="814959" cy="7802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3361563" y="5302504"/>
            <a:ext cx="814959" cy="7802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4176522" y="5302504"/>
            <a:ext cx="814959" cy="7802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4991481" y="5302504"/>
            <a:ext cx="814959" cy="7802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3361563" y="5302504"/>
            <a:ext cx="814959" cy="7802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671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type of 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309360" y="2606040"/>
            <a:ext cx="5257800" cy="347471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8307324" y="2606040"/>
            <a:ext cx="814959" cy="3474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11" b="1" u="none">
                <a:solidFill>
                  <a:srgbClr val="17213A"/>
                </a:solidFill>
                <a:latin typeface="Arial"/>
              </a:rPr>
              <a:t>Manner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122283" y="2606040"/>
            <a:ext cx="814959" cy="3474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11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937242" y="2606040"/>
            <a:ext cx="814959" cy="3474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11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752201" y="2606040"/>
            <a:ext cx="814959" cy="3474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11" b="1" u="none">
                <a:solidFill>
                  <a:srgbClr val="17213A"/>
                </a:solidFill>
                <a:latin typeface="Arial"/>
              </a:rPr>
              <a:t>Frequency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309360" y="2953512"/>
            <a:ext cx="5257800" cy="7802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355080" y="2953512"/>
            <a:ext cx="1906524" cy="7802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15" b="0" u="none">
                <a:solidFill>
                  <a:srgbClr val="17213A"/>
                </a:solidFill>
                <a:latin typeface="Arial"/>
              </a:rPr>
              <a:t>The baby was crying, but now she is asleep.</a:t>
            </a:r>
          </a:p>
        </p:txBody>
      </p:sp>
      <p:sp>
        <p:nvSpPr>
          <p:cNvPr id="64" name="Rectangle 63"/>
          <p:cNvSpPr/>
          <p:nvPr/>
        </p:nvSpPr>
        <p:spPr>
          <a:xfrm>
            <a:off x="8307324" y="2953512"/>
            <a:ext cx="814959" cy="7802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122283" y="2953512"/>
            <a:ext cx="814959" cy="7802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9937242" y="2953512"/>
            <a:ext cx="814959" cy="7802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0752201" y="2953512"/>
            <a:ext cx="814959" cy="7802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9122283" y="2953512"/>
            <a:ext cx="814959" cy="7802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671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3733799"/>
            <a:ext cx="5257800" cy="58724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3733799"/>
            <a:ext cx="1906524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15" b="0" u="none">
                <a:solidFill>
                  <a:srgbClr val="17213A"/>
                </a:solidFill>
                <a:latin typeface="Arial"/>
              </a:rPr>
              <a:t>The dog waited nearby.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307324" y="3733799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9122283" y="3733799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937242" y="3733799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752201" y="3733799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9937242" y="3733799"/>
            <a:ext cx="814959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671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309360" y="4321048"/>
            <a:ext cx="5257800" cy="58724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355080" y="4321048"/>
            <a:ext cx="1906524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15" b="0" u="none">
                <a:solidFill>
                  <a:srgbClr val="17213A"/>
                </a:solidFill>
                <a:latin typeface="Arial"/>
              </a:rPr>
              <a:t>He looked everywhere for his keys.</a:t>
            </a:r>
          </a:p>
        </p:txBody>
      </p:sp>
      <p:sp>
        <p:nvSpPr>
          <p:cNvPr id="78" name="Rectangle 77"/>
          <p:cNvSpPr/>
          <p:nvPr/>
        </p:nvSpPr>
        <p:spPr>
          <a:xfrm>
            <a:off x="8307324" y="4321048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9122283" y="4321048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9937242" y="4321048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10752201" y="4321048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9937242" y="4321048"/>
            <a:ext cx="814959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671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83" name="Rectangle 82"/>
          <p:cNvSpPr/>
          <p:nvPr/>
        </p:nvSpPr>
        <p:spPr>
          <a:xfrm>
            <a:off x="6309360" y="4908296"/>
            <a:ext cx="5257800" cy="58724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6355080" y="4908296"/>
            <a:ext cx="1906524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15" b="0" u="none">
                <a:solidFill>
                  <a:srgbClr val="17213A"/>
                </a:solidFill>
                <a:latin typeface="Arial"/>
              </a:rPr>
              <a:t>We seldom stay up past nine.</a:t>
            </a:r>
          </a:p>
        </p:txBody>
      </p:sp>
      <p:sp>
        <p:nvSpPr>
          <p:cNvPr id="85" name="Rectangle 84"/>
          <p:cNvSpPr/>
          <p:nvPr/>
        </p:nvSpPr>
        <p:spPr>
          <a:xfrm>
            <a:off x="8307324" y="4908296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9122283" y="4908296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9937242" y="4908296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10752201" y="4908296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10752201" y="4908296"/>
            <a:ext cx="814959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671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90" name="Rectangle 89"/>
          <p:cNvSpPr/>
          <p:nvPr/>
        </p:nvSpPr>
        <p:spPr>
          <a:xfrm>
            <a:off x="6309360" y="5495544"/>
            <a:ext cx="5257800" cy="58724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6355080" y="5495544"/>
            <a:ext cx="1906524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15" b="0" u="none">
                <a:solidFill>
                  <a:srgbClr val="17213A"/>
                </a:solidFill>
                <a:latin typeface="Arial"/>
              </a:rPr>
              <a:t>It rarely snows in July.</a:t>
            </a:r>
          </a:p>
        </p:txBody>
      </p:sp>
      <p:sp>
        <p:nvSpPr>
          <p:cNvPr id="92" name="Rectangle 91"/>
          <p:cNvSpPr/>
          <p:nvPr/>
        </p:nvSpPr>
        <p:spPr>
          <a:xfrm>
            <a:off x="8307324" y="5495544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9122283" y="5495544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9937242" y="5495544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>
            <a:off x="10752201" y="5495544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10752201" y="5495544"/>
            <a:ext cx="814959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671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Expanding sentences with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adverb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57016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06824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56632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immediately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57016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06824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56632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557016" y="30632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5204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afterwards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57016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06824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56632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557016" y="35204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3977639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recently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57016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06824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56632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557016" y="3977639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4348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as a result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57016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306824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56632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056632" y="44348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94360" y="48920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nearby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557016" y="48920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306824" y="48920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5056632" y="48920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4306824" y="4892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adverb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17736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067544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817352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0632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as a result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17736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67544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17352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0817352" y="30632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5204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afterwards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317736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67544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817352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9317736" y="35204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3977639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thus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317736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067544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817352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817352" y="3977639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355080" y="44348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recently</a:t>
            </a:r>
          </a:p>
        </p:txBody>
      </p:sp>
      <p:sp>
        <p:nvSpPr>
          <p:cNvPr id="75" name="Rectangle 74"/>
          <p:cNvSpPr/>
          <p:nvPr/>
        </p:nvSpPr>
        <p:spPr>
          <a:xfrm>
            <a:off x="9317736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10067544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10817352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9317736" y="44348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6355080" y="48920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already</a:t>
            </a:r>
          </a:p>
        </p:txBody>
      </p:sp>
      <p:sp>
        <p:nvSpPr>
          <p:cNvPr id="81" name="Rectangle 80"/>
          <p:cNvSpPr/>
          <p:nvPr/>
        </p:nvSpPr>
        <p:spPr>
          <a:xfrm>
            <a:off x="9317736" y="48920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0067544" y="48920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0817352" y="48920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9317736" y="4892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Expanding sentences with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an adverb of cause?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away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as a result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as a result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yesterday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an adverb of place?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recently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inside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inside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for this reason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Expanding sentences with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4985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111" b="0" u="none">
                <a:solidFill>
                  <a:srgbClr val="17213A"/>
                </a:solidFill>
                <a:latin typeface="Arial"/>
              </a:rPr>
              <a:t>'eventually' is an adverb of time.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65627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65627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265627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265627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463491"/>
            <a:ext cx="5257800" cy="38861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961839"/>
            <a:ext cx="5257800" cy="921561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961839"/>
            <a:ext cx="5074920" cy="92156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'eventually' is an adverb of time.</a:t>
            </a:r>
          </a:p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'tomorrow' is an adverb of time.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'tomorrow' is an adverb of time.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Expanding sentences with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adverb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57016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06824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56632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accordingly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57016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06824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56632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056632" y="30632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5204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eventually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57016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06824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56632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557016" y="35204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3977639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everywhere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57016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06824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56632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306824" y="3977639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4348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yesterday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57016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306824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56632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557016" y="44348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94360" y="48920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here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557016" y="48920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306824" y="48920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5056632" y="48920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4306824" y="4892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adverb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17736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067544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817352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0632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accordingly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17736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67544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17352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0817352" y="30632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5204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downstairs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317736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67544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817352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10067544" y="35204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3977639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nearby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317736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067544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817352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067544" y="3977639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355080" y="44348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outside</a:t>
            </a:r>
          </a:p>
        </p:txBody>
      </p:sp>
      <p:sp>
        <p:nvSpPr>
          <p:cNvPr id="75" name="Rectangle 74"/>
          <p:cNvSpPr/>
          <p:nvPr/>
        </p:nvSpPr>
        <p:spPr>
          <a:xfrm>
            <a:off x="9317736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10067544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10817352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10067544" y="44348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6355080" y="48920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somewhere</a:t>
            </a:r>
          </a:p>
        </p:txBody>
      </p:sp>
      <p:sp>
        <p:nvSpPr>
          <p:cNvPr id="81" name="Rectangle 80"/>
          <p:cNvSpPr/>
          <p:nvPr/>
        </p:nvSpPr>
        <p:spPr>
          <a:xfrm>
            <a:off x="9317736" y="48920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0067544" y="48920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0817352" y="48920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10067544" y="4892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Expanding sentences with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time: We are leaving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soon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 She finished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yesterday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place: Put it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 The children played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outside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cause: It rained.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Therefore,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we stayed in.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Expanding sentences with adverbs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 about a day out. Use two adverbs of time, two of place and two of cause.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