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7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7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9.png"/><Relationship Id="rId7" Type="http://schemas.openxmlformats.org/officeDocument/2006/relationships/image" Target="../media/image10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5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7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7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7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7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7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7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7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7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7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7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7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7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11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3.png"/><Relationship Id="rId7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4 · SPaG · Standard English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4800" b="1" u="none">
                <a:solidFill>
                  <a:srgbClr val="17213A"/>
                </a:solidFill>
                <a:latin typeface="Dreaming Outloud Pro"/>
              </a:rPr>
              <a:t>Have not of, those not them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idea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58670"/>
            <a:ext cx="846277" cy="881938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detectiv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58670"/>
            <a:ext cx="846277" cy="881938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student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60042"/>
            <a:ext cx="846277" cy="880567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teacher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58670"/>
            <a:ext cx="864108" cy="881938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trophy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58670"/>
            <a:ext cx="846277" cy="881938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Standard English · Have not of, those not them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use have after should, could and would, and those or these instead of them.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have and those correctly.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Standard English · Have not of, those not them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Standard English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the form of English used in writing and formal speech, with the usual grammar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dialect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the way people speak in one place or group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non-standard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not Standard English</a:t>
            </a:r>
          </a:p>
        </p:txBody>
      </p:sp>
      <p:pic>
        <p:nvPicPr>
          <p:cNvPr id="16" name="Picture 15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Standard English · Have not of, those not them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I or me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Circle the word that completes the sentence in Standard English.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Ben and  won the game.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my   ○ I   ○ me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I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Rewrite the sentence in Standard English.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Ben and me won the game.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Ben and I won the game.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Which sentence is written in Standard English?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Tom and me went to the park.   ○ Tom and I went to the park.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Tom and I went to the park.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Circle the word that completes the sentence in Standard English.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Tom and  went to the park.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my   ○ I   ○ me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I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Rewrite the sentence in Standard English.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Zara and me walked home.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Zara and I walked home.</a:t>
            </a:r>
          </a:p>
        </p:txBody>
      </p:sp>
      <p:pic>
        <p:nvPicPr>
          <p:cNvPr id="19" name="Picture 18" descr="think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Standard English · Have not of, those not them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Standard English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12801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B4237A"/>
                </a:solidFill>
                <a:latin typeface="Dreaming Outloud Pro"/>
              </a:rPr>
              <a:t>Standard English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is the form of English we use in writing and in formal speech. Some ways of speaking are fine with friends but are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not Standard English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, so we correct them in our writing.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01752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01752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She might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have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left early.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04241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404241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Pass me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those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pencils.</a:t>
            </a:r>
          </a:p>
        </p:txBody>
      </p:sp>
      <p:pic>
        <p:nvPicPr>
          <p:cNvPr id="12" name="Picture 11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Standard English · Have not of, those not them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have, not of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017520" y="1536192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I should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have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gone.  We could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have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won.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2670048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8368" y="2697479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those / these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17520" y="2697479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 u="none">
                <a:solidFill>
                  <a:srgbClr val="B4237A"/>
                </a:solidFill>
                <a:latin typeface="Arial"/>
              </a:rPr>
              <a:t>Those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books are mine.  I like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these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shoes.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831335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3858768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not them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017520" y="3858768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Do not say ‘them books’: say ‘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those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books’.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Standard English · Have not of, those not them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Tick one box in each row to show whether the sentence is written in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Standard English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713232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598164" y="2606040"/>
            <a:ext cx="1104138" cy="71323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Standard English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702302" y="2606040"/>
            <a:ext cx="1104138" cy="71323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Not Standard English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48640" y="3319272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94360" y="3319272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She must have left early.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598164" y="3319272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4702302" y="3319272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3598164" y="3319272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48640" y="3776472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94360" y="3776472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They would have helped us.</a:t>
            </a:r>
          </a:p>
        </p:txBody>
      </p:sp>
      <p:sp>
        <p:nvSpPr>
          <p:cNvPr id="25" name="Rectangle 24"/>
          <p:cNvSpPr/>
          <p:nvPr/>
        </p:nvSpPr>
        <p:spPr>
          <a:xfrm>
            <a:off x="3598164" y="3776472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4702302" y="3776472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3598164" y="3776472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48640" y="4233672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594360" y="4233672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She must of left early.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3598164" y="4233672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4702302" y="4233672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4702302" y="4233672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48640" y="4690872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94360" y="4690872"/>
            <a:ext cx="2958084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We could have won the race.</a:t>
            </a:r>
          </a:p>
        </p:txBody>
      </p:sp>
      <p:sp>
        <p:nvSpPr>
          <p:cNvPr id="35" name="Rectangle 34"/>
          <p:cNvSpPr/>
          <p:nvPr/>
        </p:nvSpPr>
        <p:spPr>
          <a:xfrm>
            <a:off x="3598164" y="4690872"/>
            <a:ext cx="110413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4702302" y="4690872"/>
            <a:ext cx="110413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3598164" y="4690872"/>
            <a:ext cx="110413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Tick one box in each row to show whether the sentence is written in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Standard English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40" name="Rectangle 39"/>
          <p:cNvSpPr/>
          <p:nvPr/>
        </p:nvSpPr>
        <p:spPr>
          <a:xfrm>
            <a:off x="6309360" y="2606040"/>
            <a:ext cx="5257800" cy="713232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9358884" y="2606040"/>
            <a:ext cx="1104138" cy="71323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Standard English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0463022" y="2606040"/>
            <a:ext cx="1104138" cy="71323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Not Standard English</a:t>
            </a:r>
          </a:p>
        </p:txBody>
      </p:sp>
      <p:sp>
        <p:nvSpPr>
          <p:cNvPr id="43" name="Rectangle 42"/>
          <p:cNvSpPr/>
          <p:nvPr/>
        </p:nvSpPr>
        <p:spPr>
          <a:xfrm>
            <a:off x="6309360" y="3319272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355080" y="3319272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She must have left early.</a:t>
            </a:r>
          </a:p>
        </p:txBody>
      </p:sp>
      <p:sp>
        <p:nvSpPr>
          <p:cNvPr id="45" name="Rectangle 44"/>
          <p:cNvSpPr/>
          <p:nvPr/>
        </p:nvSpPr>
        <p:spPr>
          <a:xfrm>
            <a:off x="9358884" y="3319272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10463022" y="3319272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9358884" y="3319272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8" name="Rectangle 47"/>
          <p:cNvSpPr/>
          <p:nvPr/>
        </p:nvSpPr>
        <p:spPr>
          <a:xfrm>
            <a:off x="6309360" y="3776472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6355080" y="3776472"/>
            <a:ext cx="2958084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We could have won the race.</a:t>
            </a:r>
          </a:p>
        </p:txBody>
      </p:sp>
      <p:sp>
        <p:nvSpPr>
          <p:cNvPr id="50" name="Rectangle 49"/>
          <p:cNvSpPr/>
          <p:nvPr/>
        </p:nvSpPr>
        <p:spPr>
          <a:xfrm>
            <a:off x="9358884" y="3776472"/>
            <a:ext cx="110413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10463022" y="3776472"/>
            <a:ext cx="110413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9358884" y="3776472"/>
            <a:ext cx="110413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3" name="Rectangle 52"/>
          <p:cNvSpPr/>
          <p:nvPr/>
        </p:nvSpPr>
        <p:spPr>
          <a:xfrm>
            <a:off x="6309360" y="4485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6355080" y="4485639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They would have helped us.</a:t>
            </a:r>
          </a:p>
        </p:txBody>
      </p:sp>
      <p:sp>
        <p:nvSpPr>
          <p:cNvPr id="55" name="Rectangle 54"/>
          <p:cNvSpPr/>
          <p:nvPr/>
        </p:nvSpPr>
        <p:spPr>
          <a:xfrm>
            <a:off x="9358884" y="4485639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10463022" y="4485639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9358884" y="4485639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8" name="Rectangle 57"/>
          <p:cNvSpPr/>
          <p:nvPr/>
        </p:nvSpPr>
        <p:spPr>
          <a:xfrm>
            <a:off x="6309360" y="49428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6355080" y="4942839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We could of won the race.</a:t>
            </a:r>
          </a:p>
        </p:txBody>
      </p:sp>
      <p:sp>
        <p:nvSpPr>
          <p:cNvPr id="60" name="Rectangle 59"/>
          <p:cNvSpPr/>
          <p:nvPr/>
        </p:nvSpPr>
        <p:spPr>
          <a:xfrm>
            <a:off x="9358884" y="4942839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>
            <a:off x="10463022" y="4942839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10463022" y="4942839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Standard English · Have not of, those not them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word that completes the sentence in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Standard English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She must ______ left early.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have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have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26898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of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06298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has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word that completes the sentence in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Standard English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She must ______ left early.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of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902970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have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902970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have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406298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has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Standard English · Have not of, those not them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in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Standard English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We could of won the race.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We could have won the race.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correct Standard English version.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in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Standard English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 should of gone home.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I should have gone home.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correct Standard English version.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Standard English · Have not of, those not them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is written in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Standard English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 should have gone home.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I should have gone home.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 should of gone home.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is written in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Standard English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We could have won the race.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We could have won the race.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We could of won the race.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Standard English · Have not of, those not them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word that completes the sentence in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Standard English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Look at ______ clouds.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them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26898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those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26898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those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06298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they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word that completes the sentence in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Standard English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______ books are mine.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they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902970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Them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406298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Those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406298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Those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Standard English · Have not of, those not them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in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Standard English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Pass me them pencils.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Pass me those pencils.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'those' or 'these'.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in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Standard English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Them books are mine.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Those books are mine.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'those' or 'these'.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Standard English · Have not of, those not them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Tick one box in each row to show whether the sentence is written in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Standard English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713232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598164" y="2606040"/>
            <a:ext cx="1104138" cy="71323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Standard English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702302" y="2606040"/>
            <a:ext cx="1104138" cy="71323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Not Standard English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48640" y="3319272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94360" y="3319272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Them dogs are very noisy.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598164" y="3319272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4702302" y="3319272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4702302" y="3319272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48640" y="3776472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94360" y="3776472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 bought them stickers.</a:t>
            </a:r>
          </a:p>
        </p:txBody>
      </p:sp>
      <p:sp>
        <p:nvSpPr>
          <p:cNvPr id="25" name="Rectangle 24"/>
          <p:cNvSpPr/>
          <p:nvPr/>
        </p:nvSpPr>
        <p:spPr>
          <a:xfrm>
            <a:off x="3598164" y="3776472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4702302" y="3776472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4702302" y="3776472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48640" y="4233672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594360" y="4233672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Them apples taste sweet.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3598164" y="4233672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4702302" y="4233672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4702302" y="4233672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48640" y="4690872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94360" y="4690872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Those apples taste sweet.</a:t>
            </a:r>
          </a:p>
        </p:txBody>
      </p:sp>
      <p:sp>
        <p:nvSpPr>
          <p:cNvPr id="35" name="Rectangle 34"/>
          <p:cNvSpPr/>
          <p:nvPr/>
        </p:nvSpPr>
        <p:spPr>
          <a:xfrm>
            <a:off x="3598164" y="4690872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4702302" y="4690872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3598164" y="4690872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Tick one box in each row to show whether the sentence is written in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Standard English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40" name="Rectangle 39"/>
          <p:cNvSpPr/>
          <p:nvPr/>
        </p:nvSpPr>
        <p:spPr>
          <a:xfrm>
            <a:off x="6309360" y="2606040"/>
            <a:ext cx="5257800" cy="713232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9358884" y="2606040"/>
            <a:ext cx="1104138" cy="71323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Standard English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0463022" y="2606040"/>
            <a:ext cx="1104138" cy="71323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Not Standard English</a:t>
            </a:r>
          </a:p>
        </p:txBody>
      </p:sp>
      <p:sp>
        <p:nvSpPr>
          <p:cNvPr id="43" name="Rectangle 42"/>
          <p:cNvSpPr/>
          <p:nvPr/>
        </p:nvSpPr>
        <p:spPr>
          <a:xfrm>
            <a:off x="6309360" y="3319272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355080" y="3319272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Can I have them sweets?</a:t>
            </a:r>
          </a:p>
        </p:txBody>
      </p:sp>
      <p:sp>
        <p:nvSpPr>
          <p:cNvPr id="45" name="Rectangle 44"/>
          <p:cNvSpPr/>
          <p:nvPr/>
        </p:nvSpPr>
        <p:spPr>
          <a:xfrm>
            <a:off x="9358884" y="3319272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10463022" y="3319272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10463022" y="3319272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8" name="Rectangle 47"/>
          <p:cNvSpPr/>
          <p:nvPr/>
        </p:nvSpPr>
        <p:spPr>
          <a:xfrm>
            <a:off x="6309360" y="3776472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6355080" y="3776472"/>
            <a:ext cx="2958084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He took those flowers home.</a:t>
            </a:r>
          </a:p>
        </p:txBody>
      </p:sp>
      <p:sp>
        <p:nvSpPr>
          <p:cNvPr id="50" name="Rectangle 49"/>
          <p:cNvSpPr/>
          <p:nvPr/>
        </p:nvSpPr>
        <p:spPr>
          <a:xfrm>
            <a:off x="9358884" y="3776472"/>
            <a:ext cx="110413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10463022" y="3776472"/>
            <a:ext cx="110413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9358884" y="3776472"/>
            <a:ext cx="110413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3" name="Rectangle 52"/>
          <p:cNvSpPr/>
          <p:nvPr/>
        </p:nvSpPr>
        <p:spPr>
          <a:xfrm>
            <a:off x="6309360" y="4485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6355080" y="4485639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Those dogs are very noisy.</a:t>
            </a:r>
          </a:p>
        </p:txBody>
      </p:sp>
      <p:sp>
        <p:nvSpPr>
          <p:cNvPr id="55" name="Rectangle 54"/>
          <p:cNvSpPr/>
          <p:nvPr/>
        </p:nvSpPr>
        <p:spPr>
          <a:xfrm>
            <a:off x="9358884" y="4485639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10463022" y="4485639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9358884" y="4485639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8" name="Rectangle 57"/>
          <p:cNvSpPr/>
          <p:nvPr/>
        </p:nvSpPr>
        <p:spPr>
          <a:xfrm>
            <a:off x="6309360" y="49428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6355080" y="4942839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 bought those stickers.</a:t>
            </a:r>
          </a:p>
        </p:txBody>
      </p:sp>
      <p:sp>
        <p:nvSpPr>
          <p:cNvPr id="60" name="Rectangle 59"/>
          <p:cNvSpPr/>
          <p:nvPr/>
        </p:nvSpPr>
        <p:spPr>
          <a:xfrm>
            <a:off x="9358884" y="4942839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>
            <a:off x="10463022" y="4942839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9358884" y="4942839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Standard English · Have not of, those not them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sentence 'We would of stayed longer.' is written in Standard English.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'We would of stayed longer.' should say 'have': We would have stayed longer.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sentence 'I should of gone home.' is written in Standard English.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'I should of gone home.' should say 'have': I should have gone home.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Standard English · Have not of, those not them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word that completes the sentence in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Standard English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We would ______ stayed longer.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has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26898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have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26898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have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06298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of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word that completes the sentence in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Standard English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You should ______ asked first.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has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902970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of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406298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have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406298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have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Standard English · Have not of, those not them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in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Standard English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Can I have them sweets?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Can I have those sweets?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'those' or 'these'.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in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Standard English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He took them flowers home.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He took those flowers home.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'those' or 'these'.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Standard English · Have not of, those not them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sentence 'I bought them stickers.' is written in Standard English.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'I bought them stickers.' should say 'those': I bought those stickers.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sentence 'He took those flowers home.' is written in Standard English.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'He took those flowers home.' uses 'those' correctly.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Standard English · Have not of, those not them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is written in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Standard English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Who left those coats here?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Who left those coats here?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Who left them coats here?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is written in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Standard English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Those dogs are very noisy.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Those dogs are very noisy.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Them dogs are very noisy.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Standard English · Have not of, those not them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have, not of: I should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have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gone.  We could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have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won.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those / these: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Those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books are mine.  I like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these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shoes.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not them: Do not say ‘them books’: say ‘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those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books’.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Standard English · Have not of, those not them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Write six sentences that use should have, could have, would have, those and these.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