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6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2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4.png"/><Relationship Id="rId7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4 · SPaG · Nouns and pronouns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Recognising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tir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ide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10664"/>
            <a:ext cx="846277" cy="929944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stopwatch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trophy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Recognising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recognise personal and possessive pronouns, singular and plural.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find the pronouns in a sentence.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Recognising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pronoun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takes the place of a noun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personal pronoun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I, you, he, she, it, we, they, me, him, her, us, them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possessive pronoun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mine, yours, his, hers, ours, theirs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singular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just one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502920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1520" y="502920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plural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23360" y="502920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more than one</a:t>
            </a:r>
          </a:p>
        </p:txBody>
      </p:sp>
      <p:pic>
        <p:nvPicPr>
          <p:cNvPr id="22" name="Picture 21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Recognising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Recognising nouns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Which of these is a collective noun?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Monday   ○ bravery   ○ table   ○ team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team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Circle all the nouns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 herd of cows was crossing the road.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herd, cows, road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Which of these is an abstract noun?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sadness   ○ flock   ○ apple   ○ London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sadness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Which kind of noun is the underlined word in the sentence below?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Zara felt pride as she crossed the line.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collective noun   ○ abstract noun   ○ concrete noun   ○ proper noun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abstract noun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Which of these is a common noun?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honesty   ○ flock   ○ bridge   ○ Monday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bridge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Recognising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Pronouns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2072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pronoun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takes the place of a noun so that we do not repeat it.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Personal pronouns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are I, you, he, she, it, we, they (and me, him, her, us, them).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Possessive pronouns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show who owns something: mine, yours, his, hers, ours, theirs. Use a singular pronoun for one and a plural pronoun for many.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71856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71856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Mia lost her key, so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she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searched the garden.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74345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74345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twins said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they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were tired.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Recognising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personal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She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gave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him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 book.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possessive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That coat is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mine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 These are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theirs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singular / plural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boy lost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his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coat.  The boys lost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their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coats.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Recognising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all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pronouns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gave him a book.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sng">
                <a:solidFill>
                  <a:srgbClr val="D11A2A"/>
                </a:solidFill>
                <a:latin typeface="Arial"/>
              </a:rPr>
              <a:t>She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gave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him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book.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all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pronouns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He told her a funny story.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sng">
                <a:solidFill>
                  <a:srgbClr val="D11A2A"/>
                </a:solidFill>
                <a:latin typeface="Arial"/>
              </a:rPr>
              <a:t>He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told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her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funny story.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Recognising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kind of word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underlined word in the sentence below?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You can borrow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our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pens.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personal pronoun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possessive pronoun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possessive determiner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possessive determiner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kind of word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underlined word in the sentence below?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It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was raining, so we stayed inside.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personal pronoun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personal pronoun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possessive determiner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possessive pronoun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Recognising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personal pronoun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teacher smiled at me.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teacher smiled at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me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all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personal pronouns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gave him a book.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She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gave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him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book.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Recognising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 class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of the underlined word.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That coat is not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mine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;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it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belongs to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her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3709416"/>
            <a:ext cx="5257800" cy="713232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546604" y="3709416"/>
            <a:ext cx="1086612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Personal pronoun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33216" y="3709416"/>
            <a:ext cx="1086612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Possessive pronoun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719828" y="3709416"/>
            <a:ext cx="1086612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Possessive determiner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4422648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4422648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mine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546604" y="4422648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3633216" y="4422648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719828" y="4422648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3633216" y="4422648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4879848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94360" y="4879848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it</a:t>
            </a:r>
          </a:p>
        </p:txBody>
      </p:sp>
      <p:sp>
        <p:nvSpPr>
          <p:cNvPr id="28" name="Rectangle 27"/>
          <p:cNvSpPr/>
          <p:nvPr/>
        </p:nvSpPr>
        <p:spPr>
          <a:xfrm>
            <a:off x="2546604" y="4879848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3633216" y="4879848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4719828" y="4879848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2546604" y="4879848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48640" y="5337048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594360" y="5337048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her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546604" y="5337048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3633216" y="5337048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719828" y="5337048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2546604" y="5337048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 class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of the underlined word.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She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lent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me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her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pen because I had lost mine.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309360" y="3709416"/>
            <a:ext cx="5257800" cy="713232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8307324" y="3709416"/>
            <a:ext cx="1086612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Personal pronoun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393936" y="3709416"/>
            <a:ext cx="1086612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Possessive pronoun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480548" y="3709416"/>
            <a:ext cx="1086612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Possessive determiner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4422648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355080" y="4422648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She</a:t>
            </a:r>
          </a:p>
        </p:txBody>
      </p:sp>
      <p:sp>
        <p:nvSpPr>
          <p:cNvPr id="47" name="Rectangle 46"/>
          <p:cNvSpPr/>
          <p:nvPr/>
        </p:nvSpPr>
        <p:spPr>
          <a:xfrm>
            <a:off x="8307324" y="4422648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9393936" y="4422648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10480548" y="4422648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8307324" y="4422648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309360" y="4879848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6355080" y="4879848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me</a:t>
            </a:r>
          </a:p>
        </p:txBody>
      </p:sp>
      <p:sp>
        <p:nvSpPr>
          <p:cNvPr id="53" name="Rectangle 52"/>
          <p:cNvSpPr/>
          <p:nvPr/>
        </p:nvSpPr>
        <p:spPr>
          <a:xfrm>
            <a:off x="8307324" y="4879848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9393936" y="4879848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10480548" y="4879848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8307324" y="4879848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309360" y="5337048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6355080" y="5337048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her</a:t>
            </a:r>
          </a:p>
        </p:txBody>
      </p:sp>
      <p:sp>
        <p:nvSpPr>
          <p:cNvPr id="59" name="Rectangle 58"/>
          <p:cNvSpPr/>
          <p:nvPr/>
        </p:nvSpPr>
        <p:spPr>
          <a:xfrm>
            <a:off x="8307324" y="5337048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9393936" y="5337048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80548" y="5337048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10480548" y="5337048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Recognising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possessive pronoun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You can have the blue ball, and I will take yours.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You can have the blue ball, and I will take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yours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possessive pronoun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Mum gave us our tickets, and she kept hers.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Mum gave us our tickets, and she kept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hers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Recognising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kind of word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underlined word in the sentence below?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He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said that she could keep his scarf.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personal pronoun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personal pronoun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possessive pronoun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possessive determiner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kind of word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underlined word in the sentence below?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You can have the blue ball, and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I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will take yours.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personal pronoun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personal pronoun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possessive determiner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possessive pronoun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Recognising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all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pronouns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Is this pencil yours, or is it his?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Is this pencil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yours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or is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it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his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pronoun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garden at the end of the road is theirs.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garden at the end of the road is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theirs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Recognising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all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pronouns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cleaned our classroom, and the tidy desk is ours.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sng">
                <a:solidFill>
                  <a:srgbClr val="D11A2A"/>
                </a:solidFill>
                <a:latin typeface="Arial"/>
              </a:rPr>
              <a:t>We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cleaned our classroom, and the tidy desk is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ours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all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pronouns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They said the winning kite was theirs.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sng">
                <a:solidFill>
                  <a:srgbClr val="D11A2A"/>
                </a:solidFill>
                <a:latin typeface="Arial"/>
              </a:rPr>
              <a:t>They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said the winning kite was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theirs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Recognising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kind of word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underlined word in the sentence below?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lent me her pen because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I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had lost mine.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possessive determiner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possessive pronoun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personal pronoun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personal pronoun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kind of word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underlined word in the sentence below?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red bike is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hers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and the blue bike is mine.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possessive pronoun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possessive pronoun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possessive determiner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personal pronoun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Recognising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personal pronoun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They said the winning kite was theirs.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They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said the winning kite was theirs.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personal pronoun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Is this pencil yours, or is it his?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Is this pencil yours, or is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it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his?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Recognising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 class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of the underlined word.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They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lost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their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map, so we lent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them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ours.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3709416"/>
            <a:ext cx="5257800" cy="713232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546604" y="3709416"/>
            <a:ext cx="1086612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Personal pronoun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33216" y="3709416"/>
            <a:ext cx="1086612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Possessive pronoun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719828" y="3709416"/>
            <a:ext cx="1086612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Possessive determiner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4422648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4422648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They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546604" y="4422648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3633216" y="4422648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719828" y="4422648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2546604" y="4422648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4879848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94360" y="4879848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their</a:t>
            </a:r>
          </a:p>
        </p:txBody>
      </p:sp>
      <p:sp>
        <p:nvSpPr>
          <p:cNvPr id="28" name="Rectangle 27"/>
          <p:cNvSpPr/>
          <p:nvPr/>
        </p:nvSpPr>
        <p:spPr>
          <a:xfrm>
            <a:off x="2546604" y="4879848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3633216" y="4879848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4719828" y="4879848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719828" y="4879848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48640" y="5337048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594360" y="5337048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them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546604" y="5337048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3633216" y="5337048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719828" y="5337048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2546604" y="5337048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 class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of the underlined word.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He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said that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she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could keep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his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scarf.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309360" y="3709416"/>
            <a:ext cx="5257800" cy="713232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8307324" y="3709416"/>
            <a:ext cx="1086612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Personal pronoun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393936" y="3709416"/>
            <a:ext cx="1086612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Possessive pronoun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480548" y="3709416"/>
            <a:ext cx="1086612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Possessive determiner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4422648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355080" y="4422648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He</a:t>
            </a:r>
          </a:p>
        </p:txBody>
      </p:sp>
      <p:sp>
        <p:nvSpPr>
          <p:cNvPr id="47" name="Rectangle 46"/>
          <p:cNvSpPr/>
          <p:nvPr/>
        </p:nvSpPr>
        <p:spPr>
          <a:xfrm>
            <a:off x="8307324" y="4422648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9393936" y="4422648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10480548" y="4422648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8307324" y="4422648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309360" y="4879848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6355080" y="4879848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she</a:t>
            </a:r>
          </a:p>
        </p:txBody>
      </p:sp>
      <p:sp>
        <p:nvSpPr>
          <p:cNvPr id="53" name="Rectangle 52"/>
          <p:cNvSpPr/>
          <p:nvPr/>
        </p:nvSpPr>
        <p:spPr>
          <a:xfrm>
            <a:off x="8307324" y="4879848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9393936" y="4879848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10480548" y="4879848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8307324" y="4879848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309360" y="5337048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6355080" y="5337048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his</a:t>
            </a:r>
          </a:p>
        </p:txBody>
      </p:sp>
      <p:sp>
        <p:nvSpPr>
          <p:cNvPr id="59" name="Rectangle 58"/>
          <p:cNvSpPr/>
          <p:nvPr/>
        </p:nvSpPr>
        <p:spPr>
          <a:xfrm>
            <a:off x="8307324" y="5337048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9393936" y="5337048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80548" y="5337048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10480548" y="5337048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Recognising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possessive pronoun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garden at the end of the road is theirs.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garden at the end of the road is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theirs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possessive pronoun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lunchbox on the table was not mine.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lunchbox on the table was not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mine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Recognising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personal: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She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gave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him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 book.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possessive: That coat is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mine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  These are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theirs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singular / plural: The boy lost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his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coat.  The boys lost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their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coats.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Recognising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Find ten pronouns in a story. Write each one and the noun it stands for.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