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notesMaster" Target="notesMasters/notesMaster1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1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Read the objective aloud, then ask pupils what they already know about it.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Pupils say each word aloud, then use it in a sentence of their own.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Click the timer (2:00) to start it. Pupils answer on whiteboards. Then click once per question to show each answer.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Talk through each idea with an example before moving 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Ask pupils to say each idea in their own words before showing the example.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2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3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4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5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6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7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8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9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10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11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12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Three things to remember. Ask pupils to give one example of each in their own sentence.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Pupils write for ten minutes (click the timer to start it). Look for the skill from today's lesson in every sentence.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5.png"/><Relationship Id="rId7" Type="http://schemas.openxmlformats.org/officeDocument/2006/relationships/image" Target="../media/image6.png"/><Relationship Id="rId8" Type="http://schemas.openxmlformats.org/officeDocument/2006/relationships/image" Target="../media/image7.png"/><Relationship Id="rId9" Type="http://schemas.openxmlformats.org/officeDocument/2006/relationships/image" Target="../media/image8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.xml"/><Relationship Id="rId4" Type="http://schemas.openxmlformats.org/officeDocument/2006/relationships/image" Target="../media/image8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2.xml"/><Relationship Id="rId4" Type="http://schemas.openxmlformats.org/officeDocument/2006/relationships/image" Target="../media/image8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3.xml"/><Relationship Id="rId4" Type="http://schemas.microsoft.com/office/2007/relationships/media" Target="../media/media1.mp4"/><Relationship Id="rId5" Type="http://schemas.openxmlformats.org/officeDocument/2006/relationships/video" Target="../media/media1.mp4"/><Relationship Id="rId6" Type="http://schemas.openxmlformats.org/officeDocument/2006/relationships/image" Target="../media/image9.png"/><Relationship Id="rId7" Type="http://schemas.openxmlformats.org/officeDocument/2006/relationships/image" Target="../media/image5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4.xml"/><Relationship Id="rId4" Type="http://schemas.openxmlformats.org/officeDocument/2006/relationships/image" Target="../media/image10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5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6.xml"/><Relationship Id="rId4" Type="http://schemas.openxmlformats.org/officeDocument/2006/relationships/image" Target="../media/image8.png"/><Relationship Id="rId5" Type="http://schemas.openxmlformats.org/officeDocument/2006/relationships/image" Target="../media/image7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1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7.xml"/><Relationship Id="rId4" Type="http://schemas.openxmlformats.org/officeDocument/2006/relationships/image" Target="../media/image8.png"/><Relationship Id="rId5" Type="http://schemas.openxmlformats.org/officeDocument/2006/relationships/image" Target="../media/image7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1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8.xml"/><Relationship Id="rId4" Type="http://schemas.openxmlformats.org/officeDocument/2006/relationships/image" Target="../media/image8.png"/><Relationship Id="rId5" Type="http://schemas.openxmlformats.org/officeDocument/2006/relationships/image" Target="../media/image7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1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9.xml"/><Relationship Id="rId4" Type="http://schemas.openxmlformats.org/officeDocument/2006/relationships/image" Target="../media/image8.png"/><Relationship Id="rId5" Type="http://schemas.openxmlformats.org/officeDocument/2006/relationships/image" Target="../media/image7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1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0.xml"/><Relationship Id="rId4" Type="http://schemas.openxmlformats.org/officeDocument/2006/relationships/image" Target="../media/image8.png"/><Relationship Id="rId5" Type="http://schemas.openxmlformats.org/officeDocument/2006/relationships/image" Target="../media/image7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1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1.xml"/><Relationship Id="rId4" Type="http://schemas.openxmlformats.org/officeDocument/2006/relationships/image" Target="../media/image8.png"/><Relationship Id="rId5" Type="http://schemas.openxmlformats.org/officeDocument/2006/relationships/image" Target="../media/image7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1.pn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2.xml"/><Relationship Id="rId4" Type="http://schemas.openxmlformats.org/officeDocument/2006/relationships/image" Target="../media/image8.png"/><Relationship Id="rId5" Type="http://schemas.openxmlformats.org/officeDocument/2006/relationships/image" Target="../media/image7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1.pn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3.xml"/><Relationship Id="rId4" Type="http://schemas.openxmlformats.org/officeDocument/2006/relationships/image" Target="../media/image8.png"/><Relationship Id="rId5" Type="http://schemas.openxmlformats.org/officeDocument/2006/relationships/image" Target="../media/image7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1.pn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4.xml"/><Relationship Id="rId4" Type="http://schemas.openxmlformats.org/officeDocument/2006/relationships/image" Target="../media/image8.png"/><Relationship Id="rId5" Type="http://schemas.openxmlformats.org/officeDocument/2006/relationships/image" Target="../media/image7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1.pn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5.xml"/><Relationship Id="rId4" Type="http://schemas.openxmlformats.org/officeDocument/2006/relationships/image" Target="../media/image8.png"/><Relationship Id="rId5" Type="http://schemas.openxmlformats.org/officeDocument/2006/relationships/image" Target="../media/image7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1.pn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6.xml"/><Relationship Id="rId4" Type="http://schemas.openxmlformats.org/officeDocument/2006/relationships/image" Target="../media/image8.png"/><Relationship Id="rId5" Type="http://schemas.openxmlformats.org/officeDocument/2006/relationships/image" Target="../media/image7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1.png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7.xml"/><Relationship Id="rId4" Type="http://schemas.openxmlformats.org/officeDocument/2006/relationships/image" Target="../media/image8.png"/><Relationship Id="rId5" Type="http://schemas.openxmlformats.org/officeDocument/2006/relationships/image" Target="../media/image7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1.png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8.xml"/><Relationship Id="rId4" Type="http://schemas.openxmlformats.org/officeDocument/2006/relationships/image" Target="../media/image7.png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9.xml"/><Relationship Id="rId4" Type="http://schemas.microsoft.com/office/2007/relationships/media" Target="../media/media3.mp4"/><Relationship Id="rId5" Type="http://schemas.openxmlformats.org/officeDocument/2006/relationships/video" Target="../media/media3.mp4"/><Relationship Id="rId6" Type="http://schemas.openxmlformats.org/officeDocument/2006/relationships/image" Target="../media/image12.png"/><Relationship Id="rId7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31520" y="868680"/>
            <a:ext cx="105156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0F766E"/>
                </a:solidFill>
                <a:latin typeface="Dreaming Outloud Pro"/>
              </a:rPr>
              <a:t>Year 4 · SPaG · Direct speech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371600"/>
            <a:ext cx="10515600" cy="137160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0000"/>
              </a:lnSpc>
            </a:pPr>
            <a:r>
              <a:rPr sz="4800" b="1" u="none">
                <a:solidFill>
                  <a:srgbClr val="17213A"/>
                </a:solidFill>
                <a:latin typeface="Dreaming Outloud Pro"/>
              </a:rPr>
              <a:t>Punctuating direct speech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2880360"/>
            <a:ext cx="8229600" cy="82296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0" u="none">
                <a:solidFill>
                  <a:srgbClr val="6B7280"/>
                </a:solidFill>
                <a:latin typeface="Dreaming Outloud Pro"/>
              </a:rPr>
              <a:t>I do, you do, with a timer. The questions get harder as we go.</a:t>
            </a:r>
          </a:p>
        </p:txBody>
      </p:sp>
      <p:pic>
        <p:nvPicPr>
          <p:cNvPr id="6" name="Picture 5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0927" y="4983480"/>
            <a:ext cx="1737360" cy="1285646"/>
          </a:xfrm>
          <a:prstGeom prst="rect">
            <a:avLst/>
          </a:prstGeom>
        </p:spPr>
      </p:pic>
      <p:pic>
        <p:nvPicPr>
          <p:cNvPr id="7" name="Picture 6" descr="stopwatch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78127" y="4358670"/>
            <a:ext cx="846277" cy="881938"/>
          </a:xfrm>
          <a:prstGeom prst="rect">
            <a:avLst/>
          </a:prstGeom>
        </p:spPr>
      </p:pic>
      <p:pic>
        <p:nvPicPr>
          <p:cNvPr id="8" name="Picture 7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0927" y="5105616"/>
            <a:ext cx="1737360" cy="430691"/>
          </a:xfrm>
          <a:prstGeom prst="rect">
            <a:avLst/>
          </a:prstGeom>
        </p:spPr>
      </p:pic>
      <p:pic>
        <p:nvPicPr>
          <p:cNvPr id="9" name="Picture 8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24047" y="4983480"/>
            <a:ext cx="1737360" cy="1285646"/>
          </a:xfrm>
          <a:prstGeom prst="rect">
            <a:avLst/>
          </a:prstGeom>
        </p:spPr>
      </p:pic>
      <p:pic>
        <p:nvPicPr>
          <p:cNvPr id="10" name="Picture 9" descr="puzzl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81247" y="4310664"/>
            <a:ext cx="846277" cy="929944"/>
          </a:xfrm>
          <a:prstGeom prst="rect">
            <a:avLst/>
          </a:prstGeom>
        </p:spPr>
      </p:pic>
      <p:pic>
        <p:nvPicPr>
          <p:cNvPr id="11" name="Picture 10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24047" y="5105616"/>
            <a:ext cx="1737360" cy="430691"/>
          </a:xfrm>
          <a:prstGeom prst="rect">
            <a:avLst/>
          </a:prstGeom>
        </p:spPr>
      </p:pic>
      <p:pic>
        <p:nvPicPr>
          <p:cNvPr id="12" name="Picture 11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27167" y="4983480"/>
            <a:ext cx="1737360" cy="1285646"/>
          </a:xfrm>
          <a:prstGeom prst="rect">
            <a:avLst/>
          </a:prstGeom>
        </p:spPr>
      </p:pic>
      <p:pic>
        <p:nvPicPr>
          <p:cNvPr id="13" name="Picture 12" descr="trophy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684367" y="4358670"/>
            <a:ext cx="846277" cy="881938"/>
          </a:xfrm>
          <a:prstGeom prst="rect">
            <a:avLst/>
          </a:prstGeom>
        </p:spPr>
      </p:pic>
      <p:pic>
        <p:nvPicPr>
          <p:cNvPr id="14" name="Picture 13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27167" y="5105616"/>
            <a:ext cx="1737360" cy="430691"/>
          </a:xfrm>
          <a:prstGeom prst="rect">
            <a:avLst/>
          </a:prstGeom>
        </p:spPr>
      </p:pic>
      <p:pic>
        <p:nvPicPr>
          <p:cNvPr id="15" name="Picture 14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30287" y="4983480"/>
            <a:ext cx="1737360" cy="1285646"/>
          </a:xfrm>
          <a:prstGeom prst="rect">
            <a:avLst/>
          </a:prstGeom>
        </p:spPr>
      </p:pic>
      <p:pic>
        <p:nvPicPr>
          <p:cNvPr id="16" name="Picture 15" descr="cheer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787487" y="4210537"/>
            <a:ext cx="846277" cy="1030071"/>
          </a:xfrm>
          <a:prstGeom prst="rect">
            <a:avLst/>
          </a:prstGeom>
        </p:spPr>
      </p:pic>
      <p:pic>
        <p:nvPicPr>
          <p:cNvPr id="17" name="Picture 16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30287" y="5105616"/>
            <a:ext cx="1737360" cy="430691"/>
          </a:xfrm>
          <a:prstGeom prst="rect">
            <a:avLst/>
          </a:prstGeom>
        </p:spPr>
      </p:pic>
      <p:pic>
        <p:nvPicPr>
          <p:cNvPr id="18" name="Picture 17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33407" y="4983480"/>
            <a:ext cx="1737360" cy="1285646"/>
          </a:xfrm>
          <a:prstGeom prst="rect">
            <a:avLst/>
          </a:prstGeom>
        </p:spPr>
      </p:pic>
      <p:pic>
        <p:nvPicPr>
          <p:cNvPr id="19" name="Picture 18" descr="teacher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890607" y="4358670"/>
            <a:ext cx="864108" cy="881938"/>
          </a:xfrm>
          <a:prstGeom prst="rect">
            <a:avLst/>
          </a:prstGeom>
        </p:spPr>
      </p:pic>
      <p:pic>
        <p:nvPicPr>
          <p:cNvPr id="20" name="Picture 19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33407" y="5105616"/>
            <a:ext cx="1737360" cy="43069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11" fill="hold">
                      <p:stCondLst>
                        <p:cond delay="indefinite"/>
                        <p:cond evt="onBegin" delay="0">
                          <p:tn val="99"/>
                        </p:cond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0" presetClass="path" presetSubtype="0" accel="50000" decel="50000" repeatCount="indefinite" autoRev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2" dur="1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3" presetID="0" presetClass="path" presetSubtype="0" accel="50000" decel="50000" repeatCount="indefinite" autoRev="1" fill="hold" nodeType="withEffect">
                                  <p:stCondLst>
                                    <p:cond delay="17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4" dur="18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5" presetID="0" presetClass="path" presetSubtype="0" accel="50000" decel="50000" repeatCount="indefinite" autoRev="1" fill="hold" nodeType="withEffect">
                                  <p:stCondLst>
                                    <p:cond delay="34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6" dur="21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7" presetID="0" presetClass="path" presetSubtype="0" accel="50000" decel="50000" repeatCount="indefinite" autoRev="1" fill="hold" nodeType="withEffect">
                                  <p:stCondLst>
                                    <p:cond delay="51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8" dur="24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9" presetID="0" presetClass="path" presetSubtype="0" accel="50000" decel="50000" repeatCount="indefinite" autoRev="1" fill="hold" nodeType="withEffect">
                                  <p:stCondLst>
                                    <p:cond delay="68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10" dur="1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Direct speech · Punctuating direct speech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Learning objective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822960"/>
            <a:ext cx="109728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0F766E"/>
                </a:solidFill>
                <a:latin typeface="Dreaming Outloud Pro"/>
              </a:rPr>
              <a:t>Learning objective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789920" cy="14630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800" b="0" u="none">
                <a:solidFill>
                  <a:srgbClr val="17213A"/>
                </a:solidFill>
                <a:latin typeface="Dreaming Outloud Pro"/>
              </a:rPr>
              <a:t>To punctuate direct speech correctly: inverted commas, a capital letter, and a comma, question mark or exclamation mark before the closing marks.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3017520"/>
            <a:ext cx="109728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0F766E"/>
                </a:solidFill>
                <a:latin typeface="Dreaming Outloud Pro"/>
              </a:rPr>
              <a:t>Success criteria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3520440"/>
            <a:ext cx="8046720" cy="274320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25000"/>
              </a:lnSpc>
            </a:pPr>
            <a:r>
              <a:rPr sz="2200" b="0" u="none">
                <a:solidFill>
                  <a:srgbClr val="17213A"/>
                </a:solidFill>
                <a:latin typeface="Dreaming Outloud Pro"/>
              </a:rPr>
              <a:t>☐  I can punctuate direct speech.</a:t>
            </a:r>
          </a:p>
          <a:p>
            <a:pPr algn="l">
              <a:lnSpc>
                <a:spcPct val="125000"/>
              </a:lnSpc>
            </a:pPr>
            <a:r>
              <a:rPr sz="2200" b="0" u="none">
                <a:solidFill>
                  <a:srgbClr val="17213A"/>
                </a:solidFill>
                <a:latin typeface="Dreaming Outloud Pro"/>
              </a:rPr>
              <a:t>☐  I can answer questions on it, from easy to hard.</a:t>
            </a:r>
          </a:p>
          <a:p>
            <a:pPr algn="l">
              <a:lnSpc>
                <a:spcPct val="125000"/>
              </a:lnSpc>
            </a:pPr>
            <a:r>
              <a:rPr sz="2200" b="0" u="none">
                <a:solidFill>
                  <a:srgbClr val="17213A"/>
                </a:solidFill>
                <a:latin typeface="Dreaming Outloud Pro"/>
              </a:rPr>
              <a:t>☐  I can use it in my own writing.</a:t>
            </a:r>
          </a:p>
        </p:txBody>
      </p:sp>
      <p:pic>
        <p:nvPicPr>
          <p:cNvPr id="10" name="Picture 9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26880" y="4460595"/>
            <a:ext cx="1632204" cy="1665884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Direct speech · Punctuating direct speech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Key words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822960"/>
            <a:ext cx="109728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200" b="1" u="none">
                <a:solidFill>
                  <a:srgbClr val="0F766E"/>
                </a:solidFill>
                <a:latin typeface="Dreaming Outloud Pro"/>
              </a:rPr>
              <a:t>Key words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40080" y="1554480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31520" y="1554480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direct speech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023360" y="1554480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the exact words someone says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2423160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31520" y="2423160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inverted commas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023360" y="2423160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marks “ ” that go round direct speech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40080" y="3291839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731520" y="3291839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reporting clause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023360" y="3291839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tells you who spoke: said Mum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40080" y="4160520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731520" y="4160520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reported speech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023360" y="4160520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what was said, without the exact words</a:t>
            </a:r>
          </a:p>
        </p:txBody>
      </p:sp>
      <p:pic>
        <p:nvPicPr>
          <p:cNvPr id="19" name="Picture 18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58400" y="802995"/>
            <a:ext cx="1632204" cy="1665884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Direct speech · Punctuating direct speech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Starter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48640" y="777240"/>
            <a:ext cx="8686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85800" y="777240"/>
            <a:ext cx="8412480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17213A"/>
                </a:solidFill>
                <a:latin typeface="Arial"/>
              </a:rPr>
              <a:t>Starter: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a quick look back at </a:t>
            </a:r>
            <a:r>
              <a:rPr sz="2400" b="1" u="none">
                <a:solidFill>
                  <a:srgbClr val="17213A"/>
                </a:solidFill>
                <a:latin typeface="Arial"/>
              </a:rPr>
              <a:t>Recognising direct speech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pic>
        <p:nvPicPr>
          <p:cNvPr id="8" name="timer_120.mp4" descr="Countdown timer, 2:00. Click to start.">
            <a:hlinkClick r:id="" action="ppaction://media"/>
          </p:cNvPr>
          <p:cNvPicPr>
            <a:picLocks noChangeAspect="1"/>
          </p:cNvPicPr>
          <p:nvPr>
            <a:videoFile r:link="rId5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509760" y="822960"/>
            <a:ext cx="2011680" cy="70408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731520" y="1828800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1.  Underline the words that are spoken in the sentence below.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Ravi announced, “The match begins at three.”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600" y="1920240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Ravi announced, “</a:t>
            </a:r>
            <a:r>
              <a:rPr sz="1600" b="1" u="sng">
                <a:solidFill>
                  <a:srgbClr val="D11A2A"/>
                </a:solidFill>
                <a:latin typeface="Arial"/>
              </a:rPr>
              <a:t>The match begins at three.</a:t>
            </a:r>
            <a:r>
              <a:rPr sz="1600" b="1" u="none">
                <a:solidFill>
                  <a:srgbClr val="D11A2A"/>
                </a:solidFill>
                <a:latin typeface="Arial"/>
              </a:rPr>
              <a:t>”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31520" y="2706624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2.  Which sentence is punctuated correctly?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○ The teacher said, “Nobody has seen the dog”.   ○ The teacher said, “Nobody has seen the dog.”   ○ The teacher said, Nobody has seen the dog.   ○ The teacher said “Nobody has seen the dog.”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229600" y="2798064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The teacher said, “Nobody has seen the dog.”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31520" y="3584448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3.  Underline the words that are spoken in the sentence below.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“It is time to go home,” replied Dad.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229600" y="3675887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“</a:t>
            </a:r>
            <a:r>
              <a:rPr sz="1600" b="1" u="sng">
                <a:solidFill>
                  <a:srgbClr val="D11A2A"/>
                </a:solidFill>
                <a:latin typeface="Arial"/>
              </a:rPr>
              <a:t>It is time to go home,</a:t>
            </a:r>
            <a:r>
              <a:rPr sz="1600" b="1" u="none">
                <a:solidFill>
                  <a:srgbClr val="D11A2A"/>
                </a:solidFill>
                <a:latin typeface="Arial"/>
              </a:rPr>
              <a:t>” replied Dad.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31520" y="4462272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4.  Which sentence is punctuated correctly?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○ “Look out” yelled the old man.   ○ “Look out!” yelled the old man.   ○ Look out! yelled the old man.   ○ “Look out”! yelled the old man.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229600" y="4553712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“Look out!” yelled the old man.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31520" y="5340096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5.  Underline the words that are spoken in the sentence below.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Zara shouted, “Look out!”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229600" y="5431536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Zara shouted, “</a:t>
            </a:r>
            <a:r>
              <a:rPr sz="1600" b="1" u="sng">
                <a:solidFill>
                  <a:srgbClr val="D11A2A"/>
                </a:solidFill>
                <a:latin typeface="Arial"/>
              </a:rPr>
              <a:t>Look out!</a:t>
            </a:r>
            <a:r>
              <a:rPr sz="1600" b="1" u="none">
                <a:solidFill>
                  <a:srgbClr val="D11A2A"/>
                </a:solidFill>
                <a:latin typeface="Arial"/>
              </a:rPr>
              <a:t>”</a:t>
            </a:r>
          </a:p>
        </p:txBody>
      </p:sp>
      <p:pic>
        <p:nvPicPr>
          <p:cNvPr id="19" name="Picture 18" descr="puzzl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424160" y="5379415"/>
            <a:ext cx="846277" cy="92994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Direct speech · Punctuating direct speech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Teach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109728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Direct speech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417320"/>
            <a:ext cx="10972800" cy="167640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B4237A"/>
                </a:solidFill>
                <a:latin typeface="Dreaming Outloud Pro"/>
              </a:rPr>
              <a:t>Direct speech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is the exact words someone says. Put them inside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inverted commas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(speech marks). The punctuation before the closing marks goes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inside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them.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Reported speech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tells you what was said without the exact words: it has no inverted commas.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40080" y="3322320"/>
            <a:ext cx="10881360" cy="84201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81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22960" y="3322320"/>
            <a:ext cx="10515600" cy="8420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3000" b="0" u="none">
                <a:solidFill>
                  <a:srgbClr val="17213A"/>
                </a:solidFill>
                <a:latin typeface="Arial"/>
              </a:rPr>
              <a:t>“Where are you going?” asked Dad.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4347210"/>
            <a:ext cx="10881360" cy="84201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81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22960" y="4347210"/>
            <a:ext cx="10515600" cy="8420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3000" b="0" u="none">
                <a:solidFill>
                  <a:srgbClr val="17213A"/>
                </a:solidFill>
                <a:latin typeface="Arial"/>
              </a:rPr>
              <a:t>Dad asked where we were going.</a:t>
            </a:r>
          </a:p>
        </p:txBody>
      </p:sp>
      <p:pic>
        <p:nvPicPr>
          <p:cNvPr id="12" name="Picture 11" descr="detectiv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58400" y="5518861"/>
            <a:ext cx="846277" cy="881938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Direct speech · Punctuating direct speech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Key ideas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109728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Key ideas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48640" y="1508760"/>
            <a:ext cx="53949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58368" y="1536192"/>
            <a:ext cx="173736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direct speech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377440" y="1536192"/>
            <a:ext cx="347472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“We are late,” said Mum.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126479" y="1508760"/>
            <a:ext cx="53949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236207" y="1536192"/>
            <a:ext cx="173736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reporting clause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955279" y="1536192"/>
            <a:ext cx="347472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said Mum / asked Tom / shouted the coach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2670048"/>
            <a:ext cx="53949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2697479"/>
            <a:ext cx="173736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new speaker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377440" y="2697479"/>
            <a:ext cx="347472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start a new line for each new speaker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126479" y="2670048"/>
            <a:ext cx="53949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236207" y="2697479"/>
            <a:ext cx="173736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reported speech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955279" y="2697479"/>
            <a:ext cx="347472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Mum said that we were late.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Direct speech · Punctuating direct speech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1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Add the missing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punctuation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to the sentence, including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inverted commas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Zara replied It is time to go home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Zara replied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,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“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It is time to go home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.”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Add the missing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punctuation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to the sentence, including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inverted commas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It is time to go home whispered Tom.</a:t>
            </a:r>
          </a:p>
        </p:txBody>
      </p:sp>
      <p:sp>
        <p:nvSpPr>
          <p:cNvPr id="21" name="Rectangle 20"/>
          <p:cNvSpPr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sng">
                <a:solidFill>
                  <a:srgbClr val="D11A2A"/>
                </a:solidFill>
                <a:latin typeface="Arial"/>
              </a:rPr>
              <a:t>“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It is time to go home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,”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whispered Tom.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Direct speech · Punctuating direct speech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2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2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sentence is punctuated correctly?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48640" y="2606040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40080" y="2606040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The teacher explained, “We can start now”.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3470148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0080" y="3470148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The teacher explained, “We can start now.”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48640" y="3470148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40080" y="3470148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The teacher explained, “We can start now.”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48640" y="4334256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" y="4334256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The teacher explained, We can start now.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5198364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5198364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The teacher explained “We can start now.”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sentence is punctuated correctly?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309360" y="2606040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400800" y="2606040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Aisha explained, Nobody has seen the dog.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309360" y="3470148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400800" y="3470148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Aisha explained, “Nobody has seen the dog.”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309360" y="3470148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400800" y="3470148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Aisha explained, “Nobody has seen the dog.”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309360" y="4334256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6400800" y="4334256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Aisha explained “Nobody has seen the dog.”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5198364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5198364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Aisha explained, “Nobody has seen the dog”.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Direct speech · Punctuating direct speech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3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3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Add the missing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punctuation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to the sentence, including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inverted commas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old man whispered It is time to go home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old man whispered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,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“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It is time to go home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.”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Add the missing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punctuation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to the sentence, including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inverted commas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captain replied The match begins at three</a:t>
            </a:r>
          </a:p>
        </p:txBody>
      </p:sp>
      <p:sp>
        <p:nvSpPr>
          <p:cNvPr id="21" name="Rectangle 20"/>
          <p:cNvSpPr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captain replied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,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“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The match begins at three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.”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Direct speech · Punctuating direct speech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4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4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851001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67" b="0" u="none">
                <a:solidFill>
                  <a:srgbClr val="17213A"/>
                </a:solidFill>
                <a:latin typeface="Arial"/>
              </a:rPr>
              <a:t>A comma goes outside the closing inverted commas: “I am tired”, said Mia.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✔  No, it is not correct.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48640" y="4730343"/>
            <a:ext cx="5257800" cy="37147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5211546"/>
            <a:ext cx="5257800" cy="85561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5211546"/>
            <a:ext cx="5074920" cy="8556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The comma goes inside the closing inverted commas: “I am tired,” said Mia.</a:t>
            </a:r>
          </a:p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309360" y="2606040"/>
            <a:ext cx="5257800" cy="851001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67" b="0" u="none">
                <a:solidFill>
                  <a:srgbClr val="17213A"/>
                </a:solidFill>
                <a:latin typeface="Arial"/>
              </a:rPr>
              <a:t>Inverted commas are put around the words that are actually spoken.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630936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640080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630936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640080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✔  Yes, it is correct.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630936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640080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309360" y="4730343"/>
            <a:ext cx="5257800" cy="37147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5211546"/>
            <a:ext cx="5257800" cy="85561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5211546"/>
            <a:ext cx="5074920" cy="8556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They show exactly what the speaker said.</a:t>
            </a:r>
          </a:p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Direct speech · Punctuating direct speech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5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5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sentence is punctuated correctly?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48640" y="2606040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40080" y="2606040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Aisha wondered, “Can we play outside”?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3470148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0080" y="3470148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Aisha wondered, “Can we play outside?”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48640" y="3470148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40080" y="3470148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Aisha wondered, “Can we play outside?”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48640" y="43342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" y="43342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Aisha wondered “Can we play outside?”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491261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491261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Aisha wondered, Can we play outside?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sentence is punctuated correctly?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30936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40080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Can we play outside? demanded Dad.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30936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40080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“Can we play outside” demanded Dad.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309360" y="37627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400800" y="37627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“Can we play outside?” demanded Dad.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309360" y="37627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6400800" y="37627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“Can we play outside?” demanded Dad.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434111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434111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“Can we play outside”? demanded Dad.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Direct speech · Punctuating direct speech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6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6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Add the missing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punctuation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to the sentence, including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inverted commas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Nobody has seen the dog explained the captain.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sng">
                <a:solidFill>
                  <a:srgbClr val="D11A2A"/>
                </a:solidFill>
                <a:latin typeface="Arial"/>
              </a:rPr>
              <a:t>“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Nobody has seen the dog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,”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explained the captain.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Add the missing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punctuation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to the sentence, including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inverted commas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Look out gasped Zara.</a:t>
            </a:r>
          </a:p>
        </p:txBody>
      </p:sp>
      <p:sp>
        <p:nvSpPr>
          <p:cNvPr id="21" name="Rectangle 20"/>
          <p:cNvSpPr/>
          <p:nvPr/>
        </p:nvSpPr>
        <p:spPr>
          <a:xfrm>
            <a:off x="6309360" y="2606040"/>
            <a:ext cx="5257800" cy="59740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30936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sng">
                <a:solidFill>
                  <a:srgbClr val="D11A2A"/>
                </a:solidFill>
                <a:latin typeface="Arial"/>
              </a:rPr>
              <a:t>“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Look out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!”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gasped Zara.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Direct speech · Punctuating direct speech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7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7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shows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correct layout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for two people speaking?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48640" y="2606040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40080" y="2606040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“Is it raining?” asked Dad. “Yes,” said Zara.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3470148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0080" y="3470148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“Is it raining?” asked Dad.</a:t>
            </a:r>
          </a:p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“Yes,” said Zara.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48640" y="3470148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40080" y="3470148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“Is it raining?” asked Dad.</a:t>
            </a:r>
          </a:p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“Yes,” said Zara.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shows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correct layout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for two people speaking?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6309360" y="2606040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0" y="2606040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“Is it raining?” asked Dad.</a:t>
            </a:r>
          </a:p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“Yes,” said Zara.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2606040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00800" y="2606040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“Is it raining?” asked Dad.</a:t>
            </a:r>
          </a:p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“Yes,” said Zara.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309360" y="3470148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400800" y="3470148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“Is it raining?” asked Dad. “Yes,” said Zara.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Direct speech · Punctuating direct speech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8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8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851001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67" b="0" u="none">
                <a:solidFill>
                  <a:srgbClr val="17213A"/>
                </a:solidFill>
                <a:latin typeface="Arial"/>
              </a:rPr>
              <a:t>A comma is needed after 'said' in: Tom said “I am ready.”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✔  Yes, it is correct.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48640" y="4730343"/>
            <a:ext cx="5257800" cy="37147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5211546"/>
            <a:ext cx="5257800" cy="85561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5211546"/>
            <a:ext cx="5074920" cy="8556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A comma separates the reporting clause from the spoken words: Tom said, “I am ready.”</a:t>
            </a:r>
          </a:p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309360" y="2606040"/>
            <a:ext cx="5257800" cy="803452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23" b="0" u="none">
                <a:solidFill>
                  <a:srgbClr val="17213A"/>
                </a:solidFill>
                <a:latin typeface="Arial"/>
              </a:rPr>
              <a:t>A question mark inside inverted commas is always followed by a capital letter.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6309360" y="3519220"/>
            <a:ext cx="5257800" cy="43662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6400800" y="3519220"/>
            <a:ext cx="5074920" cy="43662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67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6309360" y="4028998"/>
            <a:ext cx="5257800" cy="43662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6400800" y="4028998"/>
            <a:ext cx="5074920" cy="43662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67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6309360" y="4028998"/>
            <a:ext cx="5257800" cy="436625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6400800" y="4028998"/>
            <a:ext cx="5074920" cy="43662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67" b="0" u="none">
                <a:solidFill>
                  <a:srgbClr val="17213A"/>
                </a:solidFill>
                <a:latin typeface="Arial"/>
              </a:rPr>
              <a:t>✔  No, it is not correct.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309360" y="4648504"/>
            <a:ext cx="5257800" cy="354329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67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5112562"/>
            <a:ext cx="5257800" cy="789659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5112562"/>
            <a:ext cx="5074920" cy="789659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91" b="0" u="none">
                <a:solidFill>
                  <a:srgbClr val="D11A2A"/>
                </a:solidFill>
                <a:latin typeface="Arial"/>
              </a:rPr>
              <a:t>When the reporting clause follows, it starts with a lower-case letter, e.g. “Where?” asked Mia.</a:t>
            </a:r>
          </a:p>
          <a:p>
            <a:pPr algn="l">
              <a:lnSpc>
                <a:spcPct val="115000"/>
              </a:lnSpc>
            </a:pPr>
            <a:r>
              <a:rPr sz="1291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Direct speech · Punctuating direct speech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1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9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Add the missing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punctuation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to the sentence, including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inverted commas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I have finished my homework whispered Ravi.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sng">
                <a:solidFill>
                  <a:srgbClr val="D11A2A"/>
                </a:solidFill>
                <a:latin typeface="Arial"/>
              </a:rPr>
              <a:t>“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I have finished my homework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,”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whispered Ravi.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Add the missing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punctuation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to the sentence, including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inverted commas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Aisha demanded Have you seen my coat</a:t>
            </a:r>
          </a:p>
        </p:txBody>
      </p:sp>
      <p:sp>
        <p:nvSpPr>
          <p:cNvPr id="21" name="Rectangle 20"/>
          <p:cNvSpPr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Aisha demanded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,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“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Have you seen my coat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?”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Direct speech · Punctuating direct speech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2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10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Add the missing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punctuation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to the sentence, including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inverted commas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Can we play outside demanded the old man.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sng">
                <a:solidFill>
                  <a:srgbClr val="D11A2A"/>
                </a:solidFill>
                <a:latin typeface="Arial"/>
              </a:rPr>
              <a:t>“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Can we play outside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?”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demanded the old man.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Add the missing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punctuation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to the sentence, including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inverted commas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I love this song muttered Mum.</a:t>
            </a:r>
          </a:p>
        </p:txBody>
      </p:sp>
      <p:sp>
        <p:nvSpPr>
          <p:cNvPr id="21" name="Rectangle 20"/>
          <p:cNvSpPr/>
          <p:nvPr/>
        </p:nvSpPr>
        <p:spPr>
          <a:xfrm>
            <a:off x="6309360" y="2606040"/>
            <a:ext cx="5257800" cy="59740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30936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sng">
                <a:solidFill>
                  <a:srgbClr val="D11A2A"/>
                </a:solidFill>
                <a:latin typeface="Arial"/>
              </a:rPr>
              <a:t>“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I love this song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,”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muttered Mum.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Direct speech · Punctuating direct speech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3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11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sentence is punctuated correctly?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4864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4008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“What a lovely surprise!” cried Tom.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008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“What a lovely surprise!” cried Tom.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4864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4008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“What a lovely surprise”! cried Tom.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48640" y="37627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" y="37627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What a lovely surprise! cried Tom.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434111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434111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“What a lovely surprise” cried Tom.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sentence is punctuated correctly?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309360" y="2606040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400800" y="2606040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The old man muttered, “It is time to go home.”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309360" y="2606040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400800" y="2606040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The old man muttered, “It is time to go home.”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309360" y="3470148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400800" y="3470148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The old man muttered “It is time to go home.”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309360" y="4334256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6400800" y="4334256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The old man muttered, “It is time to go home”.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5198364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5198364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The old man muttered, It is time to go home.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Direct speech · Punctuating direct speech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4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12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Add the missing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punctuation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to the sentence, including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inverted commas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Tom wondered Have you seen my coat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Tom wondered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,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“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Have you seen my coat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?”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Add the missing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punctuation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to the sentence, including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inverted commas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Can we play outside demanded Mia.</a:t>
            </a:r>
          </a:p>
        </p:txBody>
      </p:sp>
      <p:sp>
        <p:nvSpPr>
          <p:cNvPr id="21" name="Rectangle 20"/>
          <p:cNvSpPr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sng">
                <a:solidFill>
                  <a:srgbClr val="D11A2A"/>
                </a:solidFill>
                <a:latin typeface="Arial"/>
              </a:rPr>
              <a:t>“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Can we play outside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?”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demanded Mia.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Direct speech · Punctuating direct speech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Plenary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109728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Remember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1554480"/>
            <a:ext cx="8046720" cy="42062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30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1.  direct speech: “We are late,” said Mum.</a:t>
            </a:r>
          </a:p>
          <a:p>
            <a:pPr algn="l">
              <a:lnSpc>
                <a:spcPct val="130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2.  reporting clause: said Mum / asked Tom / shouted the coach</a:t>
            </a:r>
          </a:p>
          <a:p>
            <a:pPr algn="l">
              <a:lnSpc>
                <a:spcPct val="130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3.  new speaker: start a new line for each new speaker</a:t>
            </a:r>
          </a:p>
        </p:txBody>
      </p:sp>
      <p:pic>
        <p:nvPicPr>
          <p:cNvPr id="8" name="Picture 7" descr="che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26880" y="3357829"/>
            <a:ext cx="1598523" cy="194569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Direct speech · Punctuating direct speech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Challenge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73152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Challenge</a:t>
            </a:r>
          </a:p>
        </p:txBody>
      </p:sp>
      <p:pic>
        <p:nvPicPr>
          <p:cNvPr id="7" name="timer_600.mp4" descr="Countdown timer, 10:00. Click to start.">
            <a:hlinkClick r:id="" action="ppaction://media"/>
          </p:cNvPr>
          <p:cNvPicPr>
            <a:picLocks noChangeAspect="1"/>
          </p:cNvPicPr>
          <p:nvPr>
            <a:videoFile r:link="rId5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509760" y="777240"/>
            <a:ext cx="2011680" cy="704088"/>
          </a:xfrm>
          <a:prstGeom prst="rect">
            <a:avLst/>
          </a:prstGeom>
        </p:spPr>
      </p:pic>
      <p:sp>
        <p:nvSpPr>
          <p:cNvPr id="8" name="Rounded Rectangle 7"/>
          <p:cNvSpPr/>
          <p:nvPr/>
        </p:nvSpPr>
        <p:spPr>
          <a:xfrm>
            <a:off x="548640" y="1737360"/>
            <a:ext cx="8046720" cy="3291840"/>
          </a:xfrm>
          <a:prstGeom prst="roundRect">
            <a:avLst>
              <a:gd name="adj" fmla="val 12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31520" y="1737360"/>
            <a:ext cx="7680960" cy="32918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Write a conversation of six lines between two friends deciding where to go on Saturday. Punctuate every line.</a:t>
            </a:r>
          </a:p>
        </p:txBody>
      </p:sp>
      <p:pic>
        <p:nvPicPr>
          <p:cNvPr id="10" name="Picture 9" descr="writing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326880" y="4214774"/>
            <a:ext cx="1598523" cy="163738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