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9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9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9.png"/><Relationship Id="rId5" Type="http://schemas.openxmlformats.org/officeDocument/2006/relationships/image" Target="../media/image11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2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1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3.png"/><Relationship Id="rId7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4 · SPaG · Direct speech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puzzl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10664"/>
            <a:ext cx="846277" cy="929944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student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i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recognise direct speech and to tell it from reported speech.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the words that are spoken.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the exact words someone says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inverted commas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marks “ ” that go round direct speech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tells you who spoke: said Mum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what was said, without the exact words</a:t>
            </a:r>
          </a:p>
        </p:txBody>
      </p:sp>
      <p:pic>
        <p:nvPicPr>
          <p:cNvPr id="19" name="Picture 18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Apostrophes together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Add the missing apostrophe. The lunch belongs to one baby.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Someone had moved the babys lunch again.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Someone had moved the baby’s lunch again.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 a long way to the sea.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Its   ○ It’s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It’s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is the correct way to write does not as one word?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doesnt’   ○ does’nt   ○ doesnt   ○ doesn’t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doesn’t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Circle the word that completes the sentence correctly.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Put the books over 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their   ○ there   ○ they’re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there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Rewrite the words using an apostrophe to show who owns it.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coat of the teacher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 teacher’s coat</a:t>
            </a:r>
          </a:p>
        </p:txBody>
      </p:sp>
      <p:pic>
        <p:nvPicPr>
          <p:cNvPr id="19" name="Picture 18" descr="puzzl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6764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B4237A"/>
                </a:solidFill>
                <a:latin typeface="Dreaming Outloud Pro"/>
              </a:rPr>
              <a:t>Direct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is the exact words someone says. Put them inside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inverted commas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(speech marks). The punctuation before the closing marks goes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them.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Reported speech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tells you what was said without the exact words: it has no inverted commas.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32232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32232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“Where are you going?” asked Dad.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347210"/>
            <a:ext cx="10881360" cy="84201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347210"/>
            <a:ext cx="10515600" cy="8420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0" u="none">
                <a:solidFill>
                  <a:srgbClr val="17213A"/>
                </a:solidFill>
                <a:latin typeface="Arial"/>
              </a:rPr>
              <a:t>Dad asked where we were going.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direct speech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“We are late,” said Mum.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reporting clause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said Mum / asked Tom / shouted the coach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new speaker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start a new line for each new speaker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reported speech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Mum said that we were late.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said, “The bridge is closed.”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Tom said,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bridge is closed.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“I have finished my homework,” said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 have finished my homework,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said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time to go home”, explained Dad.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time to go home,” explained Dad.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“It is time to go home,” explained Dad.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342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342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It is time to go home, explained Dad.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91261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91261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“It is time to go home” explained Dad.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replied “I love this song.”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replied, “I love this song.”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Dad replied, “I love this song.”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replied, “I love this song”.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Dad replied, I love this song.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whispered, “Dinner will be ready soon.”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Mum whispered,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Dinner will be ready soon.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announced, “The match begins at three.”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Ravi announced,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 match begins at three.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The sentence 'Mia said, “I am tired.”' has the full stop in the correct place.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The full stop comes before the closing inverted commas because the spoken words end the sentence.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new line is used each time a different person starts speaking.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new speaker means a new line, which makes the conversation easy to follow.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“Watch the step”! yelled the teacher.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“Watch the step!” yelled the teacher.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“Watch the step!” yelled the teacher.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Watch the step! yelled the teacher.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“Watch the step” yelled the teacher.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can start now”, whispered Zara.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We can start now, whispered Zara.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can start now,” whispered Zara.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“We can start now,” whispered Zara.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“We can start now” whispered Zara.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In “Look out!” shouted Zara, the word 'shouted' starts with a capital letter.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After the exclamation mark, the reporting clause continues the sentence, so 'shouted' has a lower-case letter.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In “Where are you going?” asked Mia, the question mark is correctly placed.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The question mark belongs inside the inverted commas because it is part of what was said.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713232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713232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200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319272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319272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319272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3319272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4028439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4028439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4028439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4028439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737608"/>
            <a:ext cx="5257800" cy="70916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737608"/>
            <a:ext cx="2958084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Tom said that he would help.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737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737608"/>
            <a:ext cx="1104138" cy="70916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702302" y="4737608"/>
            <a:ext cx="1104138" cy="70916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544677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544677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54467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5446776"/>
            <a:ext cx="1104138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5446776"/>
            <a:ext cx="1104138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309360" y="2606040"/>
            <a:ext cx="5257800" cy="670438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9358884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463022" y="2606040"/>
            <a:ext cx="1104138" cy="67043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28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309360" y="3276478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355080" y="3276478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358884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10463022" y="3276478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463022" y="3276478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955166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955166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95516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955166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9358884" y="3955166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4395094"/>
            <a:ext cx="5257800" cy="43992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4395094"/>
            <a:ext cx="2958084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Mia said, “My dog is lost.”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4395094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4395094"/>
            <a:ext cx="1104138" cy="43992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4395094"/>
            <a:ext cx="1104138" cy="43992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835022"/>
            <a:ext cx="5257800" cy="67868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835022"/>
            <a:ext cx="2958084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04" b="0" u="none">
                <a:solidFill>
                  <a:srgbClr val="17213A"/>
                </a:solidFill>
                <a:latin typeface="Arial"/>
              </a:rPr>
              <a:t>“Where is the library?” asked Ravi.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83502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835022"/>
            <a:ext cx="1104138" cy="67868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4835022"/>
            <a:ext cx="1104138" cy="67868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068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5257800" cy="627644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598164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02302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336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94360" y="32336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Mia said that her dog was lost.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598164" y="3233684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702302" y="3233684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4702302" y="3233684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48640" y="3881892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881892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 if it was raining.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598164" y="3881892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702302" y="3881892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702302" y="3881892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4306580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594360" y="4306580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Dad asked, “Is it raining?”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598164" y="430658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702302" y="430658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598164" y="4306580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731268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594360" y="4731268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Zara said that they were late.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598164" y="473126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702302" y="473126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702302" y="4731268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48640" y="53794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94360" y="53794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“I am hungry,” said Mia.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598164" y="53794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4702302" y="53794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598164" y="5379476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Tick one box in each row to show whether the sentence is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direct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or </a:t>
            </a:r>
            <a:r>
              <a:rPr sz="1700" b="1" u="none">
                <a:solidFill>
                  <a:srgbClr val="17213A"/>
                </a:solidFill>
                <a:latin typeface="Arial"/>
              </a:rPr>
              <a:t>reported speech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2606040"/>
            <a:ext cx="5257800" cy="627644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9358884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Direct speech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463022" y="2606040"/>
            <a:ext cx="1104138" cy="62764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055" b="1" u="none">
                <a:solidFill>
                  <a:srgbClr val="17213A"/>
                </a:solidFill>
                <a:latin typeface="Arial"/>
              </a:rPr>
              <a:t>Reported speech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3233684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355080" y="3233684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Ravi asked where the library was.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358884" y="3233684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10463022" y="3233684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10463022" y="3233684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309360" y="3881892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6355080" y="3881892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“I will help,” said Tom.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58884" y="3881892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0463022" y="3881892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9358884" y="3881892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309360" y="4306580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355080" y="4306580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Tom said that he would help.</a:t>
            </a:r>
          </a:p>
        </p:txBody>
      </p:sp>
      <p:sp>
        <p:nvSpPr>
          <p:cNvPr id="60" name="Rectangle 59"/>
          <p:cNvSpPr/>
          <p:nvPr/>
        </p:nvSpPr>
        <p:spPr>
          <a:xfrm>
            <a:off x="9358884" y="430658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463022" y="4306580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463022" y="4306580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4731268"/>
            <a:ext cx="5257800" cy="648207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355080" y="4731268"/>
            <a:ext cx="2958084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Ravi said that he liked pizza.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358884" y="473126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10463022" y="4731268"/>
            <a:ext cx="1104138" cy="648207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10463022" y="4731268"/>
            <a:ext cx="1104138" cy="648207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68" name="Rectangle 67"/>
          <p:cNvSpPr/>
          <p:nvPr/>
        </p:nvSpPr>
        <p:spPr>
          <a:xfrm>
            <a:off x="6309360" y="5379476"/>
            <a:ext cx="5257800" cy="424688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355080" y="5379476"/>
            <a:ext cx="2958084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07" b="0" u="none">
                <a:solidFill>
                  <a:srgbClr val="17213A"/>
                </a:solidFill>
                <a:latin typeface="Arial"/>
              </a:rPr>
              <a:t>Tom said that he could swim.</a:t>
            </a:r>
          </a:p>
        </p:txBody>
      </p:sp>
      <p:sp>
        <p:nvSpPr>
          <p:cNvPr id="70" name="Rectangle 69"/>
          <p:cNvSpPr/>
          <p:nvPr/>
        </p:nvSpPr>
        <p:spPr>
          <a:xfrm>
            <a:off x="9358884" y="53794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10463022" y="5379476"/>
            <a:ext cx="1104138" cy="424688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10463022" y="5379476"/>
            <a:ext cx="1104138" cy="424688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936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gasped, “What a lovely surprise!”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old man gasped, 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What a lovely surprise!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“Where are you going?” asked Mia.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Where are you going?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asked Mia.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48640" y="260604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0080" y="260604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Can we play outside? wondered Tom.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184398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184398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“Can we play outside” wondered Tom.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76275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76275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“Can we play outside”? wondered Tom.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“Can we play outside?” wondered Tom.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34111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434111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“Can we play outside?” wondered Tom.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sentence is punctuated correctly?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309360" y="2606040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00800" y="2606040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“That was brilliant”! gasped the teacher.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“That was brilliant!” gasped the teacher.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470148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470148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“That was brilliant!” gasped the teacher.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334256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334256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“That was brilliant” gasped the teacher.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98364"/>
            <a:ext cx="5257800" cy="79095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98364"/>
            <a:ext cx="5074920" cy="79095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That was brilliant! gasped the teacher.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“What time does the film start?” wondered Tom.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What time does the film start?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wondered Tom.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words that are spoken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“That was brilliant!” cried the captain.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“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That was brilliant!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” cried the captain.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85100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67" b="0" u="none">
                <a:solidFill>
                  <a:srgbClr val="17213A"/>
                </a:solidFill>
                <a:latin typeface="Arial"/>
              </a:rPr>
              <a:t>A comma is needed after 'said' in: Tom said “I am ready.”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566769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566769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093692"/>
            <a:ext cx="5257800" cy="45377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093692"/>
            <a:ext cx="5074920" cy="45377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8640" y="4730343"/>
            <a:ext cx="5257800" cy="37147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475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211546"/>
            <a:ext cx="5257800" cy="855610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211546"/>
            <a:ext cx="5074920" cy="85561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 comma separates the reporting clause from the spoken words: Tom said, “I am ready.”</a:t>
            </a:r>
          </a:p>
          <a:p>
            <a:pPr algn="l">
              <a:lnSpc>
                <a:spcPct val="115000"/>
              </a:lnSpc>
            </a:pPr>
            <a:r>
              <a:rPr sz="1393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Is the statement correct? Tick one box. Then explain how you know.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09360" y="2606040"/>
            <a:ext cx="5257800" cy="803452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23" b="0" u="none">
                <a:solidFill>
                  <a:srgbClr val="17213A"/>
                </a:solidFill>
                <a:latin typeface="Arial"/>
              </a:rPr>
              <a:t>A question mark inside inverted commas is always followed by a capital letter.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309360" y="3519220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0" y="3519220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028998"/>
            <a:ext cx="5257800" cy="43662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028998"/>
            <a:ext cx="5074920" cy="43662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309360" y="4648504"/>
            <a:ext cx="5257800" cy="35432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67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112562"/>
            <a:ext cx="5257800" cy="789659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112562"/>
            <a:ext cx="5074920" cy="789659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When the reporting clause follows, it starts with a lower-case letter, e.g. “Where?” asked Mia.</a:t>
            </a:r>
          </a:p>
          <a:p>
            <a:pPr algn="l">
              <a:lnSpc>
                <a:spcPct val="115000"/>
              </a:lnSpc>
            </a:pPr>
            <a:r>
              <a:rPr sz="1291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direct speech: “We are late,” said Mum.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reporting clause: said Mum / asked Tom / shouted the coach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new speaker: start a new line for each new speaker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4 · SPaG · Direct speech · Recognising direct speech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Find five sentences with direct speech in a story. Copy them and underline the spoken words.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