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7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7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8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0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7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7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7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7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7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7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7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7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7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7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7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7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3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2.png"/><Relationship Id="rId7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3 · SPaG · Sentences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Different types of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210537"/>
            <a:ext cx="846277" cy="1030071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studen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60042"/>
            <a:ext cx="846277" cy="880567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stopwatch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teacher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64108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10664"/>
            <a:ext cx="846277" cy="929944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Sentences · Different types of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recognise and write statements, questions, commands and exclamations.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tell the four types of sentence apart.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Sentences · Different types of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statement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tells you something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question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asks something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command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tells someone what to do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exclamation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shows a strong feeling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Sentences · Different types of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What is a sentence?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Add the missing capital letters and full stops to the sentences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tom made a cake. it smelled lovely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Tom made a cake. It smelled lovely.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Which sentence is punctuated correctly?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Where are you going.   ○ where are you going?   ○ Where are you going!   ○ Where are you going?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Where are you going?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Add the correct punctuation mark at the end of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What an enormous dog that is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What an enormous dog that is!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Add the missing capital letters and end marks to the sentences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we went to the park. it was sunny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We went to the park. It was sunny.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Which sentence is punctuated correctly?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i am ten years old.   ○ I am Ten years old.   ○ I am ten years old.   ○ I am ten years old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I am ten years old.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Sentences · Different types of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Types of sentence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6764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statement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tells you something (full stop).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question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asks something (question mark).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command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tells someone to do something (full stop or exclamation mark). An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exclamation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shows a strong feeling and starts with what or how (exclamation mark).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3223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3223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Close the door.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3472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3472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What a loud noise that was!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Sentences · Different types of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statement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sun is hot.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question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Is the sun hot?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command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Sit down.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exclamation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How hot the sun is!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Sentences · Different types of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type of sentence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it is.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546604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Statement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61563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Question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176522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Command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991481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Exclamation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3063240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4360" y="3063240"/>
            <a:ext cx="190652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Is it raining again?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546604" y="3063240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3361563" y="3063240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176522" y="3063240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4991481" y="3063240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361563" y="3063240"/>
            <a:ext cx="814959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37724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94360" y="3772408"/>
            <a:ext cx="190652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We visited the museum on Friday.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546604" y="3772408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3361563" y="3772408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176522" y="3772408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4991481" y="3772408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2546604" y="3772408"/>
            <a:ext cx="814959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4481576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94360" y="4481576"/>
            <a:ext cx="190652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Have you finished your homework?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546604" y="4481576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3361563" y="4481576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4176522" y="4481576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4991481" y="4481576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3361563" y="4481576"/>
            <a:ext cx="814959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48640" y="5190744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94360" y="5190744"/>
            <a:ext cx="190652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Wash your hands before lunch.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546604" y="5190744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3361563" y="5190744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4176522" y="5190744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4991481" y="5190744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4176522" y="5190744"/>
            <a:ext cx="814959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type of sentence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it is.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8307324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Statement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122283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Question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937242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Command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0752201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Exclamation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3063240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3063240"/>
            <a:ext cx="190652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train leaves at six o'clock.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8307324" y="3063240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122283" y="3063240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9937242" y="3063240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10752201" y="3063240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8307324" y="3063240"/>
            <a:ext cx="814959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2" name="Rectangle 61"/>
          <p:cNvSpPr/>
          <p:nvPr/>
        </p:nvSpPr>
        <p:spPr>
          <a:xfrm>
            <a:off x="6309360" y="37724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6355080" y="3772408"/>
            <a:ext cx="190652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Have you finished your homework?</a:t>
            </a:r>
          </a:p>
        </p:txBody>
      </p:sp>
      <p:sp>
        <p:nvSpPr>
          <p:cNvPr id="64" name="Rectangle 63"/>
          <p:cNvSpPr/>
          <p:nvPr/>
        </p:nvSpPr>
        <p:spPr>
          <a:xfrm>
            <a:off x="8307324" y="3772408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9122283" y="3772408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9937242" y="3772408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10752201" y="3772408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9122283" y="3772408"/>
            <a:ext cx="814959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309360" y="4481576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6355080" y="4481576"/>
            <a:ext cx="190652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How quickly the time has gone!</a:t>
            </a:r>
          </a:p>
        </p:txBody>
      </p:sp>
      <p:sp>
        <p:nvSpPr>
          <p:cNvPr id="71" name="Rectangle 70"/>
          <p:cNvSpPr/>
          <p:nvPr/>
        </p:nvSpPr>
        <p:spPr>
          <a:xfrm>
            <a:off x="8307324" y="4481576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9122283" y="4481576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9937242" y="4481576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10752201" y="4481576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10752201" y="4481576"/>
            <a:ext cx="814959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6" name="Rectangle 75"/>
          <p:cNvSpPr/>
          <p:nvPr/>
        </p:nvSpPr>
        <p:spPr>
          <a:xfrm>
            <a:off x="6309360" y="5190744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6355080" y="5190744"/>
            <a:ext cx="190652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Wash your hands before lunch.</a:t>
            </a:r>
          </a:p>
        </p:txBody>
      </p:sp>
      <p:sp>
        <p:nvSpPr>
          <p:cNvPr id="78" name="Rectangle 77"/>
          <p:cNvSpPr/>
          <p:nvPr/>
        </p:nvSpPr>
        <p:spPr>
          <a:xfrm>
            <a:off x="8307324" y="5190744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9122283" y="5190744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9937242" y="5190744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10752201" y="5190744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9937242" y="5190744"/>
            <a:ext cx="814959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Sentences · Different types of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What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type of sentence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Could you tell me the way to the station?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command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question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question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statement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44449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44449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exclamation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What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type of sentence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It is raining again.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command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statement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statement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exclamation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question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Sentences · Different types of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command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What a terrible mess you have made!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Always check your answers carefully.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Always check your answers carefully.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How many pupils are in your class?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train leaves at six o'clock.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question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How brave you were!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Could you tell me the way to the station?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Could you tell me the way to the station?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Take two steps forward.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62686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62686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visited the museum on Friday.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Sentences · Different types of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correct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 mark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at the end of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Take two steps forward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Take two steps forward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correct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 mark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at the end of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What time does the train leave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What time does the train leave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Sentences · Different types of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statement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as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question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 is hungry.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Is the dog hungry?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command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as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statement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Sit down.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You sit down.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Sentences · Different types of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sentences that are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commands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train leaves at six o'clock.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Don't touch the wet paint.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Don't touch the wet paint.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Never leave your bag unattended.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Never leave your bag unattended.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48640" y="434111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" y="434111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Mum asked whether we had packed our swimming kit.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48640" y="5205222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" y="5205222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Why did the bus arrive so late this morning?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sentences that are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commands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How brave you were!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Please pass me the scissors.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Please pass me the scissors.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37627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37627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Could you tell me the way to the station?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309360" y="462686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400800" y="462686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Wash your hands before lunch.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309360" y="462686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400800" y="462686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Wash your hands before lunch.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520522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00800" y="520522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 wonder where the cat has gone.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Sentences · Different types of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type of sentence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it is.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29768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546604" y="2606040"/>
            <a:ext cx="814959" cy="4297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752" b="1" u="none">
                <a:solidFill>
                  <a:srgbClr val="17213A"/>
                </a:solidFill>
                <a:latin typeface="Arial"/>
              </a:rPr>
              <a:t>Statement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61563" y="2606040"/>
            <a:ext cx="814959" cy="4297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752" b="1" u="none">
                <a:solidFill>
                  <a:srgbClr val="17213A"/>
                </a:solidFill>
                <a:latin typeface="Arial"/>
              </a:rPr>
              <a:t>Question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176522" y="2606040"/>
            <a:ext cx="814959" cy="4297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752" b="1" u="none">
                <a:solidFill>
                  <a:srgbClr val="17213A"/>
                </a:solidFill>
                <a:latin typeface="Arial"/>
              </a:rPr>
              <a:t>Command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991481" y="2606040"/>
            <a:ext cx="814959" cy="4297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752" b="1" u="none">
                <a:solidFill>
                  <a:srgbClr val="17213A"/>
                </a:solidFill>
                <a:latin typeface="Arial"/>
              </a:rPr>
              <a:t>Exclamation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3035808"/>
            <a:ext cx="5257800" cy="67868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4360" y="3035808"/>
            <a:ext cx="1906524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04" b="0" u="none">
                <a:solidFill>
                  <a:srgbClr val="17213A"/>
                </a:solidFill>
                <a:latin typeface="Arial"/>
              </a:rPr>
              <a:t>What an enormous dog that is!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546604" y="3035808"/>
            <a:ext cx="814959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3361563" y="3035808"/>
            <a:ext cx="814959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176522" y="3035808"/>
            <a:ext cx="814959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4991481" y="3035808"/>
            <a:ext cx="814959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991481" y="3035808"/>
            <a:ext cx="814959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068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3714496"/>
            <a:ext cx="5257800" cy="91744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94360" y="3714496"/>
            <a:ext cx="1906524" cy="91744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04" b="0" u="none">
                <a:solidFill>
                  <a:srgbClr val="17213A"/>
                </a:solidFill>
                <a:latin typeface="Arial"/>
              </a:rPr>
              <a:t>The match has been moved to Saturday afternoon.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546604" y="3714496"/>
            <a:ext cx="814959" cy="91744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3361563" y="3714496"/>
            <a:ext cx="814959" cy="91744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176522" y="3714496"/>
            <a:ext cx="814959" cy="91744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4991481" y="3714496"/>
            <a:ext cx="814959" cy="91744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2546604" y="3714496"/>
            <a:ext cx="814959" cy="91744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068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4631944"/>
            <a:ext cx="5257800" cy="67868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94360" y="4631944"/>
            <a:ext cx="1906524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04" b="0" u="none">
                <a:solidFill>
                  <a:srgbClr val="17213A"/>
                </a:solidFill>
                <a:latin typeface="Arial"/>
              </a:rPr>
              <a:t>I wonder where the cat has gone.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546604" y="4631944"/>
            <a:ext cx="814959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3361563" y="4631944"/>
            <a:ext cx="814959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4176522" y="4631944"/>
            <a:ext cx="814959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4991481" y="4631944"/>
            <a:ext cx="814959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2546604" y="4631944"/>
            <a:ext cx="814959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068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48640" y="5310631"/>
            <a:ext cx="5257800" cy="67868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94360" y="5310631"/>
            <a:ext cx="1906524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04" b="0" u="none">
                <a:solidFill>
                  <a:srgbClr val="17213A"/>
                </a:solidFill>
                <a:latin typeface="Arial"/>
              </a:rPr>
              <a:t>Turn left at the end of the road.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546604" y="5310631"/>
            <a:ext cx="814959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3361563" y="5310631"/>
            <a:ext cx="814959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4176522" y="5310631"/>
            <a:ext cx="814959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4991481" y="5310631"/>
            <a:ext cx="814959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4176522" y="5310631"/>
            <a:ext cx="814959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068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type of sentence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it is.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309360" y="2606040"/>
            <a:ext cx="5257800" cy="402335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8307324" y="2606040"/>
            <a:ext cx="814959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791" b="1" u="none">
                <a:solidFill>
                  <a:srgbClr val="17213A"/>
                </a:solidFill>
                <a:latin typeface="Arial"/>
              </a:rPr>
              <a:t>Statement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122283" y="2606040"/>
            <a:ext cx="814959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791" b="1" u="none">
                <a:solidFill>
                  <a:srgbClr val="17213A"/>
                </a:solidFill>
                <a:latin typeface="Arial"/>
              </a:rPr>
              <a:t>Question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937242" y="2606040"/>
            <a:ext cx="814959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791" b="1" u="none">
                <a:solidFill>
                  <a:srgbClr val="17213A"/>
                </a:solidFill>
                <a:latin typeface="Arial"/>
              </a:rPr>
              <a:t>Command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0752201" y="2606040"/>
            <a:ext cx="814959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791" b="1" u="none">
                <a:solidFill>
                  <a:srgbClr val="17213A"/>
                </a:solidFill>
                <a:latin typeface="Arial"/>
              </a:rPr>
              <a:t>Exclamation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3008376"/>
            <a:ext cx="5257800" cy="64820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3008376"/>
            <a:ext cx="1906524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7" b="0" u="none">
                <a:solidFill>
                  <a:srgbClr val="17213A"/>
                </a:solidFill>
                <a:latin typeface="Arial"/>
              </a:rPr>
              <a:t>Always check your answers carefully.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8307324" y="3008376"/>
            <a:ext cx="814959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122283" y="3008376"/>
            <a:ext cx="814959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9937242" y="3008376"/>
            <a:ext cx="814959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10752201" y="3008376"/>
            <a:ext cx="814959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9937242" y="3008376"/>
            <a:ext cx="814959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936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2" name="Rectangle 61"/>
          <p:cNvSpPr/>
          <p:nvPr/>
        </p:nvSpPr>
        <p:spPr>
          <a:xfrm>
            <a:off x="6309360" y="3656584"/>
            <a:ext cx="5257800" cy="871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6355080" y="3656584"/>
            <a:ext cx="1906524" cy="871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7" b="0" u="none">
                <a:solidFill>
                  <a:srgbClr val="17213A"/>
                </a:solidFill>
                <a:latin typeface="Arial"/>
              </a:rPr>
              <a:t>Mum asked whether we had packed our swimming kit.</a:t>
            </a:r>
          </a:p>
        </p:txBody>
      </p:sp>
      <p:sp>
        <p:nvSpPr>
          <p:cNvPr id="64" name="Rectangle 63"/>
          <p:cNvSpPr/>
          <p:nvPr/>
        </p:nvSpPr>
        <p:spPr>
          <a:xfrm>
            <a:off x="8307324" y="3656584"/>
            <a:ext cx="814959" cy="871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9122283" y="3656584"/>
            <a:ext cx="814959" cy="871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9937242" y="3656584"/>
            <a:ext cx="814959" cy="871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10752201" y="3656584"/>
            <a:ext cx="814959" cy="871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8307324" y="3656584"/>
            <a:ext cx="814959" cy="871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936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309360" y="4528312"/>
            <a:ext cx="5257800" cy="871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6355080" y="4528312"/>
            <a:ext cx="1906524" cy="871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7" b="0" u="none">
                <a:solidFill>
                  <a:srgbClr val="17213A"/>
                </a:solidFill>
                <a:latin typeface="Arial"/>
              </a:rPr>
              <a:t>The match has been moved to Saturday afternoon.</a:t>
            </a:r>
          </a:p>
        </p:txBody>
      </p:sp>
      <p:sp>
        <p:nvSpPr>
          <p:cNvPr id="71" name="Rectangle 70"/>
          <p:cNvSpPr/>
          <p:nvPr/>
        </p:nvSpPr>
        <p:spPr>
          <a:xfrm>
            <a:off x="8307324" y="4528312"/>
            <a:ext cx="814959" cy="871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9122283" y="4528312"/>
            <a:ext cx="814959" cy="871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9937242" y="4528312"/>
            <a:ext cx="814959" cy="871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10752201" y="4528312"/>
            <a:ext cx="814959" cy="871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8307324" y="4528312"/>
            <a:ext cx="814959" cy="871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936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6" name="Rectangle 75"/>
          <p:cNvSpPr/>
          <p:nvPr/>
        </p:nvSpPr>
        <p:spPr>
          <a:xfrm>
            <a:off x="6309360" y="5400039"/>
            <a:ext cx="5257800" cy="64820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6355080" y="5400039"/>
            <a:ext cx="1906524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7" b="0" u="none">
                <a:solidFill>
                  <a:srgbClr val="17213A"/>
                </a:solidFill>
                <a:latin typeface="Arial"/>
              </a:rPr>
              <a:t>I wonder where the cat has gone.</a:t>
            </a:r>
          </a:p>
        </p:txBody>
      </p:sp>
      <p:sp>
        <p:nvSpPr>
          <p:cNvPr id="78" name="Rectangle 77"/>
          <p:cNvSpPr/>
          <p:nvPr/>
        </p:nvSpPr>
        <p:spPr>
          <a:xfrm>
            <a:off x="8307324" y="5400039"/>
            <a:ext cx="814959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9122283" y="5400039"/>
            <a:ext cx="814959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9937242" y="5400039"/>
            <a:ext cx="814959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10752201" y="5400039"/>
            <a:ext cx="814959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8307324" y="5400039"/>
            <a:ext cx="814959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936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Sentences · Different types of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correct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 mark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at the end of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What a terrible mess you have made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What a terrible mess you have made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!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correct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 mark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at the end of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Mum asked whether we had packed our swimming kit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Mum asked whether we had packed our swimming kit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Sentences · Different types of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Is the statement about the sentence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'Haven't you forgotten something important?' is a question.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It asks something and needs an answer, so it is a question.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Is the statement about the sentence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'Would you mind closing the window, please?' is a question.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It asks something and needs an answer, so it is a question.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Sentences · Different types of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statement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as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question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Mia has packed her bag.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Has Mia packed her bag?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statement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as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command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You must not run in the corridor.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Do not run in the corridor.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Sentences · Different types of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Is the statement about the sentence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sentence 'She asked me how I had solved the puzzle so quickly.' is a statement.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566666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013579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013579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It tells us something and is not a question, command or exclamation, so it is a statement.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Is the statement about the sentence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'Shall we ask the teacher whether we can start early?' is a command.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It is not a command. It asks something and needs an answer, so it is a question.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Sentences · Different types of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What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type of sentence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Although it was late, the children were still wide awake.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question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command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statement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statement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44449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44449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exclamation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What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type of sentence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What a huge cake you have made!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command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exclamation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exclamation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statement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question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Sentences · Different types of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statement: The sun is hot.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question: Is the sun hot?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command: Sit down.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Sentences · Different types of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two sentences of each type about a visit to the zoo.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