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8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8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9.png"/><Relationship Id="rId7" Type="http://schemas.openxmlformats.org/officeDocument/2006/relationships/image" Target="../media/image10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8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8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8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8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8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8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8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8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8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8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8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8.png"/><Relationship Id="rId5" Type="http://schemas.openxmlformats.org/officeDocument/2006/relationships/image" Target="../media/image7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7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2.png"/><Relationship Id="rId7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3 · SPaG · Prefixes and word families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Adding super-, anti- and auto-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studen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60042"/>
            <a:ext cx="846277" cy="880567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trophy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cheer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210537"/>
            <a:ext cx="846277" cy="1030071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64108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Adding super-, anti- and auto-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add the prefixes super-, anti- and auto- to words and to know what each one means.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add super-, anti- and auto- to words.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Adding super-, anti- and auto-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prefix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letters added to the start of a word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super-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above, beyond or greater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anti-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against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auto-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self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" y="502920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31520" y="502920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root word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023360" y="502920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word the prefix is added to</a:t>
            </a:r>
          </a:p>
        </p:txBody>
      </p:sp>
      <p:pic>
        <p:nvPicPr>
          <p:cNvPr id="22" name="Picture 21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Adding super-, anti- and auto-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What is a prefix? (un-)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Write the new word.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Add the prefix un- to happy.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unhappy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What does the prefix un- mean?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under or below   ○ not, or the opposite of   ○ against   ○ above, beyond or greater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not, or the opposite of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Which word is made with the prefix un-?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until   ○ unfair   ○ universe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unfair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Write the new word.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Add the prefix un- to tidy.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untidy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Write the new word.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Add the prefix un- to kind.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unkind</a:t>
            </a:r>
          </a:p>
        </p:txBody>
      </p:sp>
      <p:pic>
        <p:nvPicPr>
          <p:cNvPr id="19" name="Picture 18" descr="think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Adding super-, anti- and auto-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Prefixes super-, anti- and auto-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6764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prefix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changes the meaning of the word it is added to, and the root word keeps its spelling.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super-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means above, beyond or greater (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super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market),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anti-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means against (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anti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freeze) and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auto-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means self (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auto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graph).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3223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3223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super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hero saved the day.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3472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3472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Turn the handle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anti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clockwise.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Adding super-, anti- and auto-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super-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17520" y="1536192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super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market,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super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hero,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super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star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670048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2697479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anti-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17520" y="2697479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anti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clockwise,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anti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social,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anti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freeze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831335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3858768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auto-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17520" y="3858768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auto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graph,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auto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pilot,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auto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biography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Adding super-, anti- and auto-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new word.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Add the prefix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super-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hero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superhero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new word.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Add the prefix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anti-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social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antisocial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Adding super-, anti- and auto-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prefix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the word has.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282695" y="2606040"/>
            <a:ext cx="84124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super-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123944" y="2606040"/>
            <a:ext cx="84124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anti-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965192" y="2606040"/>
            <a:ext cx="84124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auto-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3063240"/>
            <a:ext cx="2642615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anticlockwise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282695" y="30632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123944" y="30632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965192" y="30632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123944" y="3063240"/>
            <a:ext cx="84124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94360" y="3520440"/>
            <a:ext cx="2642615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antifreeze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282695" y="35204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123944" y="35204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4965192" y="35204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4123944" y="3520440"/>
            <a:ext cx="84124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3977639"/>
            <a:ext cx="2642615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supermarket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282695" y="3977639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4123944" y="3977639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4965192" y="3977639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3282695" y="3977639"/>
            <a:ext cx="84124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94360" y="4434840"/>
            <a:ext cx="2642615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superhero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282695" y="44348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4123944" y="44348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4965192" y="44348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3282695" y="4434840"/>
            <a:ext cx="84124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prefix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the word has.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9043416" y="2606040"/>
            <a:ext cx="84124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super-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884664" y="2606040"/>
            <a:ext cx="84124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anti-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725912" y="2606040"/>
            <a:ext cx="84124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auto-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355080" y="3063240"/>
            <a:ext cx="2642615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superhero</a:t>
            </a:r>
          </a:p>
        </p:txBody>
      </p:sp>
      <p:sp>
        <p:nvSpPr>
          <p:cNvPr id="51" name="Rectangle 50"/>
          <p:cNvSpPr/>
          <p:nvPr/>
        </p:nvSpPr>
        <p:spPr>
          <a:xfrm>
            <a:off x="9043416" y="30632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9884664" y="30632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10725912" y="30632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9043416" y="3063240"/>
            <a:ext cx="84124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355080" y="3520440"/>
            <a:ext cx="2642615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supermarket</a:t>
            </a:r>
          </a:p>
        </p:txBody>
      </p:sp>
      <p:sp>
        <p:nvSpPr>
          <p:cNvPr id="57" name="Rectangle 56"/>
          <p:cNvSpPr/>
          <p:nvPr/>
        </p:nvSpPr>
        <p:spPr>
          <a:xfrm>
            <a:off x="9043416" y="35204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9884664" y="35204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10725912" y="35204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9043416" y="3520440"/>
            <a:ext cx="84124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355080" y="3977639"/>
            <a:ext cx="2642615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anticlockwise</a:t>
            </a:r>
          </a:p>
        </p:txBody>
      </p:sp>
      <p:sp>
        <p:nvSpPr>
          <p:cNvPr id="63" name="Rectangle 62"/>
          <p:cNvSpPr/>
          <p:nvPr/>
        </p:nvSpPr>
        <p:spPr>
          <a:xfrm>
            <a:off x="9043416" y="3977639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9884664" y="3977639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10725912" y="3977639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9884664" y="3977639"/>
            <a:ext cx="84124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6355080" y="4434840"/>
            <a:ext cx="2642615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antisocial</a:t>
            </a:r>
          </a:p>
        </p:txBody>
      </p:sp>
      <p:sp>
        <p:nvSpPr>
          <p:cNvPr id="69" name="Rectangle 68"/>
          <p:cNvSpPr/>
          <p:nvPr/>
        </p:nvSpPr>
        <p:spPr>
          <a:xfrm>
            <a:off x="9043416" y="44348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9884664" y="44348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0725912" y="44348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9884664" y="4434840"/>
            <a:ext cx="84124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Adding super-, anti- and auto-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What does the prefix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super-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mean?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self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under or below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against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above, beyond or greater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above, beyond or greater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What does the prefix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super-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mean?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under or below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above, beyond or greater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above, beyond or greater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not, or the opposite of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against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Adding super-, anti- and auto-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word is made with the prefix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anti-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superstar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anticlockwise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anticlockwise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autograph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word is made with the prefix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auto-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autopilot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autopilot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antifreeze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antisocial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Adding super-, anti- and auto-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new word.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Add the prefix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super-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market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supermarket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new word.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Add the prefix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auto-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pilot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autopilot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Adding super-, anti- and auto-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word 'anticlockwise' is made by adding the prefix 'auto-' to 'clockwise'.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'anticlockwise' is made with the prefix 'anti-', not 'auto-'.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word 'superhero' is made by adding the prefix 'super-' to 'hero'.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'superhero' is the prefix 'super-' and the word 'hero', joined.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Adding super-, anti- and auto-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prefix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the word has.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282695" y="2606040"/>
            <a:ext cx="84124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super-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123944" y="2606040"/>
            <a:ext cx="84124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anti-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965192" y="2606040"/>
            <a:ext cx="84124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auto-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3063240"/>
            <a:ext cx="2642615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antihero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282695" y="30632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123944" y="30632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965192" y="30632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123944" y="3063240"/>
            <a:ext cx="84124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94360" y="3520440"/>
            <a:ext cx="2642615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superglue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282695" y="35204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123944" y="35204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4965192" y="35204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3282695" y="3520440"/>
            <a:ext cx="84124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3977639"/>
            <a:ext cx="2642615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superpower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282695" y="3977639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4123944" y="3977639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4965192" y="3977639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3282695" y="3977639"/>
            <a:ext cx="84124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94360" y="4434840"/>
            <a:ext cx="2642615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autobiography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282695" y="44348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4123944" y="44348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4965192" y="44348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4965192" y="4434840"/>
            <a:ext cx="84124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3" name="Rectangle 42"/>
          <p:cNvSpPr/>
          <p:nvPr/>
        </p:nvSpPr>
        <p:spPr>
          <a:xfrm>
            <a:off x="548640" y="48920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594360" y="4892040"/>
            <a:ext cx="2642615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automobile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282695" y="48920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4123944" y="48920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4965192" y="48920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4965192" y="4892040"/>
            <a:ext cx="84124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prefix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the word has.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9043416" y="2606040"/>
            <a:ext cx="84124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super-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9884664" y="2606040"/>
            <a:ext cx="84124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anti-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0725912" y="2606040"/>
            <a:ext cx="84124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auto-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355080" y="3063240"/>
            <a:ext cx="2642615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superhuman</a:t>
            </a:r>
          </a:p>
        </p:txBody>
      </p:sp>
      <p:sp>
        <p:nvSpPr>
          <p:cNvPr id="57" name="Rectangle 56"/>
          <p:cNvSpPr/>
          <p:nvPr/>
        </p:nvSpPr>
        <p:spPr>
          <a:xfrm>
            <a:off x="9043416" y="30632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9884664" y="30632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10725912" y="30632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9043416" y="3063240"/>
            <a:ext cx="84124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355080" y="3520440"/>
            <a:ext cx="2642615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automobile</a:t>
            </a:r>
          </a:p>
        </p:txBody>
      </p:sp>
      <p:sp>
        <p:nvSpPr>
          <p:cNvPr id="63" name="Rectangle 62"/>
          <p:cNvSpPr/>
          <p:nvPr/>
        </p:nvSpPr>
        <p:spPr>
          <a:xfrm>
            <a:off x="9043416" y="35204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9884664" y="35204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10725912" y="35204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10725912" y="3520440"/>
            <a:ext cx="84124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6355080" y="3977639"/>
            <a:ext cx="2642615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antihero</a:t>
            </a:r>
          </a:p>
        </p:txBody>
      </p:sp>
      <p:sp>
        <p:nvSpPr>
          <p:cNvPr id="69" name="Rectangle 68"/>
          <p:cNvSpPr/>
          <p:nvPr/>
        </p:nvSpPr>
        <p:spPr>
          <a:xfrm>
            <a:off x="9043416" y="3977639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9884664" y="3977639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0725912" y="3977639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9884664" y="3977639"/>
            <a:ext cx="84124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3" name="Rectangle 72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6355080" y="4434840"/>
            <a:ext cx="2642615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antivirus</a:t>
            </a:r>
          </a:p>
        </p:txBody>
      </p:sp>
      <p:sp>
        <p:nvSpPr>
          <p:cNvPr id="75" name="Rectangle 74"/>
          <p:cNvSpPr/>
          <p:nvPr/>
        </p:nvSpPr>
        <p:spPr>
          <a:xfrm>
            <a:off x="9043416" y="44348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>
            <a:off x="9884664" y="44348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Rectangle 76"/>
          <p:cNvSpPr/>
          <p:nvPr/>
        </p:nvSpPr>
        <p:spPr>
          <a:xfrm>
            <a:off x="10725912" y="44348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9884664" y="4434840"/>
            <a:ext cx="84124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9" name="Rectangle 78"/>
          <p:cNvSpPr/>
          <p:nvPr/>
        </p:nvSpPr>
        <p:spPr>
          <a:xfrm>
            <a:off x="6309360" y="48920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TextBox 79"/>
          <p:cNvSpPr txBox="1"/>
          <p:nvPr/>
        </p:nvSpPr>
        <p:spPr>
          <a:xfrm>
            <a:off x="6355080" y="4892040"/>
            <a:ext cx="2642615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superglue</a:t>
            </a:r>
          </a:p>
        </p:txBody>
      </p:sp>
      <p:sp>
        <p:nvSpPr>
          <p:cNvPr id="81" name="Rectangle 80"/>
          <p:cNvSpPr/>
          <p:nvPr/>
        </p:nvSpPr>
        <p:spPr>
          <a:xfrm>
            <a:off x="9043416" y="48920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9884664" y="48920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10725912" y="48920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9043416" y="4892040"/>
            <a:ext cx="84124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Adding super-, anti- and auto-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new word.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Add the prefix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auto-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mobile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automobile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new word.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Add the prefix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auto-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focus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autofocus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Adding super-, anti- and auto-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What does the prefix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auto-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mean?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between or among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above, beyond or greater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against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self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self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What does the prefix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auto-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mean?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not, or the opposite of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self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self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against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under or below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Adding super-, anti- and auto-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word is made with the prefix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anti-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antihero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antihero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autopilot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superpower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word is made with the prefix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anti-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antivirus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antivirus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autograph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superhero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Adding super-, anti- and auto-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word 'automobile' is made by adding the prefix 'anti-' to 'mobile'.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'automobile' is made with the prefix 'auto-', not 'anti-'.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word 'antivirus' is made by adding the prefix 'auto-' to 'virus'.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'antivirus' is made with the prefix 'anti-', not 'auto-'.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Adding super-, anti- and auto-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new word.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Add the prefix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auto-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correct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autocorrect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new word.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Add the prefix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auto-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graph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autograph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Adding super-, anti- and auto-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super-: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super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market,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super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hero,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super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star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anti-: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anti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clockwise,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anti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social,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anti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freeze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auto-: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auto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graph,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auto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pilot,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auto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biography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Adding super-, anti- and auto-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Make a list of eight words that start with super-, anti- or auto-. Write a sentence for three of them.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