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Read the objective aloud, then ask pupils what they already know about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say each word aloud, then use it in a sentence of their own.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Click the timer (2:00) to start it. Pupils answer on whiteboards. Then click once per question to show each answer.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Talk through each idea with an example before moving 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Ask pupils to say each idea in their own words before showing the example.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3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4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5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6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7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8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9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10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Three things to remember. Ask pupils to give one example of each in their own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write for ten minutes (click the timer to start it). Look for the skill from today's lesson in every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Relationship Id="rId4" Type="http://schemas.openxmlformats.org/officeDocument/2006/relationships/image" Target="../media/image5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.xml"/><Relationship Id="rId4" Type="http://schemas.openxmlformats.org/officeDocument/2006/relationships/image" Target="../media/image5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.xml"/><Relationship Id="rId4" Type="http://schemas.microsoft.com/office/2007/relationships/media" Target="../media/media1.mp4"/><Relationship Id="rId5" Type="http://schemas.openxmlformats.org/officeDocument/2006/relationships/video" Target="../media/media1.mp4"/><Relationship Id="rId6" Type="http://schemas.openxmlformats.org/officeDocument/2006/relationships/image" Target="../media/image9.png"/><Relationship Id="rId7" Type="http://schemas.openxmlformats.org/officeDocument/2006/relationships/image" Target="../media/image3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.xml"/><Relationship Id="rId4" Type="http://schemas.openxmlformats.org/officeDocument/2006/relationships/image" Target="../media/image10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.xml"/><Relationship Id="rId4" Type="http://schemas.openxmlformats.org/officeDocument/2006/relationships/image" Target="../media/image5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.xml"/><Relationship Id="rId4" Type="http://schemas.openxmlformats.org/officeDocument/2006/relationships/image" Target="../media/image5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.xml"/><Relationship Id="rId4" Type="http://schemas.openxmlformats.org/officeDocument/2006/relationships/image" Target="../media/image5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.xml"/><Relationship Id="rId4" Type="http://schemas.openxmlformats.org/officeDocument/2006/relationships/image" Target="../media/image5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.xml"/><Relationship Id="rId4" Type="http://schemas.openxmlformats.org/officeDocument/2006/relationships/image" Target="../media/image5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.xml"/><Relationship Id="rId4" Type="http://schemas.openxmlformats.org/officeDocument/2006/relationships/image" Target="../media/image5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.xml"/><Relationship Id="rId4" Type="http://schemas.openxmlformats.org/officeDocument/2006/relationships/image" Target="../media/image5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.xml"/><Relationship Id="rId4" Type="http://schemas.openxmlformats.org/officeDocument/2006/relationships/image" Target="../media/image5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.xml"/><Relationship Id="rId4" Type="http://schemas.openxmlformats.org/officeDocument/2006/relationships/image" Target="../media/image5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.xml"/><Relationship Id="rId4" Type="http://schemas.openxmlformats.org/officeDocument/2006/relationships/image" Target="../media/image5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.xml"/><Relationship Id="rId4" Type="http://schemas.openxmlformats.org/officeDocument/2006/relationships/image" Target="../media/image5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7.xml"/><Relationship Id="rId4" Type="http://schemas.openxmlformats.org/officeDocument/2006/relationships/image" Target="../media/image5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8.xml"/><Relationship Id="rId4" Type="http://schemas.openxmlformats.org/officeDocument/2006/relationships/image" Target="../media/image11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9.xml"/><Relationship Id="rId4" Type="http://schemas.microsoft.com/office/2007/relationships/media" Target="../media/media3.mp4"/><Relationship Id="rId5" Type="http://schemas.openxmlformats.org/officeDocument/2006/relationships/video" Target="../media/media3.mp4"/><Relationship Id="rId6" Type="http://schemas.openxmlformats.org/officeDocument/2006/relationships/image" Target="../media/image13.png"/><Relationship Id="rId7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1520" y="868680"/>
            <a:ext cx="105156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Year 3 · SPaG · Prefixes and word families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71600"/>
            <a:ext cx="10515600" cy="13716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0000"/>
              </a:lnSpc>
            </a:pPr>
            <a:r>
              <a:rPr sz="4800" b="1" u="none">
                <a:solidFill>
                  <a:srgbClr val="17213A"/>
                </a:solidFill>
                <a:latin typeface="Dreaming Outloud Pro"/>
              </a:rPr>
              <a:t>Identifying word families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880360"/>
            <a:ext cx="8229600" cy="8229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0" u="none">
                <a:solidFill>
                  <a:srgbClr val="6B7280"/>
                </a:solidFill>
                <a:latin typeface="Dreaming Outloud Pro"/>
              </a:rPr>
              <a:t>I do, you do, with a timer. The questions get harder as we go.</a:t>
            </a:r>
          </a:p>
        </p:txBody>
      </p:sp>
      <p:pic>
        <p:nvPicPr>
          <p:cNvPr id="6" name="Picture 5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0927" y="4983480"/>
            <a:ext cx="1737360" cy="1285646"/>
          </a:xfrm>
          <a:prstGeom prst="rect">
            <a:avLst/>
          </a:prstGeom>
        </p:spPr>
      </p:pic>
      <p:pic>
        <p:nvPicPr>
          <p:cNvPr id="7" name="Picture 6" descr="puzzl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8127" y="4310664"/>
            <a:ext cx="846277" cy="929944"/>
          </a:xfrm>
          <a:prstGeom prst="rect">
            <a:avLst/>
          </a:prstGeom>
        </p:spPr>
      </p:pic>
      <p:pic>
        <p:nvPicPr>
          <p:cNvPr id="8" name="Picture 7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0927" y="5105616"/>
            <a:ext cx="1737360" cy="430691"/>
          </a:xfrm>
          <a:prstGeom prst="rect">
            <a:avLst/>
          </a:prstGeom>
        </p:spPr>
      </p:pic>
      <p:pic>
        <p:nvPicPr>
          <p:cNvPr id="9" name="Picture 8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047" y="4983480"/>
            <a:ext cx="1737360" cy="1285646"/>
          </a:xfrm>
          <a:prstGeom prst="rect">
            <a:avLst/>
          </a:prstGeom>
        </p:spPr>
      </p:pic>
      <p:pic>
        <p:nvPicPr>
          <p:cNvPr id="10" name="Picture 9" descr="teacher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81247" y="4358670"/>
            <a:ext cx="864108" cy="881938"/>
          </a:xfrm>
          <a:prstGeom prst="rect">
            <a:avLst/>
          </a:prstGeom>
        </p:spPr>
      </p:pic>
      <p:pic>
        <p:nvPicPr>
          <p:cNvPr id="11" name="Picture 10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4047" y="5105616"/>
            <a:ext cx="1737360" cy="430691"/>
          </a:xfrm>
          <a:prstGeom prst="rect">
            <a:avLst/>
          </a:prstGeom>
        </p:spPr>
      </p:pic>
      <p:pic>
        <p:nvPicPr>
          <p:cNvPr id="12" name="Picture 11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7167" y="4983480"/>
            <a:ext cx="1737360" cy="1285646"/>
          </a:xfrm>
          <a:prstGeom prst="rect">
            <a:avLst/>
          </a:prstGeom>
        </p:spPr>
      </p:pic>
      <p:pic>
        <p:nvPicPr>
          <p:cNvPr id="13" name="Picture 12" descr="writ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84367" y="4373758"/>
            <a:ext cx="846277" cy="866851"/>
          </a:xfrm>
          <a:prstGeom prst="rect">
            <a:avLst/>
          </a:prstGeom>
        </p:spPr>
      </p:pic>
      <p:pic>
        <p:nvPicPr>
          <p:cNvPr id="14" name="Picture 13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27167" y="5105616"/>
            <a:ext cx="1737360" cy="430691"/>
          </a:xfrm>
          <a:prstGeom prst="rect">
            <a:avLst/>
          </a:prstGeom>
        </p:spPr>
      </p:pic>
      <p:pic>
        <p:nvPicPr>
          <p:cNvPr id="15" name="Picture 14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0287" y="4983480"/>
            <a:ext cx="1737360" cy="1285646"/>
          </a:xfrm>
          <a:prstGeom prst="rect">
            <a:avLst/>
          </a:prstGeom>
        </p:spPr>
      </p:pic>
      <p:pic>
        <p:nvPicPr>
          <p:cNvPr id="16" name="Picture 15" descr="idea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87487" y="4358670"/>
            <a:ext cx="846277" cy="881938"/>
          </a:xfrm>
          <a:prstGeom prst="rect">
            <a:avLst/>
          </a:prstGeom>
        </p:spPr>
      </p:pic>
      <p:pic>
        <p:nvPicPr>
          <p:cNvPr id="17" name="Picture 16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30287" y="5105616"/>
            <a:ext cx="1737360" cy="430691"/>
          </a:xfrm>
          <a:prstGeom prst="rect">
            <a:avLst/>
          </a:prstGeom>
        </p:spPr>
      </p:pic>
      <p:pic>
        <p:nvPicPr>
          <p:cNvPr id="18" name="Picture 17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33407" y="4983480"/>
            <a:ext cx="1737360" cy="1285646"/>
          </a:xfrm>
          <a:prstGeom prst="rect">
            <a:avLst/>
          </a:prstGeom>
        </p:spPr>
      </p:pic>
      <p:pic>
        <p:nvPicPr>
          <p:cNvPr id="19" name="Picture 18" descr="trophy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90607" y="4358670"/>
            <a:ext cx="846277" cy="881938"/>
          </a:xfrm>
          <a:prstGeom prst="rect">
            <a:avLst/>
          </a:prstGeom>
        </p:spPr>
      </p:pic>
      <p:pic>
        <p:nvPicPr>
          <p:cNvPr id="20" name="Picture 19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33407" y="5105616"/>
            <a:ext cx="1737360" cy="4306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1" fill="hold">
                      <p:stCondLst>
                        <p:cond delay="indefinite"/>
                        <p:cond evt="onBegin" delay="0">
                          <p:tn val="99"/>
                        </p:cond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0" presetClass="path" presetSubtype="0" accel="50000" decel="50000" repeatCount="indefinite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2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0" presetClass="path" presetSubtype="0" accel="50000" decel="50000" repeatCount="indefinite" autoRev="1" fill="hold" nodeType="withEffect">
                                  <p:stCondLst>
                                    <p:cond delay="17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4" dur="18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0" presetClass="path" presetSubtype="0" accel="50000" decel="50000" repeatCount="indefinite" autoRev="1" fill="hold" nodeType="withEffect">
                                  <p:stCondLst>
                                    <p:cond delay="34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6" dur="2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0" presetClass="path" presetSubtype="0" accel="50000" decel="50000" repeatCount="indefinite" autoRev="1" fill="hold" nodeType="withEffect">
                                  <p:stCondLst>
                                    <p:cond delay="51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8" dur="2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0" presetClass="path" presetSubtype="0" accel="50000" decel="50000" repeatCount="indefinite" autoRev="1" fill="hold" nodeType="withEffect">
                                  <p:stCondLst>
                                    <p:cond delay="68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10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Prefixes and word families · Identifying word families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789920" cy="14630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800" b="0" u="none">
                <a:solidFill>
                  <a:srgbClr val="17213A"/>
                </a:solidFill>
                <a:latin typeface="Dreaming Outloud Pro"/>
              </a:rPr>
              <a:t>To identify words that belong to the same word family.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01752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Success criteria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520440"/>
            <a:ext cx="8046720" cy="27432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find the words in a word family.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answer questions on it, from easy to hard.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use it in my own writing.</a:t>
            </a:r>
          </a:p>
        </p:txBody>
      </p:sp>
      <p:pic>
        <p:nvPicPr>
          <p:cNvPr id="10" name="Picture 9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44605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Prefixes and word families · Identifying word families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words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200" b="1" u="none">
                <a:solidFill>
                  <a:srgbClr val="0F766E"/>
                </a:solidFill>
                <a:latin typeface="Dreaming Outloud Pro"/>
              </a:rPr>
              <a:t>Key words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55448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root word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023360" y="155448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the main part of a word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42316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242316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prefix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023360" y="242316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letters added to the start of a word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3291839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31520" y="3291839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suffix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023360" y="3291839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letters added to the end of a word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416052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31520" y="416052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word family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023360" y="416052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words that share a root</a:t>
            </a:r>
          </a:p>
        </p:txBody>
      </p:sp>
      <p:pic>
        <p:nvPicPr>
          <p:cNvPr id="19" name="Picture 18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8029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Prefixes and word families · Identifying word families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Starter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777240"/>
            <a:ext cx="8686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777240"/>
            <a:ext cx="8412480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17213A"/>
                </a:solidFill>
                <a:latin typeface="Arial"/>
              </a:rPr>
              <a:t>Starter: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a quick look back at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Root words, prefixes and suffixes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pic>
        <p:nvPicPr>
          <p:cNvPr id="8" name="timer_120.mp4" descr="Countdown timer, 2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822960"/>
            <a:ext cx="2011680" cy="70408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31520" y="1828800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1.  Make a new word. Write it on the line.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Add the suffix -ful to beauty.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1920240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beautiful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2706624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2.  Which word means to write again?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unwrite   ○ miswrite   ○ rewrite   ○ prewrite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0" y="2798064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rewrite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" y="3584448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3.  Make a new word. Write it on the line.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Add the suffix -less to care. Take care with the spelling.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0" y="3675887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careless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1520" y="4462272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4.  Which word has the prefix un-, meaning 'not'?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prepay   ○ submarine   ○ unhappy   ○ repaint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9600" y="4553712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unhappy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5340096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5.  Make a new word. Write it on the line.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Add the prefix pre- to historic.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29600" y="5431536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prehistoric</a:t>
            </a:r>
          </a:p>
        </p:txBody>
      </p:sp>
      <p:pic>
        <p:nvPicPr>
          <p:cNvPr id="19" name="Picture 18" descr="puzzl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24160" y="5379415"/>
            <a:ext cx="846277" cy="9299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Prefixes and word families · Identifying word families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Teach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Word families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417320"/>
            <a:ext cx="10972800" cy="8839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Words that share the same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root word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belong to a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word family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. The meaning stays linked: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happy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,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unhappy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,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happiness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301752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301752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1" u="none">
                <a:solidFill>
                  <a:srgbClr val="B4237A"/>
                </a:solidFill>
                <a:latin typeface="Arial"/>
              </a:rPr>
              <a:t>Care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: careful, careless, carefully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404241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2960" y="404241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1" u="none">
                <a:solidFill>
                  <a:srgbClr val="B4237A"/>
                </a:solidFill>
                <a:latin typeface="Arial"/>
              </a:rPr>
              <a:t>Act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: action, actor, active</a:t>
            </a:r>
          </a:p>
        </p:txBody>
      </p:sp>
      <p:pic>
        <p:nvPicPr>
          <p:cNvPr id="12" name="Picture 11" descr="detectiv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5518861"/>
            <a:ext cx="846277" cy="88193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Prefixes and word families · Identifying word families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ideas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Key ideas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508760"/>
            <a:ext cx="108813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1536192"/>
            <a:ext cx="23774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root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017520" y="1536192"/>
            <a:ext cx="83210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help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48640" y="2670048"/>
            <a:ext cx="108813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58368" y="2697479"/>
            <a:ext cx="23774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family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17520" y="2697479"/>
            <a:ext cx="83210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helpful, helpless, helper, unhelpful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Prefixes and word families · Identifying word families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Three of these words are in the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same word family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as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sign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. Which word is the odd one out?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design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assign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single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single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resign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Three of these words are in the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same word family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as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care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. Which word is the odd one out?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uncaring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carer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careless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scare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scare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Prefixes and word families · Identifying word families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two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words that belong to the word family of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child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photography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childhood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childhood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childless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childless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54864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008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chill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548640" y="491947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" y="491947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chilly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two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words that belong to the word family of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care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careful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careful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scare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carry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630936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640080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telecommunications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6309360" y="491947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6400800" y="491947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carer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6309360" y="491947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6400800" y="491947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carer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Prefixes and word families · Identifying word families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3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root word belongs to the word family of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signal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single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sign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sign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bio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care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root word belongs to the word family of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friendship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bio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scribe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fiend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friend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friend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Prefixes and word families · Identifying word families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4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Write another word from the same word family.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Write another word from the same word family as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friend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5257800" cy="64008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709416"/>
            <a:ext cx="5074920" cy="6400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unfriendly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Write another word from the same word family.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Write another word from the same word family as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act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709416"/>
            <a:ext cx="5257800" cy="64008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709416"/>
            <a:ext cx="5074920" cy="6400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react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Prefixes and word families · Identifying word families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5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5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Draw a line to match each word to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root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of its word family.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1737360" cy="683971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83" b="1">
                <a:solidFill>
                  <a:srgbClr val="17213A"/>
                </a:solidFill>
                <a:latin typeface="Arial"/>
              </a:rPr>
              <a:t>children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450945"/>
            <a:ext cx="1737360" cy="683971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83" b="1">
                <a:solidFill>
                  <a:srgbClr val="17213A"/>
                </a:solidFill>
                <a:latin typeface="Arial"/>
              </a:rPr>
              <a:t>friendly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4295851"/>
            <a:ext cx="1737360" cy="683971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83" b="1">
                <a:solidFill>
                  <a:srgbClr val="17213A"/>
                </a:solidFill>
                <a:latin typeface="Arial"/>
              </a:rPr>
              <a:t>careful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5140756"/>
            <a:ext cx="1737360" cy="683971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83" b="1">
                <a:solidFill>
                  <a:srgbClr val="17213A"/>
                </a:solidFill>
                <a:latin typeface="Arial"/>
              </a:rPr>
              <a:t>action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2834640" y="2606040"/>
            <a:ext cx="2971800" cy="683971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2880360" y="2606040"/>
            <a:ext cx="2880360" cy="68397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31" b="0" u="none">
                <a:solidFill>
                  <a:srgbClr val="17213A"/>
                </a:solidFill>
                <a:latin typeface="Arial"/>
              </a:rPr>
              <a:t>child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2834640" y="3450945"/>
            <a:ext cx="2971800" cy="683971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2880360" y="3450945"/>
            <a:ext cx="2880360" cy="68397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31" b="0" u="none">
                <a:solidFill>
                  <a:srgbClr val="17213A"/>
                </a:solidFill>
                <a:latin typeface="Arial"/>
              </a:rPr>
              <a:t>friend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2834640" y="4295851"/>
            <a:ext cx="2971800" cy="683971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2880360" y="4295851"/>
            <a:ext cx="2880360" cy="68397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31" b="0" u="none">
                <a:solidFill>
                  <a:srgbClr val="17213A"/>
                </a:solidFill>
                <a:latin typeface="Arial"/>
              </a:rPr>
              <a:t>act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2834640" y="5140756"/>
            <a:ext cx="2971800" cy="683971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2880360" y="5140756"/>
            <a:ext cx="2880360" cy="68397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31" b="0" u="none">
                <a:solidFill>
                  <a:srgbClr val="17213A"/>
                </a:solidFill>
                <a:latin typeface="Arial"/>
              </a:rPr>
              <a:t>care</a:t>
            </a:r>
          </a:p>
        </p:txBody>
      </p:sp>
      <p:cxnSp>
        <p:nvCxnSpPr>
          <p:cNvPr id="27" name="Connector 26"/>
          <p:cNvCxnSpPr/>
          <p:nvPr/>
        </p:nvCxnSpPr>
        <p:spPr>
          <a:xfrm>
            <a:off x="2286000" y="2948025"/>
            <a:ext cx="548640" cy="0"/>
          </a:xfrm>
          <a:prstGeom prst="line">
            <a:avLst/>
          </a:prstGeom>
          <a:ln w="57150">
            <a:solidFill>
              <a:srgbClr val="D11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ctor 27"/>
          <p:cNvCxnSpPr/>
          <p:nvPr/>
        </p:nvCxnSpPr>
        <p:spPr>
          <a:xfrm>
            <a:off x="2286000" y="3792931"/>
            <a:ext cx="548640" cy="0"/>
          </a:xfrm>
          <a:prstGeom prst="line">
            <a:avLst/>
          </a:prstGeom>
          <a:ln w="57150">
            <a:solidFill>
              <a:srgbClr val="D11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Connector 28"/>
          <p:cNvCxnSpPr/>
          <p:nvPr/>
        </p:nvCxnSpPr>
        <p:spPr>
          <a:xfrm>
            <a:off x="2286000" y="4637836"/>
            <a:ext cx="548640" cy="844906"/>
          </a:xfrm>
          <a:prstGeom prst="line">
            <a:avLst/>
          </a:prstGeom>
          <a:ln w="57150">
            <a:solidFill>
              <a:srgbClr val="D11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Connector 29"/>
          <p:cNvCxnSpPr/>
          <p:nvPr/>
        </p:nvCxnSpPr>
        <p:spPr>
          <a:xfrm flipV="1">
            <a:off x="2286000" y="4637836"/>
            <a:ext cx="548640" cy="844906"/>
          </a:xfrm>
          <a:prstGeom prst="line">
            <a:avLst/>
          </a:prstGeom>
          <a:ln w="57150">
            <a:solidFill>
              <a:srgbClr val="D11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Rounded Rectangle 30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Draw a line to match each word to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root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of its word family.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2606040"/>
            <a:ext cx="1737360" cy="683971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83" b="1">
                <a:solidFill>
                  <a:srgbClr val="17213A"/>
                </a:solidFill>
                <a:latin typeface="Arial"/>
              </a:rPr>
              <a:t>careful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6309360" y="3450945"/>
            <a:ext cx="1737360" cy="683971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83" b="1">
                <a:solidFill>
                  <a:srgbClr val="17213A"/>
                </a:solidFill>
                <a:latin typeface="Arial"/>
              </a:rPr>
              <a:t>action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295851"/>
            <a:ext cx="1737360" cy="683971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83" b="1">
                <a:solidFill>
                  <a:srgbClr val="17213A"/>
                </a:solidFill>
                <a:latin typeface="Arial"/>
              </a:rPr>
              <a:t>children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6309360" y="5140756"/>
            <a:ext cx="1737360" cy="683971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83" b="1">
                <a:solidFill>
                  <a:srgbClr val="17213A"/>
                </a:solidFill>
                <a:latin typeface="Arial"/>
              </a:rPr>
              <a:t>signal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8595360" y="2606040"/>
            <a:ext cx="2971800" cy="683971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8641080" y="2606040"/>
            <a:ext cx="2880360" cy="68397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31" b="0" u="none">
                <a:solidFill>
                  <a:srgbClr val="17213A"/>
                </a:solidFill>
                <a:latin typeface="Arial"/>
              </a:rPr>
              <a:t>child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8595360" y="3450945"/>
            <a:ext cx="2971800" cy="683971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8641080" y="3450945"/>
            <a:ext cx="2880360" cy="68397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31" b="0" u="none">
                <a:solidFill>
                  <a:srgbClr val="17213A"/>
                </a:solidFill>
                <a:latin typeface="Arial"/>
              </a:rPr>
              <a:t>care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8595360" y="4295851"/>
            <a:ext cx="2971800" cy="683971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8641080" y="4295851"/>
            <a:ext cx="2880360" cy="68397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31" b="0" u="none">
                <a:solidFill>
                  <a:srgbClr val="17213A"/>
                </a:solidFill>
                <a:latin typeface="Arial"/>
              </a:rPr>
              <a:t>sign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8595360" y="5140756"/>
            <a:ext cx="2971800" cy="683971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8641080" y="5140756"/>
            <a:ext cx="2880360" cy="68397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31" b="0" u="none">
                <a:solidFill>
                  <a:srgbClr val="17213A"/>
                </a:solidFill>
                <a:latin typeface="Arial"/>
              </a:rPr>
              <a:t>act</a:t>
            </a:r>
          </a:p>
        </p:txBody>
      </p:sp>
      <p:cxnSp>
        <p:nvCxnSpPr>
          <p:cNvPr id="45" name="Connector 44"/>
          <p:cNvCxnSpPr/>
          <p:nvPr/>
        </p:nvCxnSpPr>
        <p:spPr>
          <a:xfrm>
            <a:off x="8046720" y="2948025"/>
            <a:ext cx="548640" cy="844906"/>
          </a:xfrm>
          <a:prstGeom prst="line">
            <a:avLst/>
          </a:prstGeom>
          <a:ln w="57150">
            <a:solidFill>
              <a:srgbClr val="D11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Connector 45"/>
          <p:cNvCxnSpPr/>
          <p:nvPr/>
        </p:nvCxnSpPr>
        <p:spPr>
          <a:xfrm>
            <a:off x="8046720" y="3792931"/>
            <a:ext cx="548640" cy="1689811"/>
          </a:xfrm>
          <a:prstGeom prst="line">
            <a:avLst/>
          </a:prstGeom>
          <a:ln w="57150">
            <a:solidFill>
              <a:srgbClr val="D11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Connector 46"/>
          <p:cNvCxnSpPr/>
          <p:nvPr/>
        </p:nvCxnSpPr>
        <p:spPr>
          <a:xfrm flipV="1">
            <a:off x="8046720" y="2948025"/>
            <a:ext cx="548640" cy="1689811"/>
          </a:xfrm>
          <a:prstGeom prst="line">
            <a:avLst/>
          </a:prstGeom>
          <a:ln w="57150">
            <a:solidFill>
              <a:srgbClr val="D11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Connector 47"/>
          <p:cNvCxnSpPr/>
          <p:nvPr/>
        </p:nvCxnSpPr>
        <p:spPr>
          <a:xfrm flipV="1">
            <a:off x="8046720" y="4637836"/>
            <a:ext cx="548640" cy="844906"/>
          </a:xfrm>
          <a:prstGeom prst="line">
            <a:avLst/>
          </a:prstGeom>
          <a:ln w="57150">
            <a:solidFill>
              <a:srgbClr val="D11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6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8" dur="6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3" dur="6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8" dur="6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3" dur="6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8" dur="6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3" dur="6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8" dur="6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Prefixes and word families · Identifying word families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6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6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Three of these words are in the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same word family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as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friend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. Which word is the odd one out?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friendly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befriend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friendship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fiend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fiend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Three of these words are in the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same word family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as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act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. Which word is the odd one out?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pact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pact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inactive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activity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active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Prefixes and word families · Identifying word families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7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7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Knowing a word family helps you spell and understand new words.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 new word may contain a root you already know.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'Sport' is in the word family of 'port'.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'Sport' comes from a different source and does not mean 'carry'.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Prefixes and word families · Identifying word families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8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8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two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words that belong to the word family of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port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pork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biology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airport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airport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post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548640" y="491947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0080" y="491947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import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548640" y="491947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" y="491947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import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two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words that belong to the word family of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scribe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signpost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describe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describe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scrub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630936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640080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scribble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6309360" y="491947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6400800" y="491947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script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6309360" y="491947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6400800" y="491947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script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Prefixes and word families · Identifying word families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9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Write another word from the same word family.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Write another word from the same word family as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child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5257800" cy="64008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709416"/>
            <a:ext cx="5074920" cy="6400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childhood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Write another word from the same word family.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Write another word from the same word family as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scribe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709416"/>
            <a:ext cx="5257800" cy="64008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709416"/>
            <a:ext cx="5074920" cy="6400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describe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Prefixes and word families · Identifying word families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10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root word belongs to the word family of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friendless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graph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fiend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friend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friend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scribe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root word belongs to the word family of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uncaring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friend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tele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care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care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scare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Prefixes and word families · Identifying word families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Three of these words are in the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same word family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as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port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. Which word is the odd one out?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post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post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export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portable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import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Three of these words are in the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same word family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as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scribe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. Which word is the odd one out?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inscription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prescribe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description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scrub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scrub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Prefixes and word families · Identifying word families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'Photograph' and 'photographer' are in the same word family.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They share the root 'photo' (light) and 'graph' (write).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'Transport' and 'import' share the root 'port', meaning 'carry'.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Both words are about carrying.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Prefixes and word families · Identifying word families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Plenary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Remember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554480"/>
            <a:ext cx="8046720" cy="42062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1.  root: help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2.  family: helpful, helpless, helper, unhelpful</a:t>
            </a:r>
          </a:p>
        </p:txBody>
      </p:sp>
      <p:pic>
        <p:nvPicPr>
          <p:cNvPr id="8" name="Picture 7" descr="che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3357829"/>
            <a:ext cx="1598523" cy="194569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Prefixes and word families · Identifying word families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Challenge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73152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Challenge</a:t>
            </a:r>
          </a:p>
        </p:txBody>
      </p:sp>
      <p:pic>
        <p:nvPicPr>
          <p:cNvPr id="7" name="timer_600.mp4" descr="Countdown timer, 10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777240"/>
            <a:ext cx="2011680" cy="704088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548640" y="1737360"/>
            <a:ext cx="8046720" cy="3291840"/>
          </a:xfrm>
          <a:prstGeom prst="roundRect">
            <a:avLst>
              <a:gd name="adj" fmla="val 12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1737360"/>
            <a:ext cx="7680960" cy="32918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Choose a root word such as play or friend. Write as many words from its family as you can.</a:t>
            </a:r>
          </a:p>
        </p:txBody>
      </p:sp>
      <p:pic>
        <p:nvPicPr>
          <p:cNvPr id="10" name="Picture 9" descr="writ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26880" y="4214774"/>
            <a:ext cx="1598523" cy="16373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