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9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9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10.png"/><Relationship Id="rId7" Type="http://schemas.openxmlformats.org/officeDocument/2006/relationships/image" Target="../media/image6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7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9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9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9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9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9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9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9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9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9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9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9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9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3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2.png"/><Relationship Id="rId7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3 · SPaG · Nouns and noun phrases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6400" b="1" u="none">
                <a:solidFill>
                  <a:srgbClr val="17213A"/>
                </a:solidFill>
                <a:latin typeface="Dreaming Outloud Pro"/>
              </a:rPr>
              <a:t>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210537"/>
            <a:ext cx="846277" cy="1030071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tir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58670"/>
            <a:ext cx="846277" cy="881938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puzzl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10664"/>
            <a:ext cx="846277" cy="929944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detectiv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58670"/>
            <a:ext cx="846277" cy="881938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stopwatch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58670"/>
            <a:ext cx="846277" cy="881938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Nouns and noun phrases · 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recognise and write a noun phrase.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find and write a noun phrase.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Nouns and noun phrases · 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noun phrase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noun and the words that go with it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determiner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word like the, a, my or two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adjective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word that describes a noun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16052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416052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noun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416052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naming word</a:t>
            </a:r>
          </a:p>
        </p:txBody>
      </p:sp>
      <p:pic>
        <p:nvPicPr>
          <p:cNvPr id="19" name="Picture 18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Nouns and noun phrases · 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Using determiners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Which of these is a possessive determiner?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that   ○ their   ○ few   ○ the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their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Underline all the determiners in the sentence below.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 packed a sandwich and an apple.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I packed </a:t>
            </a:r>
            <a:r>
              <a:rPr sz="1600" b="1" u="sng">
                <a:solidFill>
                  <a:srgbClr val="D11A2A"/>
                </a:solidFill>
                <a:latin typeface="Arial"/>
              </a:rPr>
              <a:t>a</a:t>
            </a:r>
            <a:r>
              <a:rPr sz="1600" b="1" u="none">
                <a:solidFill>
                  <a:srgbClr val="D11A2A"/>
                </a:solidFill>
                <a:latin typeface="Arial"/>
              </a:rPr>
              <a:t> sandwich and </a:t>
            </a:r>
            <a:r>
              <a:rPr sz="1600" b="1" u="sng">
                <a:solidFill>
                  <a:srgbClr val="D11A2A"/>
                </a:solidFill>
                <a:latin typeface="Arial"/>
              </a:rPr>
              <a:t>an</a:t>
            </a:r>
            <a:r>
              <a:rPr sz="1600" b="1" u="none">
                <a:solidFill>
                  <a:srgbClr val="D11A2A"/>
                </a:solidFill>
                <a:latin typeface="Arial"/>
              </a:rPr>
              <a:t> apple.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Which of these is an article?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three   ○ that   ○ a   ○ our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Underline all the determiners in the sentence below.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After we had finished our lesson, we walked along the river and counted two ducks.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After we had finished </a:t>
            </a:r>
            <a:r>
              <a:rPr sz="1600" b="1" u="sng">
                <a:solidFill>
                  <a:srgbClr val="D11A2A"/>
                </a:solidFill>
                <a:latin typeface="Arial"/>
              </a:rPr>
              <a:t>our</a:t>
            </a:r>
            <a:r>
              <a:rPr sz="1600" b="1" u="none">
                <a:solidFill>
                  <a:srgbClr val="D11A2A"/>
                </a:solidFill>
                <a:latin typeface="Arial"/>
              </a:rPr>
              <a:t> lesson, we walked along </a:t>
            </a:r>
            <a:r>
              <a:rPr sz="1600" b="1" u="sng">
                <a:solidFill>
                  <a:srgbClr val="D11A2A"/>
                </a:solidFill>
                <a:latin typeface="Arial"/>
              </a:rPr>
              <a:t>the</a:t>
            </a:r>
            <a:r>
              <a:rPr sz="1600" b="1" u="none">
                <a:solidFill>
                  <a:srgbClr val="D11A2A"/>
                </a:solidFill>
                <a:latin typeface="Arial"/>
              </a:rPr>
              <a:t> river and counted </a:t>
            </a:r>
            <a:r>
              <a:rPr sz="1600" b="1" u="sng">
                <a:solidFill>
                  <a:srgbClr val="D11A2A"/>
                </a:solidFill>
                <a:latin typeface="Arial"/>
              </a:rPr>
              <a:t>two</a:t>
            </a:r>
            <a:r>
              <a:rPr sz="1600" b="1" u="none">
                <a:solidFill>
                  <a:srgbClr val="D11A2A"/>
                </a:solidFill>
                <a:latin typeface="Arial"/>
              </a:rPr>
              <a:t> ducks.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Which of these is a demonstrative determiner?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ten   ○ a   ○ this   ○ my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this</a:t>
            </a:r>
          </a:p>
        </p:txBody>
      </p:sp>
      <p:pic>
        <p:nvPicPr>
          <p:cNvPr id="19" name="Picture 18" descr="puzzl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Nouns and noun phrases · 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Noun phrases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12801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noun phrase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is a noun and the words that go with it. 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determiner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(the, a, my, this, two) comes first, then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adjectives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, then the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noun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. 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prepositional phrase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can come after the noun.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01752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01752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1" u="none">
                <a:solidFill>
                  <a:srgbClr val="B4237A"/>
                </a:solidFill>
                <a:latin typeface="Arial"/>
              </a:rPr>
              <a:t>The tall, thin man in the doorway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waved.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04241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404241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I ate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a cheese sandwich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12" name="Picture 11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Nouns and noun phrases · 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determiner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017520" y="1536192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 u="none">
                <a:solidFill>
                  <a:srgbClr val="B4237A"/>
                </a:solidFill>
                <a:latin typeface="Arial"/>
              </a:rPr>
              <a:t>the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dog,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my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coat,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three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books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2670048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8368" y="2697479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adjectives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17520" y="2697479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tall, thin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man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831335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3858768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prepositional phrase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017520" y="3858768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 man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in the doorway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Nouns and noun phrases · 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expanded noun phrase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My youngest sister baked a cake.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D11A2A"/>
                </a:solidFill>
                <a:latin typeface="Arial"/>
              </a:rPr>
              <a:t>My youngest sister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baked a cake.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expanded noun phrase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excited children ran across the playground.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D11A2A"/>
                </a:solidFill>
                <a:latin typeface="Arial"/>
              </a:rPr>
              <a:t>The excited children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ran across the playground.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Nouns and noun phrases · 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group of words is an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expanded noun phrase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my noisy little brother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my noisy little brother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at the top of the hill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quietly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ran down the stairs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group of words is an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expanded noun phrase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baked a cake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because it was cold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on the kitchen table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 delicious chocolate cake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a delicious chocolate cake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Nouns and noun phrases · 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whether the words are an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expanded noun phrase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713232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598164" y="2606040"/>
            <a:ext cx="1104138" cy="71323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Expanded noun phrase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702302" y="2606040"/>
            <a:ext cx="1104138" cy="71323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Not an expanded noun phrase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48640" y="3319272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94360" y="3319272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girl who won the race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598164" y="3319272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4702302" y="3319272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3598164" y="3319272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48640" y="3776472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94360" y="3776472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quickly and quietly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598164" y="3776472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4702302" y="3776472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4702302" y="3776472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48640" y="4233672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594360" y="4233672"/>
            <a:ext cx="2958084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loudest bell in the town</a:t>
            </a:r>
          </a:p>
        </p:txBody>
      </p:sp>
      <p:sp>
        <p:nvSpPr>
          <p:cNvPr id="30" name="Rectangle 29"/>
          <p:cNvSpPr/>
          <p:nvPr/>
        </p:nvSpPr>
        <p:spPr>
          <a:xfrm>
            <a:off x="3598164" y="4233672"/>
            <a:ext cx="110413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4702302" y="4233672"/>
            <a:ext cx="110413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3598164" y="4233672"/>
            <a:ext cx="110413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48640" y="49428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94360" y="4942839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 bunch of red roses</a:t>
            </a:r>
          </a:p>
        </p:txBody>
      </p:sp>
      <p:sp>
        <p:nvSpPr>
          <p:cNvPr id="35" name="Rectangle 34"/>
          <p:cNvSpPr/>
          <p:nvPr/>
        </p:nvSpPr>
        <p:spPr>
          <a:xfrm>
            <a:off x="3598164" y="4942839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4702302" y="4942839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3598164" y="4942839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whether the words are an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expanded noun phrase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40" name="Rectangle 39"/>
          <p:cNvSpPr/>
          <p:nvPr/>
        </p:nvSpPr>
        <p:spPr>
          <a:xfrm>
            <a:off x="6309360" y="2606040"/>
            <a:ext cx="5257800" cy="713232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9358884" y="2606040"/>
            <a:ext cx="1104138" cy="71323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Expanded noun phrase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0463022" y="2606040"/>
            <a:ext cx="1104138" cy="71323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Not an expanded noun phrase</a:t>
            </a:r>
          </a:p>
        </p:txBody>
      </p:sp>
      <p:sp>
        <p:nvSpPr>
          <p:cNvPr id="43" name="Rectangle 42"/>
          <p:cNvSpPr/>
          <p:nvPr/>
        </p:nvSpPr>
        <p:spPr>
          <a:xfrm>
            <a:off x="6309360" y="3319272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355080" y="3319272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very slowly</a:t>
            </a:r>
          </a:p>
        </p:txBody>
      </p:sp>
      <p:sp>
        <p:nvSpPr>
          <p:cNvPr id="45" name="Rectangle 44"/>
          <p:cNvSpPr/>
          <p:nvPr/>
        </p:nvSpPr>
        <p:spPr>
          <a:xfrm>
            <a:off x="9358884" y="3319272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10463022" y="3319272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10463022" y="3319272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8" name="Rectangle 47"/>
          <p:cNvSpPr/>
          <p:nvPr/>
        </p:nvSpPr>
        <p:spPr>
          <a:xfrm>
            <a:off x="6309360" y="3776472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6355080" y="3776472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because it was late</a:t>
            </a:r>
          </a:p>
        </p:txBody>
      </p:sp>
      <p:sp>
        <p:nvSpPr>
          <p:cNvPr id="50" name="Rectangle 49"/>
          <p:cNvSpPr/>
          <p:nvPr/>
        </p:nvSpPr>
        <p:spPr>
          <a:xfrm>
            <a:off x="9358884" y="3776472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10463022" y="3776472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10463022" y="3776472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3" name="Rectangle 52"/>
          <p:cNvSpPr/>
          <p:nvPr/>
        </p:nvSpPr>
        <p:spPr>
          <a:xfrm>
            <a:off x="6309360" y="4233672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6355080" y="4233672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ran across the field</a:t>
            </a:r>
          </a:p>
        </p:txBody>
      </p:sp>
      <p:sp>
        <p:nvSpPr>
          <p:cNvPr id="55" name="Rectangle 54"/>
          <p:cNvSpPr/>
          <p:nvPr/>
        </p:nvSpPr>
        <p:spPr>
          <a:xfrm>
            <a:off x="9358884" y="4233672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10463022" y="4233672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10463022" y="4233672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8" name="Rectangle 57"/>
          <p:cNvSpPr/>
          <p:nvPr/>
        </p:nvSpPr>
        <p:spPr>
          <a:xfrm>
            <a:off x="6309360" y="4690872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6355080" y="4690872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girl who won the race</a:t>
            </a:r>
          </a:p>
        </p:txBody>
      </p:sp>
      <p:sp>
        <p:nvSpPr>
          <p:cNvPr id="60" name="Rectangle 59"/>
          <p:cNvSpPr/>
          <p:nvPr/>
        </p:nvSpPr>
        <p:spPr>
          <a:xfrm>
            <a:off x="9358884" y="4690872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>
            <a:off x="10463022" y="4690872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9358884" y="4690872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Nouns and noun phrases · 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sentence, adding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two adjectives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underlined noun phrase.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17213A"/>
                </a:solidFill>
                <a:latin typeface="Arial"/>
              </a:rPr>
              <a:t>The dog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barked.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big, hairy dog barked.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two suitable adjectives before 'dog'.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sentence, adding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two adjectives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underlined noun phrase.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We climbed </a:t>
            </a:r>
            <a:r>
              <a:rPr sz="2400" b="0" u="sng">
                <a:solidFill>
                  <a:srgbClr val="17213A"/>
                </a:solidFill>
                <a:latin typeface="Arial"/>
              </a:rPr>
              <a:t>the hill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after lunch.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709416"/>
            <a:ext cx="5257800" cy="85979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709416"/>
            <a:ext cx="5074920" cy="8597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We climbed the steep, rocky hill after lunch.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two suitable adjectives before 'hill'.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Nouns and noun phrases · 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expanded noun phrase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 small brown dog chased the ball.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sng">
                <a:solidFill>
                  <a:srgbClr val="D11A2A"/>
                </a:solidFill>
                <a:latin typeface="Arial"/>
              </a:rPr>
              <a:t>A small brown dog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chased the ball.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expanded noun phrase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old wooden gate creaked in the wind.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sng">
                <a:solidFill>
                  <a:srgbClr val="D11A2A"/>
                </a:solidFill>
                <a:latin typeface="Arial"/>
              </a:rPr>
              <a:t>The old wooden gate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creaked in the wind.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Nouns and noun phrases · 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phrase 'ran down the road' is an expanded noun phrase.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It begins with a verb and tells us what someone did; there is no noun at its head.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phrase 'the red kite' is an expanded noun phrase.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It is a noun (kite) with an adjective (red) that adds detail.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Nouns and noun phrases · 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expanded noun phrase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girl in the corner dropped her ticket.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D11A2A"/>
                </a:solidFill>
                <a:latin typeface="Arial"/>
              </a:rPr>
              <a:t>The girl in the corner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dropped her ticket.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expanded noun phrase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book on the shelf is mine.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D11A2A"/>
                </a:solidFill>
                <a:latin typeface="Arial"/>
              </a:rPr>
              <a:t>The book on the shelf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is mine.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Nouns and noun phrases · 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group of words is an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expanded noun phrase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in the dusty attic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opened the old box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found in the attic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 box of old photographs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a box of old photographs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group of words is an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expanded noun phrase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with the scarf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ran to the gate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girl with the scarf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 girl with the scarf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wearing a scarf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Nouns and noun phrases · 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sentence, adding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prepositional phrase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after the underlined noun.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17213A"/>
                </a:solidFill>
                <a:latin typeface="Arial"/>
              </a:rPr>
              <a:t>The shop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was closed.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shop on the corner was closed.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suitable prepositional phrase after 'shop'.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sentence, adding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prepositional phrase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after the underlined noun.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17213A"/>
                </a:solidFill>
                <a:latin typeface="Arial"/>
              </a:rPr>
              <a:t>The girl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waved.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girl in the red coat waved.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suitable prepositional phrase after 'girl'.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Nouns and noun phrases · 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whether the words are an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expanded noun phrase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713232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598164" y="2606040"/>
            <a:ext cx="1104138" cy="71323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Expanded noun phrase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702302" y="2606040"/>
            <a:ext cx="1104138" cy="71323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Not an expanded noun phrase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48640" y="3319272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94360" y="3319272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an enormous slice of cake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598164" y="3319272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4702302" y="3319272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3598164" y="3319272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48640" y="3776472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94360" y="3776472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in the middle of the night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598164" y="3776472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4702302" y="3776472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4702302" y="3776472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48640" y="4233672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594360" y="4233672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after the lesson ended</a:t>
            </a:r>
          </a:p>
        </p:txBody>
      </p:sp>
      <p:sp>
        <p:nvSpPr>
          <p:cNvPr id="30" name="Rectangle 29"/>
          <p:cNvSpPr/>
          <p:nvPr/>
        </p:nvSpPr>
        <p:spPr>
          <a:xfrm>
            <a:off x="3598164" y="4233672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4702302" y="4233672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4702302" y="4233672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48640" y="4690872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94360" y="4690872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 long, dark tunnel</a:t>
            </a:r>
          </a:p>
        </p:txBody>
      </p:sp>
      <p:sp>
        <p:nvSpPr>
          <p:cNvPr id="35" name="Rectangle 34"/>
          <p:cNvSpPr/>
          <p:nvPr/>
        </p:nvSpPr>
        <p:spPr>
          <a:xfrm>
            <a:off x="3598164" y="4690872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4702302" y="4690872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3598164" y="4690872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8" name="Rectangle 37"/>
          <p:cNvSpPr/>
          <p:nvPr/>
        </p:nvSpPr>
        <p:spPr>
          <a:xfrm>
            <a:off x="548640" y="5148072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594360" y="5148072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my best friend from school</a:t>
            </a:r>
          </a:p>
        </p:txBody>
      </p:sp>
      <p:sp>
        <p:nvSpPr>
          <p:cNvPr id="40" name="Rectangle 39"/>
          <p:cNvSpPr/>
          <p:nvPr/>
        </p:nvSpPr>
        <p:spPr>
          <a:xfrm>
            <a:off x="3598164" y="5148072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4702302" y="5148072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3598164" y="5148072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whether the words are an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expanded noun phrase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45" name="Rectangle 44"/>
          <p:cNvSpPr/>
          <p:nvPr/>
        </p:nvSpPr>
        <p:spPr>
          <a:xfrm>
            <a:off x="6309360" y="2606040"/>
            <a:ext cx="5257800" cy="713232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9358884" y="2606040"/>
            <a:ext cx="1104138" cy="71323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Expanded noun phrase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0463022" y="2606040"/>
            <a:ext cx="1104138" cy="71323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Not an expanded noun phrase</a:t>
            </a:r>
          </a:p>
        </p:txBody>
      </p:sp>
      <p:sp>
        <p:nvSpPr>
          <p:cNvPr id="48" name="Rectangle 47"/>
          <p:cNvSpPr/>
          <p:nvPr/>
        </p:nvSpPr>
        <p:spPr>
          <a:xfrm>
            <a:off x="6309360" y="3319272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6355080" y="3319272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jumped over the wall</a:t>
            </a:r>
          </a:p>
        </p:txBody>
      </p:sp>
      <p:sp>
        <p:nvSpPr>
          <p:cNvPr id="50" name="Rectangle 49"/>
          <p:cNvSpPr/>
          <p:nvPr/>
        </p:nvSpPr>
        <p:spPr>
          <a:xfrm>
            <a:off x="9358884" y="3319272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10463022" y="3319272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10463022" y="3319272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3" name="Rectangle 52"/>
          <p:cNvSpPr/>
          <p:nvPr/>
        </p:nvSpPr>
        <p:spPr>
          <a:xfrm>
            <a:off x="6309360" y="3776472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6355080" y="3776472"/>
            <a:ext cx="2958084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loudest bell in the town</a:t>
            </a:r>
          </a:p>
        </p:txBody>
      </p:sp>
      <p:sp>
        <p:nvSpPr>
          <p:cNvPr id="55" name="Rectangle 54"/>
          <p:cNvSpPr/>
          <p:nvPr/>
        </p:nvSpPr>
        <p:spPr>
          <a:xfrm>
            <a:off x="9358884" y="3776472"/>
            <a:ext cx="110413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10463022" y="3776472"/>
            <a:ext cx="110413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9358884" y="3776472"/>
            <a:ext cx="110413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8" name="Rectangle 57"/>
          <p:cNvSpPr/>
          <p:nvPr/>
        </p:nvSpPr>
        <p:spPr>
          <a:xfrm>
            <a:off x="6309360" y="4485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6355080" y="4485639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my best friend from school</a:t>
            </a:r>
          </a:p>
        </p:txBody>
      </p:sp>
      <p:sp>
        <p:nvSpPr>
          <p:cNvPr id="60" name="Rectangle 59"/>
          <p:cNvSpPr/>
          <p:nvPr/>
        </p:nvSpPr>
        <p:spPr>
          <a:xfrm>
            <a:off x="9358884" y="4485639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>
            <a:off x="10463022" y="4485639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9358884" y="4485639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3" name="Rectangle 62"/>
          <p:cNvSpPr/>
          <p:nvPr/>
        </p:nvSpPr>
        <p:spPr>
          <a:xfrm>
            <a:off x="6309360" y="49428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TextBox 63"/>
          <p:cNvSpPr txBox="1"/>
          <p:nvPr/>
        </p:nvSpPr>
        <p:spPr>
          <a:xfrm>
            <a:off x="6355080" y="4942839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under the old bridge</a:t>
            </a:r>
          </a:p>
        </p:txBody>
      </p:sp>
      <p:sp>
        <p:nvSpPr>
          <p:cNvPr id="65" name="Rectangle 64"/>
          <p:cNvSpPr/>
          <p:nvPr/>
        </p:nvSpPr>
        <p:spPr>
          <a:xfrm>
            <a:off x="9358884" y="4942839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Rectangle 65"/>
          <p:cNvSpPr/>
          <p:nvPr/>
        </p:nvSpPr>
        <p:spPr>
          <a:xfrm>
            <a:off x="10463022" y="4942839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TextBox 66"/>
          <p:cNvSpPr txBox="1"/>
          <p:nvPr/>
        </p:nvSpPr>
        <p:spPr>
          <a:xfrm>
            <a:off x="10463022" y="4942839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8" name="Rectangle 67"/>
          <p:cNvSpPr/>
          <p:nvPr/>
        </p:nvSpPr>
        <p:spPr>
          <a:xfrm>
            <a:off x="6309360" y="54000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TextBox 68"/>
          <p:cNvSpPr txBox="1"/>
          <p:nvPr/>
        </p:nvSpPr>
        <p:spPr>
          <a:xfrm>
            <a:off x="6355080" y="5400039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quickly and quietly</a:t>
            </a:r>
          </a:p>
        </p:txBody>
      </p:sp>
      <p:sp>
        <p:nvSpPr>
          <p:cNvPr id="70" name="Rectangle 69"/>
          <p:cNvSpPr/>
          <p:nvPr/>
        </p:nvSpPr>
        <p:spPr>
          <a:xfrm>
            <a:off x="9358884" y="5400039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Rectangle 70"/>
          <p:cNvSpPr/>
          <p:nvPr/>
        </p:nvSpPr>
        <p:spPr>
          <a:xfrm>
            <a:off x="10463022" y="5400039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10463022" y="5400039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Nouns and noun phrases · 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phrase 'very quickly' is an expanded noun phrase.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It has no noun; it is an adverb with another adverb in front of it.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phrase 'a box of chocolates' is an expanded noun phrase.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The noun (box) is expanded by the prepositional phrase 'of chocolates'.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Nouns and noun phrases · 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sentence, adding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prepositional phrase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after the underlined noun.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 bought </a:t>
            </a:r>
            <a:r>
              <a:rPr sz="2400" b="0" u="sng">
                <a:solidFill>
                  <a:srgbClr val="17213A"/>
                </a:solidFill>
                <a:latin typeface="Arial"/>
              </a:rPr>
              <a:t>a book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I bought a book about space.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suitable prepositional phrase after 'book'.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sentence, adding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prepositional phrase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after the underlined noun.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17213A"/>
                </a:solidFill>
                <a:latin typeface="Arial"/>
              </a:rPr>
              <a:t>The boy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won the race.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boy from Year 6 won the race.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suitable prepositional phrase after 'boy'.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Nouns and noun phrases · 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determiner: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the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dog,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my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coat,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three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books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adjectives: the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tall, thin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man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prepositional phrase: the man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in the doorway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Nouns and noun phrases · 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Write six noun phrases about things in your bedroom. Each one needs a determiner and two adjectives.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