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9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9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10.png"/><Relationship Id="rId7" Type="http://schemas.openxmlformats.org/officeDocument/2006/relationships/image" Target="../media/image1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1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9.png"/><Relationship Id="rId5" Type="http://schemas.openxmlformats.org/officeDocument/2006/relationships/image" Target="../media/image1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4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9.png"/><Relationship Id="rId5" Type="http://schemas.openxmlformats.org/officeDocument/2006/relationships/image" Target="../media/image1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4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9.png"/><Relationship Id="rId5" Type="http://schemas.openxmlformats.org/officeDocument/2006/relationships/image" Target="../media/image1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4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9.png"/><Relationship Id="rId5" Type="http://schemas.openxmlformats.org/officeDocument/2006/relationships/image" Target="../media/image1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4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9.png"/><Relationship Id="rId5" Type="http://schemas.openxmlformats.org/officeDocument/2006/relationships/image" Target="../media/image1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4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9.png"/><Relationship Id="rId5" Type="http://schemas.openxmlformats.org/officeDocument/2006/relationships/image" Target="../media/image1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4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9.png"/><Relationship Id="rId5" Type="http://schemas.openxmlformats.org/officeDocument/2006/relationships/image" Target="../media/image1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4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9.png"/><Relationship Id="rId5" Type="http://schemas.openxmlformats.org/officeDocument/2006/relationships/image" Target="../media/image1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4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9.png"/><Relationship Id="rId5" Type="http://schemas.openxmlformats.org/officeDocument/2006/relationships/image" Target="../media/image1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4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9.png"/><Relationship Id="rId5" Type="http://schemas.openxmlformats.org/officeDocument/2006/relationships/image" Target="../media/image1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4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9.png"/><Relationship Id="rId5" Type="http://schemas.openxmlformats.org/officeDocument/2006/relationships/image" Target="../media/image1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4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9.png"/><Relationship Id="rId5" Type="http://schemas.openxmlformats.org/officeDocument/2006/relationships/image" Target="../media/image1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4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13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5.png"/><Relationship Id="rId7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3 · SPaG · Prepositions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6400" b="1" u="none">
                <a:solidFill>
                  <a:srgbClr val="17213A"/>
                </a:solidFill>
                <a:latin typeface="Dreaming Outloud Pro"/>
              </a:rPr>
              <a:t>Prepositions of cause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idea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58670"/>
            <a:ext cx="846277" cy="881938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stopwatch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58670"/>
            <a:ext cx="846277" cy="881938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73758"/>
            <a:ext cx="846277" cy="866851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trophy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58670"/>
            <a:ext cx="846277" cy="881938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student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60042"/>
            <a:ext cx="846277" cy="880567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Prepositions · Prepositions of cause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recognise and use prepositions of cause.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prepositions of cause.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Prepositions · Prepositions of cause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preposition of cause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says why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preposition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shows how a noun is related to another word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prepositional phrase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preposition and the noun that follows it</a:t>
            </a:r>
          </a:p>
        </p:txBody>
      </p:sp>
      <p:pic>
        <p:nvPicPr>
          <p:cNvPr id="16" name="Picture 15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Prepositions · Prepositions of cause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Prepositions of place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Underline the preposition of place in the sentence below.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boy stood between two trees.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The boy stood </a:t>
            </a:r>
            <a:r>
              <a:rPr sz="1600" b="1" u="sng">
                <a:solidFill>
                  <a:srgbClr val="D11A2A"/>
                </a:solidFill>
                <a:latin typeface="Arial"/>
              </a:rPr>
              <a:t>between</a:t>
            </a:r>
            <a:r>
              <a:rPr sz="1600" b="1" u="none">
                <a:solidFill>
                  <a:srgbClr val="D11A2A"/>
                </a:solidFill>
                <a:latin typeface="Arial"/>
              </a:rPr>
              <a:t> two trees.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Which of these is a preposition of place?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due to   ○ above   ○ after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above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Underline the preposition of place in the sentence below.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ball rolled behind the sofa.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The ball rolled </a:t>
            </a:r>
            <a:r>
              <a:rPr sz="1600" b="1" u="sng">
                <a:solidFill>
                  <a:srgbClr val="D11A2A"/>
                </a:solidFill>
                <a:latin typeface="Arial"/>
              </a:rPr>
              <a:t>behind</a:t>
            </a:r>
            <a:r>
              <a:rPr sz="1600" b="1" u="none">
                <a:solidFill>
                  <a:srgbClr val="D11A2A"/>
                </a:solidFill>
                <a:latin typeface="Arial"/>
              </a:rPr>
              <a:t> the sofa.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Which sentence has a preposition of place?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The dog sat beside me.   ○ We go swimming after school.   ○ The picnic ended because of the thunder.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The dog sat beside me.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Underline the preposition of place in the sentence below.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kite flew over the hill.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The kite flew </a:t>
            </a:r>
            <a:r>
              <a:rPr sz="1600" b="1" u="sng">
                <a:solidFill>
                  <a:srgbClr val="D11A2A"/>
                </a:solidFill>
                <a:latin typeface="Arial"/>
              </a:rPr>
              <a:t>over</a:t>
            </a:r>
            <a:r>
              <a:rPr sz="1600" b="1" u="none">
                <a:solidFill>
                  <a:srgbClr val="D11A2A"/>
                </a:solidFill>
                <a:latin typeface="Arial"/>
              </a:rPr>
              <a:t> the hill.</a:t>
            </a:r>
          </a:p>
        </p:txBody>
      </p:sp>
      <p:pic>
        <p:nvPicPr>
          <p:cNvPr id="19" name="Picture 18" descr="think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Prepositions · Prepositions of cause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Prepositions of cause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8839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preposition of cause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tells you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why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. It is followed by a noun: because of the rain, due to the snow, thanks to our teacher.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01752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01752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She was late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on account of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the bus strike.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04241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404241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The roads were closed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owing to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the ice.</a:t>
            </a:r>
          </a:p>
        </p:txBody>
      </p:sp>
      <p:pic>
        <p:nvPicPr>
          <p:cNvPr id="12" name="Picture 11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Prepositions · Prepositions of cause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because of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017520" y="1536192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 match was cancelled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because of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the rain.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2670048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8368" y="2697479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due to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17520" y="2697479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 train was late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due to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the snow.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831335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3858768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thanks to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017520" y="3858768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We won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thanks to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our teacher.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Prepositions · Prepositions of cause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preposition of cause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picnic ended because of the thunder.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picnic ended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because of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the thunder.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preposition of cause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match was cancelled because of the rain.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match was cancelled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because of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the rain.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Prepositions · Prepositions of cause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of these is a preposition of cause?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until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between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due to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due to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of these is a preposition of cause?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near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until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due to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due to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Prepositions · Prepositions of cause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preposition of cause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flight was delayed due to fog.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flight was delayed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due to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fog.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preposition of cause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train was late due to the snow.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train was late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due to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the snow.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Prepositions · Prepositions of cause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sentence 'The bus stopped near the school.' has a preposition of cause.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The sentence has a preposition of place, not a preposition of cause.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75590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The sentence 'The match was cancelled because of the rain.' has a preposition of cause.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471672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471672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471672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471672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3964304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3964304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566666"/>
            <a:ext cx="5257800" cy="33718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013579"/>
            <a:ext cx="5257800" cy="723708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013579"/>
            <a:ext cx="5074920" cy="72370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The sentence has a preposition of cause.</a:t>
            </a:r>
          </a:p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Prepositions · Prepositions of cause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Tick one box in each row to show whether the preposition in the sentence tells you about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time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,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place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cause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557016" y="26060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Time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06824" y="26060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Place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056632" y="26060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Cause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48640" y="3063240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94360" y="3063240"/>
            <a:ext cx="2916936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bird sat above the nest.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557016" y="3063240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4306824" y="3063240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5056632" y="3063240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4306824" y="3063240"/>
            <a:ext cx="74980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48640" y="3772408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94360" y="3772408"/>
            <a:ext cx="2916936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cat slept during the film.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3557016" y="3772408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4306824" y="3772408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5056632" y="3772408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3557016" y="3772408"/>
            <a:ext cx="74980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48640" y="4481576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94360" y="4481576"/>
            <a:ext cx="2916936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Everyone was quiet during the story.</a:t>
            </a:r>
          </a:p>
        </p:txBody>
      </p:sp>
      <p:sp>
        <p:nvSpPr>
          <p:cNvPr id="33" name="Rectangle 32"/>
          <p:cNvSpPr/>
          <p:nvPr/>
        </p:nvSpPr>
        <p:spPr>
          <a:xfrm>
            <a:off x="3557016" y="4481576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4306824" y="4481576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5056632" y="4481576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3557016" y="4481576"/>
            <a:ext cx="74980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48640" y="5190744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594360" y="5190744"/>
            <a:ext cx="2916936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 bird sat above the door.</a:t>
            </a:r>
          </a:p>
        </p:txBody>
      </p:sp>
      <p:sp>
        <p:nvSpPr>
          <p:cNvPr id="39" name="Rectangle 38"/>
          <p:cNvSpPr/>
          <p:nvPr/>
        </p:nvSpPr>
        <p:spPr>
          <a:xfrm>
            <a:off x="3557016" y="5190744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4306824" y="5190744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5056632" y="5190744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4306824" y="5190744"/>
            <a:ext cx="74980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Tick one box in each row to show whether the preposition in the sentence tells you about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time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,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place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cause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45" name="Rectangle 44"/>
          <p:cNvSpPr/>
          <p:nvPr/>
        </p:nvSpPr>
        <p:spPr>
          <a:xfrm>
            <a:off x="630936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9317736" y="26060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Time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0067544" y="26060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Place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0817352" y="26060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Cause</a:t>
            </a:r>
          </a:p>
        </p:txBody>
      </p:sp>
      <p:sp>
        <p:nvSpPr>
          <p:cNvPr id="49" name="Rectangle 48"/>
          <p:cNvSpPr/>
          <p:nvPr/>
        </p:nvSpPr>
        <p:spPr>
          <a:xfrm>
            <a:off x="6309360" y="3063240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6355080" y="3063240"/>
            <a:ext cx="2916936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boy stood between two trees.</a:t>
            </a:r>
          </a:p>
        </p:txBody>
      </p:sp>
      <p:sp>
        <p:nvSpPr>
          <p:cNvPr id="51" name="Rectangle 50"/>
          <p:cNvSpPr/>
          <p:nvPr/>
        </p:nvSpPr>
        <p:spPr>
          <a:xfrm>
            <a:off x="9317736" y="3063240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10067544" y="3063240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10817352" y="3063240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10067544" y="3063240"/>
            <a:ext cx="74980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5" name="Rectangle 54"/>
          <p:cNvSpPr/>
          <p:nvPr/>
        </p:nvSpPr>
        <p:spPr>
          <a:xfrm>
            <a:off x="6309360" y="3772408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6355080" y="3772408"/>
            <a:ext cx="2916936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Everyone was quiet during the story.</a:t>
            </a:r>
          </a:p>
        </p:txBody>
      </p:sp>
      <p:sp>
        <p:nvSpPr>
          <p:cNvPr id="57" name="Rectangle 56"/>
          <p:cNvSpPr/>
          <p:nvPr/>
        </p:nvSpPr>
        <p:spPr>
          <a:xfrm>
            <a:off x="9317736" y="3772408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10067544" y="3772408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10817352" y="3772408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9317736" y="3772408"/>
            <a:ext cx="74980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1" name="Rectangle 60"/>
          <p:cNvSpPr/>
          <p:nvPr/>
        </p:nvSpPr>
        <p:spPr>
          <a:xfrm>
            <a:off x="6309360" y="4481576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6355080" y="4481576"/>
            <a:ext cx="2916936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We played games before lunch.</a:t>
            </a:r>
          </a:p>
        </p:txBody>
      </p:sp>
      <p:sp>
        <p:nvSpPr>
          <p:cNvPr id="63" name="Rectangle 62"/>
          <p:cNvSpPr/>
          <p:nvPr/>
        </p:nvSpPr>
        <p:spPr>
          <a:xfrm>
            <a:off x="9317736" y="4481576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Rectangle 63"/>
          <p:cNvSpPr/>
          <p:nvPr/>
        </p:nvSpPr>
        <p:spPr>
          <a:xfrm>
            <a:off x="10067544" y="4481576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>
            <a:off x="10817352" y="4481576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9317736" y="4481576"/>
            <a:ext cx="74980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7" name="Rectangle 66"/>
          <p:cNvSpPr/>
          <p:nvPr/>
        </p:nvSpPr>
        <p:spPr>
          <a:xfrm>
            <a:off x="6309360" y="5190744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6355080" y="5190744"/>
            <a:ext cx="2916936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We have a snack before playtime.</a:t>
            </a:r>
          </a:p>
        </p:txBody>
      </p:sp>
      <p:sp>
        <p:nvSpPr>
          <p:cNvPr id="69" name="Rectangle 68"/>
          <p:cNvSpPr/>
          <p:nvPr/>
        </p:nvSpPr>
        <p:spPr>
          <a:xfrm>
            <a:off x="9317736" y="5190744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Rectangle 69"/>
          <p:cNvSpPr/>
          <p:nvPr/>
        </p:nvSpPr>
        <p:spPr>
          <a:xfrm>
            <a:off x="10067544" y="5190744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Rectangle 70"/>
          <p:cNvSpPr/>
          <p:nvPr/>
        </p:nvSpPr>
        <p:spPr>
          <a:xfrm>
            <a:off x="10817352" y="5190744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9317736" y="5190744"/>
            <a:ext cx="74980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Prepositions · Prepositions of cause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has a preposition of cause?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We have a snack before playtime.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 book lay under the table.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flight was delayed due to fog.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flight was delayed due to fog.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has a preposition of cause?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train was late due to the snow.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train was late due to the snow.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Wait until Friday.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bird sat above the nest.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Prepositions · Prepositions of cause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preposition of cause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We won thanks to our teacher.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We won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thanks to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our teacher.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preposition of cause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roads were closed owing to the ice.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roads were closed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owing to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the ice.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Prepositions · Prepositions of cause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'on account of' is a preposition of cause.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'on account of' is a preposition of cause.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'because of' is a preposition of cause.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'because of' is a preposition of cause.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Prepositions · Prepositions of cause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Tick one box in each row to show whether the preposition in the sentence tells you about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time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,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place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cause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374903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598164" y="2606040"/>
            <a:ext cx="736092" cy="374903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47" b="1" u="none">
                <a:solidFill>
                  <a:srgbClr val="17213A"/>
                </a:solidFill>
                <a:latin typeface="Arial"/>
              </a:rPr>
              <a:t>Time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34256" y="2606040"/>
            <a:ext cx="736092" cy="374903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47" b="1" u="none">
                <a:solidFill>
                  <a:srgbClr val="17213A"/>
                </a:solidFill>
                <a:latin typeface="Arial"/>
              </a:rPr>
              <a:t>Place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070348" y="2606040"/>
            <a:ext cx="736092" cy="374903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47" b="1" u="none">
                <a:solidFill>
                  <a:srgbClr val="17213A"/>
                </a:solidFill>
                <a:latin typeface="Arial"/>
              </a:rPr>
              <a:t>Cause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48640" y="2980944"/>
            <a:ext cx="5257800" cy="61772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94360" y="2980944"/>
            <a:ext cx="2958084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11" b="0" u="none">
                <a:solidFill>
                  <a:srgbClr val="17213A"/>
                </a:solidFill>
                <a:latin typeface="Arial"/>
              </a:rPr>
              <a:t>The roads were closed owing to the ice.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598164" y="2980944"/>
            <a:ext cx="736092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4334256" y="2980944"/>
            <a:ext cx="736092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5070348" y="2980944"/>
            <a:ext cx="736092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070348" y="2980944"/>
            <a:ext cx="736092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3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48640" y="3598671"/>
            <a:ext cx="5257800" cy="61772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94360" y="3598671"/>
            <a:ext cx="2958084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11" b="0" u="none">
                <a:solidFill>
                  <a:srgbClr val="17213A"/>
                </a:solidFill>
                <a:latin typeface="Arial"/>
              </a:rPr>
              <a:t>The game stopped as a result of the storm.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3598164" y="3598671"/>
            <a:ext cx="736092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4334256" y="3598671"/>
            <a:ext cx="736092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5070348" y="3598671"/>
            <a:ext cx="736092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5070348" y="3598671"/>
            <a:ext cx="736092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3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48640" y="4216400"/>
            <a:ext cx="5257800" cy="40944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94360" y="4216400"/>
            <a:ext cx="2958084" cy="40944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11" b="0" u="none">
                <a:solidFill>
                  <a:srgbClr val="17213A"/>
                </a:solidFill>
                <a:latin typeface="Arial"/>
              </a:rPr>
              <a:t>She has been ill since Tuesday.</a:t>
            </a:r>
          </a:p>
        </p:txBody>
      </p:sp>
      <p:sp>
        <p:nvSpPr>
          <p:cNvPr id="33" name="Rectangle 32"/>
          <p:cNvSpPr/>
          <p:nvPr/>
        </p:nvSpPr>
        <p:spPr>
          <a:xfrm>
            <a:off x="3598164" y="4216400"/>
            <a:ext cx="736092" cy="40944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4334256" y="4216400"/>
            <a:ext cx="736092" cy="40944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5070348" y="4216400"/>
            <a:ext cx="736092" cy="40944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3598164" y="4216400"/>
            <a:ext cx="736092" cy="40944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3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48640" y="4625847"/>
            <a:ext cx="5257800" cy="61772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594360" y="4625847"/>
            <a:ext cx="2958084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11" b="0" u="none">
                <a:solidFill>
                  <a:srgbClr val="17213A"/>
                </a:solidFill>
                <a:latin typeface="Arial"/>
              </a:rPr>
              <a:t>She has lived in Leeds since June.</a:t>
            </a:r>
          </a:p>
        </p:txBody>
      </p:sp>
      <p:sp>
        <p:nvSpPr>
          <p:cNvPr id="39" name="Rectangle 38"/>
          <p:cNvSpPr/>
          <p:nvPr/>
        </p:nvSpPr>
        <p:spPr>
          <a:xfrm>
            <a:off x="3598164" y="4625847"/>
            <a:ext cx="736092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4334256" y="4625847"/>
            <a:ext cx="736092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5070348" y="4625847"/>
            <a:ext cx="736092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3598164" y="4625847"/>
            <a:ext cx="736092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3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3" name="Rectangle 42"/>
          <p:cNvSpPr/>
          <p:nvPr/>
        </p:nvSpPr>
        <p:spPr>
          <a:xfrm>
            <a:off x="548640" y="5243575"/>
            <a:ext cx="5257800" cy="61772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594360" y="5243575"/>
            <a:ext cx="2958084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11" b="0" u="none">
                <a:solidFill>
                  <a:srgbClr val="17213A"/>
                </a:solidFill>
                <a:latin typeface="Arial"/>
              </a:rPr>
              <a:t>We have not seen him since Monday.</a:t>
            </a:r>
          </a:p>
        </p:txBody>
      </p:sp>
      <p:sp>
        <p:nvSpPr>
          <p:cNvPr id="45" name="Rectangle 44"/>
          <p:cNvSpPr/>
          <p:nvPr/>
        </p:nvSpPr>
        <p:spPr>
          <a:xfrm>
            <a:off x="3598164" y="5243575"/>
            <a:ext cx="736092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4334256" y="5243575"/>
            <a:ext cx="736092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5070348" y="5243575"/>
            <a:ext cx="736092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3598164" y="5243575"/>
            <a:ext cx="736092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3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Tick one box in each row to show whether the preposition in the sentence tells you about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time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,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place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cause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51" name="Rectangle 50"/>
          <p:cNvSpPr/>
          <p:nvPr/>
        </p:nvSpPr>
        <p:spPr>
          <a:xfrm>
            <a:off x="6309360" y="2606040"/>
            <a:ext cx="5257800" cy="402335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9358884" y="2606040"/>
            <a:ext cx="736092" cy="40233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31" b="1" u="none">
                <a:solidFill>
                  <a:srgbClr val="17213A"/>
                </a:solidFill>
                <a:latin typeface="Arial"/>
              </a:rPr>
              <a:t>Time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10094976" y="2606040"/>
            <a:ext cx="736092" cy="40233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31" b="1" u="none">
                <a:solidFill>
                  <a:srgbClr val="17213A"/>
                </a:solidFill>
                <a:latin typeface="Arial"/>
              </a:rPr>
              <a:t>Place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10831067" y="2606040"/>
            <a:ext cx="736092" cy="40233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31" b="1" u="none">
                <a:solidFill>
                  <a:srgbClr val="17213A"/>
                </a:solidFill>
                <a:latin typeface="Arial"/>
              </a:rPr>
              <a:t>Cause</a:t>
            </a:r>
          </a:p>
        </p:txBody>
      </p:sp>
      <p:sp>
        <p:nvSpPr>
          <p:cNvPr id="55" name="Rectangle 54"/>
          <p:cNvSpPr/>
          <p:nvPr/>
        </p:nvSpPr>
        <p:spPr>
          <a:xfrm>
            <a:off x="6309360" y="3008376"/>
            <a:ext cx="5257800" cy="64820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6355080" y="3008376"/>
            <a:ext cx="2958084" cy="64820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07" b="0" u="none">
                <a:solidFill>
                  <a:srgbClr val="17213A"/>
                </a:solidFill>
                <a:latin typeface="Arial"/>
              </a:rPr>
              <a:t>We have not seen him since Monday.</a:t>
            </a:r>
          </a:p>
        </p:txBody>
      </p:sp>
      <p:sp>
        <p:nvSpPr>
          <p:cNvPr id="57" name="Rectangle 56"/>
          <p:cNvSpPr/>
          <p:nvPr/>
        </p:nvSpPr>
        <p:spPr>
          <a:xfrm>
            <a:off x="9358884" y="3008376"/>
            <a:ext cx="736092" cy="64820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10094976" y="3008376"/>
            <a:ext cx="736092" cy="64820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10831067" y="3008376"/>
            <a:ext cx="736092" cy="64820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9358884" y="3008376"/>
            <a:ext cx="736092" cy="64820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936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1" name="Rectangle 60"/>
          <p:cNvSpPr/>
          <p:nvPr/>
        </p:nvSpPr>
        <p:spPr>
          <a:xfrm>
            <a:off x="6309360" y="3656584"/>
            <a:ext cx="5257800" cy="64820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6355080" y="3656584"/>
            <a:ext cx="2958084" cy="64820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07" b="0" u="none">
                <a:solidFill>
                  <a:srgbClr val="17213A"/>
                </a:solidFill>
                <a:latin typeface="Arial"/>
              </a:rPr>
              <a:t>The school closed owing to the snow.</a:t>
            </a:r>
          </a:p>
        </p:txBody>
      </p:sp>
      <p:sp>
        <p:nvSpPr>
          <p:cNvPr id="63" name="Rectangle 62"/>
          <p:cNvSpPr/>
          <p:nvPr/>
        </p:nvSpPr>
        <p:spPr>
          <a:xfrm>
            <a:off x="9358884" y="3656584"/>
            <a:ext cx="736092" cy="64820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Rectangle 63"/>
          <p:cNvSpPr/>
          <p:nvPr/>
        </p:nvSpPr>
        <p:spPr>
          <a:xfrm>
            <a:off x="10094976" y="3656584"/>
            <a:ext cx="736092" cy="64820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>
            <a:off x="10831067" y="3656584"/>
            <a:ext cx="736092" cy="64820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10831067" y="3656584"/>
            <a:ext cx="736092" cy="64820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936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7" name="Rectangle 66"/>
          <p:cNvSpPr/>
          <p:nvPr/>
        </p:nvSpPr>
        <p:spPr>
          <a:xfrm>
            <a:off x="6309360" y="4304792"/>
            <a:ext cx="5257800" cy="42468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6355080" y="4304792"/>
            <a:ext cx="2958084" cy="42468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07" b="0" u="none">
                <a:solidFill>
                  <a:srgbClr val="17213A"/>
                </a:solidFill>
                <a:latin typeface="Arial"/>
              </a:rPr>
              <a:t>It rained throughout the day.</a:t>
            </a:r>
          </a:p>
        </p:txBody>
      </p:sp>
      <p:sp>
        <p:nvSpPr>
          <p:cNvPr id="69" name="Rectangle 68"/>
          <p:cNvSpPr/>
          <p:nvPr/>
        </p:nvSpPr>
        <p:spPr>
          <a:xfrm>
            <a:off x="9358884" y="4304792"/>
            <a:ext cx="736092" cy="42468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Rectangle 69"/>
          <p:cNvSpPr/>
          <p:nvPr/>
        </p:nvSpPr>
        <p:spPr>
          <a:xfrm>
            <a:off x="10094976" y="4304792"/>
            <a:ext cx="736092" cy="42468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Rectangle 70"/>
          <p:cNvSpPr/>
          <p:nvPr/>
        </p:nvSpPr>
        <p:spPr>
          <a:xfrm>
            <a:off x="10831067" y="4304792"/>
            <a:ext cx="736092" cy="42468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9358884" y="4304792"/>
            <a:ext cx="736092" cy="42468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936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73" name="Rectangle 72"/>
          <p:cNvSpPr/>
          <p:nvPr/>
        </p:nvSpPr>
        <p:spPr>
          <a:xfrm>
            <a:off x="6309360" y="4729479"/>
            <a:ext cx="5257800" cy="64820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TextBox 73"/>
          <p:cNvSpPr txBox="1"/>
          <p:nvPr/>
        </p:nvSpPr>
        <p:spPr>
          <a:xfrm>
            <a:off x="6355080" y="4729479"/>
            <a:ext cx="2958084" cy="64820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07" b="0" u="none">
                <a:solidFill>
                  <a:srgbClr val="17213A"/>
                </a:solidFill>
                <a:latin typeface="Arial"/>
              </a:rPr>
              <a:t>The path goes across the bridge.</a:t>
            </a:r>
          </a:p>
        </p:txBody>
      </p:sp>
      <p:sp>
        <p:nvSpPr>
          <p:cNvPr id="75" name="Rectangle 74"/>
          <p:cNvSpPr/>
          <p:nvPr/>
        </p:nvSpPr>
        <p:spPr>
          <a:xfrm>
            <a:off x="9358884" y="4729479"/>
            <a:ext cx="736092" cy="64820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Rectangle 75"/>
          <p:cNvSpPr/>
          <p:nvPr/>
        </p:nvSpPr>
        <p:spPr>
          <a:xfrm>
            <a:off x="10094976" y="4729479"/>
            <a:ext cx="736092" cy="64820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Rectangle 76"/>
          <p:cNvSpPr/>
          <p:nvPr/>
        </p:nvSpPr>
        <p:spPr>
          <a:xfrm>
            <a:off x="10831067" y="4729479"/>
            <a:ext cx="736092" cy="64820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TextBox 77"/>
          <p:cNvSpPr txBox="1"/>
          <p:nvPr/>
        </p:nvSpPr>
        <p:spPr>
          <a:xfrm>
            <a:off x="10094976" y="4729479"/>
            <a:ext cx="736092" cy="64820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936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79" name="Rectangle 78"/>
          <p:cNvSpPr/>
          <p:nvPr/>
        </p:nvSpPr>
        <p:spPr>
          <a:xfrm>
            <a:off x="6309360" y="5377687"/>
            <a:ext cx="5257800" cy="64820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TextBox 79"/>
          <p:cNvSpPr txBox="1"/>
          <p:nvPr/>
        </p:nvSpPr>
        <p:spPr>
          <a:xfrm>
            <a:off x="6355080" y="5377687"/>
            <a:ext cx="2958084" cy="64820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07" b="0" u="none">
                <a:solidFill>
                  <a:srgbClr val="17213A"/>
                </a:solidFill>
                <a:latin typeface="Arial"/>
              </a:rPr>
              <a:t>The boat floated beneath the bridge.</a:t>
            </a:r>
          </a:p>
        </p:txBody>
      </p:sp>
      <p:sp>
        <p:nvSpPr>
          <p:cNvPr id="81" name="Rectangle 80"/>
          <p:cNvSpPr/>
          <p:nvPr/>
        </p:nvSpPr>
        <p:spPr>
          <a:xfrm>
            <a:off x="9358884" y="5377687"/>
            <a:ext cx="736092" cy="64820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Rectangle 81"/>
          <p:cNvSpPr/>
          <p:nvPr/>
        </p:nvSpPr>
        <p:spPr>
          <a:xfrm>
            <a:off x="10094976" y="5377687"/>
            <a:ext cx="736092" cy="64820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Rectangle 82"/>
          <p:cNvSpPr/>
          <p:nvPr/>
        </p:nvSpPr>
        <p:spPr>
          <a:xfrm>
            <a:off x="10831067" y="5377687"/>
            <a:ext cx="736092" cy="64820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TextBox 83"/>
          <p:cNvSpPr txBox="1"/>
          <p:nvPr/>
        </p:nvSpPr>
        <p:spPr>
          <a:xfrm>
            <a:off x="10094976" y="5377687"/>
            <a:ext cx="736092" cy="64820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936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Prepositions · Prepositions of cause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has a preposition of cause?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shop is opposite the bank.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We have a snack before playtime.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7627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7627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She was late on account of the bus strike.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She was late on account of the bus strike.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has a preposition of cause?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game stopped as a result of the storm.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game stopped as a result of the storm.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47014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47014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cat slept during the film.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04850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04850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 fox hid among the trees.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Prepositions · Prepositions of cause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preposition of cause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school closed owing to the snow.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school closed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owing to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the snow.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preposition of cause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game stopped as a result of the storm.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game stopped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as a result of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the storm.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Prepositions · Prepositions of cause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03452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23" b="0" u="none">
                <a:solidFill>
                  <a:srgbClr val="17213A"/>
                </a:solidFill>
                <a:latin typeface="Arial"/>
              </a:rPr>
              <a:t>The sentence 'We stayed home because of the rain.' has a preposition of cause.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648504"/>
            <a:ext cx="5257800" cy="35432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112562"/>
            <a:ext cx="5257800" cy="78965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112562"/>
            <a:ext cx="5074920" cy="78965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The sentence has a preposition of cause.</a:t>
            </a:r>
          </a:p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sentence 'The ball rolled behind the sofa.' has a preposition of cause.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The sentence has a preposition of place, not a preposition of cause.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Prepositions · Prepositions of cause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because of: The match was cancelled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because of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the rain.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due to: The train was late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due to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the snow.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thanks to: We won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thanks to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our teacher.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Prepositions · Prepositions of cause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Write six sentences that give a reason. Use because of, due to, owing to or thanks to in each one.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