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10"/>
    <p:sldId id="259" r:id="rId11"/>
    <p:sldId id="260" r:id="rId12"/>
    <p:sldId id="261" r:id="rId13"/>
    <p:sldId id="262" r:id="rId14"/>
    <p:sldId id="263" r:id="rId15"/>
    <p:sldId id="264" r:id="rId16"/>
    <p:sldId id="265" r:id="rId17"/>
    <p:sldId id="266" r:id="rId18"/>
    <p:sldId id="267" r:id="rId19"/>
    <p:sldId id="268" r:id="rId20"/>
    <p:sldId id="269" r:id="rId21"/>
    <p:sldId id="270" r:id="rId22"/>
    <p:sldId id="271" r:id="rId23"/>
    <p:sldId id="272" r:id="rId24"/>
    <p:sldId id="273" r:id="rId25"/>
    <p:sldId id="274" r:id="rId26"/>
    <p:sldId id="275" r:id="rId27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notesMaster" Target="notesMasters/notesMaster1.xml"/><Relationship Id="rId10" Type="http://schemas.openxmlformats.org/officeDocument/2006/relationships/slide" Target="slides/slide3.xml"/><Relationship Id="rId11" Type="http://schemas.openxmlformats.org/officeDocument/2006/relationships/slide" Target="slides/slide4.xml"/><Relationship Id="rId12" Type="http://schemas.openxmlformats.org/officeDocument/2006/relationships/slide" Target="slides/slide5.xml"/><Relationship Id="rId13" Type="http://schemas.openxmlformats.org/officeDocument/2006/relationships/slide" Target="slides/slide6.xml"/><Relationship Id="rId14" Type="http://schemas.openxmlformats.org/officeDocument/2006/relationships/slide" Target="slides/slide7.xml"/><Relationship Id="rId15" Type="http://schemas.openxmlformats.org/officeDocument/2006/relationships/slide" Target="slides/slide8.xml"/><Relationship Id="rId16" Type="http://schemas.openxmlformats.org/officeDocument/2006/relationships/slide" Target="slides/slide9.xml"/><Relationship Id="rId17" Type="http://schemas.openxmlformats.org/officeDocument/2006/relationships/slide" Target="slides/slide10.xml"/><Relationship Id="rId18" Type="http://schemas.openxmlformats.org/officeDocument/2006/relationships/slide" Target="slides/slide11.xml"/><Relationship Id="rId19" Type="http://schemas.openxmlformats.org/officeDocument/2006/relationships/slide" Target="slides/slide12.xml"/><Relationship Id="rId20" Type="http://schemas.openxmlformats.org/officeDocument/2006/relationships/slide" Target="slides/slide13.xml"/><Relationship Id="rId21" Type="http://schemas.openxmlformats.org/officeDocument/2006/relationships/slide" Target="slides/slide14.xml"/><Relationship Id="rId22" Type="http://schemas.openxmlformats.org/officeDocument/2006/relationships/slide" Target="slides/slide15.xml"/><Relationship Id="rId23" Type="http://schemas.openxmlformats.org/officeDocument/2006/relationships/slide" Target="slides/slide16.xml"/><Relationship Id="rId24" Type="http://schemas.openxmlformats.org/officeDocument/2006/relationships/slide" Target="slides/slide17.xml"/><Relationship Id="rId25" Type="http://schemas.openxmlformats.org/officeDocument/2006/relationships/slide" Target="slides/slide18.xml"/><Relationship Id="rId26" Type="http://schemas.openxmlformats.org/officeDocument/2006/relationships/slide" Target="slides/slide19.xml"/><Relationship Id="rId27" Type="http://schemas.openxmlformats.org/officeDocument/2006/relationships/slide" Target="slides/slide20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p="http://schemas.openxmlformats.org/presentationml/2006/main" xmlns:r="http://schemas.openxmlformats.org/officeDocument/2006/relationships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89C1C7-3DCD-1040-A9CF-14679D8B5DDD}" type="datetimeFigureOut">
              <a:rPr lang="en-US" smtClean="0"/>
              <a:t>10/17/16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B5E49A5-4136-284D-997B-48E1D791AD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325218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_rels/notesSlide10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.xml"/></Relationships>
</file>

<file path=ppt/notesSlides/_rels/notesSlide1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.xml"/></Relationships>
</file>

<file path=ppt/notesSlides/_rels/notesSlide1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3.xml"/></Relationships>
</file>

<file path=ppt/notesSlides/_rels/notesSlide1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4.xml"/></Relationships>
</file>

<file path=ppt/notesSlides/_rels/notesSlide1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5.xml"/></Relationships>
</file>

<file path=ppt/notesSlides/_rels/notesSlide1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6.xml"/></Relationships>
</file>

<file path=ppt/notesSlides/_rels/notesSlide1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7.xml"/></Relationships>
</file>

<file path=ppt/notesSlides/_rels/notesSlide1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8.xml"/></Relationships>
</file>

<file path=ppt/notesSlides/_rels/notesSlide1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9.xml"/></Relationships>
</file>

<file path=ppt/notesSlides/_rels/notesSlide1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0.xml"/></Relationships>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Read the objective aloud, then ask pupils what they already know about it.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Pupils say each word aloud, then use it in a sentence of their own.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Click the timer (2:00) to start it. Pupils answer on whiteboards. Then click once per question to show each answer.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Talk through each idea with an example before moving on.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Ask pupils to say each idea in their own words before showing the example.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1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2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3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4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5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6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7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8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9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10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11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12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Three things to remember. Ask pupils to give one example of each in their own sentence.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Pupils write for ten minutes (click the timer to start it). Look for the skill from today's lesson in every sentence.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image" Target="../media/image2.png"/><Relationship Id="rId4" Type="http://schemas.openxmlformats.org/officeDocument/2006/relationships/image" Target="../media/image3.png"/><Relationship Id="rId5" Type="http://schemas.openxmlformats.org/officeDocument/2006/relationships/image" Target="../media/image4.png"/><Relationship Id="rId6" Type="http://schemas.openxmlformats.org/officeDocument/2006/relationships/image" Target="../media/image5.png"/><Relationship Id="rId7" Type="http://schemas.openxmlformats.org/officeDocument/2006/relationships/image" Target="../media/image6.png"/><Relationship Id="rId8" Type="http://schemas.openxmlformats.org/officeDocument/2006/relationships/image" Target="../media/image7.png"/><Relationship Id="rId9" Type="http://schemas.openxmlformats.org/officeDocument/2006/relationships/image" Target="../media/image8.pn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.xml"/><Relationship Id="rId4" Type="http://schemas.openxmlformats.org/officeDocument/2006/relationships/image" Target="../media/image9.pn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2.xml"/><Relationship Id="rId4" Type="http://schemas.openxmlformats.org/officeDocument/2006/relationships/image" Target="../media/image9.pn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3.xml"/><Relationship Id="rId4" Type="http://schemas.microsoft.com/office/2007/relationships/media" Target="../media/media1.mp4"/><Relationship Id="rId5" Type="http://schemas.openxmlformats.org/officeDocument/2006/relationships/video" Target="../media/media1.mp4"/><Relationship Id="rId6" Type="http://schemas.openxmlformats.org/officeDocument/2006/relationships/image" Target="../media/image10.png"/><Relationship Id="rId7" Type="http://schemas.openxmlformats.org/officeDocument/2006/relationships/image" Target="../media/image7.pn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4.xml"/><Relationship Id="rId4" Type="http://schemas.openxmlformats.org/officeDocument/2006/relationships/image" Target="../media/image8.pn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5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6.xml"/><Relationship Id="rId4" Type="http://schemas.openxmlformats.org/officeDocument/2006/relationships/image" Target="../media/image9.png"/><Relationship Id="rId5" Type="http://schemas.openxmlformats.org/officeDocument/2006/relationships/image" Target="../media/image11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2.pn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7.xml"/><Relationship Id="rId4" Type="http://schemas.openxmlformats.org/officeDocument/2006/relationships/image" Target="../media/image9.png"/><Relationship Id="rId5" Type="http://schemas.openxmlformats.org/officeDocument/2006/relationships/image" Target="../media/image11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2.pn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8.xml"/><Relationship Id="rId4" Type="http://schemas.openxmlformats.org/officeDocument/2006/relationships/image" Target="../media/image9.png"/><Relationship Id="rId5" Type="http://schemas.openxmlformats.org/officeDocument/2006/relationships/image" Target="../media/image11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2.pn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9.xml"/><Relationship Id="rId4" Type="http://schemas.openxmlformats.org/officeDocument/2006/relationships/image" Target="../media/image9.png"/><Relationship Id="rId5" Type="http://schemas.openxmlformats.org/officeDocument/2006/relationships/image" Target="../media/image11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2.pn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0.xml"/><Relationship Id="rId4" Type="http://schemas.openxmlformats.org/officeDocument/2006/relationships/image" Target="../media/image9.png"/><Relationship Id="rId5" Type="http://schemas.openxmlformats.org/officeDocument/2006/relationships/image" Target="../media/image11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2.pn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1.xml"/><Relationship Id="rId4" Type="http://schemas.openxmlformats.org/officeDocument/2006/relationships/image" Target="../media/image9.png"/><Relationship Id="rId5" Type="http://schemas.openxmlformats.org/officeDocument/2006/relationships/image" Target="../media/image11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2.pn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2.xml"/><Relationship Id="rId4" Type="http://schemas.openxmlformats.org/officeDocument/2006/relationships/image" Target="../media/image9.png"/><Relationship Id="rId5" Type="http://schemas.openxmlformats.org/officeDocument/2006/relationships/image" Target="../media/image11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2.pn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3.xml"/><Relationship Id="rId4" Type="http://schemas.openxmlformats.org/officeDocument/2006/relationships/image" Target="../media/image9.png"/><Relationship Id="rId5" Type="http://schemas.openxmlformats.org/officeDocument/2006/relationships/image" Target="../media/image11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2.pn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4.xml"/><Relationship Id="rId4" Type="http://schemas.openxmlformats.org/officeDocument/2006/relationships/image" Target="../media/image9.png"/><Relationship Id="rId5" Type="http://schemas.openxmlformats.org/officeDocument/2006/relationships/image" Target="../media/image11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2.png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5.xml"/><Relationship Id="rId4" Type="http://schemas.openxmlformats.org/officeDocument/2006/relationships/image" Target="../media/image9.png"/><Relationship Id="rId5" Type="http://schemas.openxmlformats.org/officeDocument/2006/relationships/image" Target="../media/image11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2.png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6.xml"/><Relationship Id="rId4" Type="http://schemas.openxmlformats.org/officeDocument/2006/relationships/image" Target="../media/image9.png"/><Relationship Id="rId5" Type="http://schemas.openxmlformats.org/officeDocument/2006/relationships/image" Target="../media/image11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2.png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7.xml"/><Relationship Id="rId4" Type="http://schemas.openxmlformats.org/officeDocument/2006/relationships/image" Target="../media/image9.png"/><Relationship Id="rId5" Type="http://schemas.openxmlformats.org/officeDocument/2006/relationships/image" Target="../media/image11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2.png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8.xml"/><Relationship Id="rId4" Type="http://schemas.openxmlformats.org/officeDocument/2006/relationships/image" Target="../media/image11.png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9.xml"/><Relationship Id="rId4" Type="http://schemas.microsoft.com/office/2007/relationships/media" Target="../media/media3.mp4"/><Relationship Id="rId5" Type="http://schemas.openxmlformats.org/officeDocument/2006/relationships/video" Target="../media/media3.mp4"/><Relationship Id="rId6" Type="http://schemas.openxmlformats.org/officeDocument/2006/relationships/image" Target="../media/image13.png"/><Relationship Id="rId7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731520" y="868680"/>
            <a:ext cx="10515600" cy="54864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1" u="none">
                <a:solidFill>
                  <a:srgbClr val="0F766E"/>
                </a:solidFill>
                <a:latin typeface="Dreaming Outloud Pro"/>
              </a:rPr>
              <a:t>Year 3 · SPaG · Prepositions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1371600"/>
            <a:ext cx="10515600" cy="137160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00000"/>
              </a:lnSpc>
            </a:pPr>
            <a:r>
              <a:rPr sz="6400" b="1" u="none">
                <a:solidFill>
                  <a:srgbClr val="17213A"/>
                </a:solidFill>
                <a:latin typeface="Dreaming Outloud Pro"/>
              </a:rPr>
              <a:t>Prepositions of place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31520" y="2880360"/>
            <a:ext cx="8229600" cy="82296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200" b="0" u="none">
                <a:solidFill>
                  <a:srgbClr val="6B7280"/>
                </a:solidFill>
                <a:latin typeface="Dreaming Outloud Pro"/>
              </a:rPr>
              <a:t>I do, you do, with a timer. The questions get harder as we go.</a:t>
            </a:r>
          </a:p>
        </p:txBody>
      </p:sp>
      <p:pic>
        <p:nvPicPr>
          <p:cNvPr id="6" name="Picture 5" descr="desk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20927" y="4983480"/>
            <a:ext cx="1737360" cy="1285646"/>
          </a:xfrm>
          <a:prstGeom prst="rect">
            <a:avLst/>
          </a:prstGeom>
        </p:spPr>
      </p:pic>
      <p:pic>
        <p:nvPicPr>
          <p:cNvPr id="7" name="Picture 6" descr="writing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478127" y="4373758"/>
            <a:ext cx="846277" cy="866851"/>
          </a:xfrm>
          <a:prstGeom prst="rect">
            <a:avLst/>
          </a:prstGeom>
        </p:spPr>
      </p:pic>
      <p:pic>
        <p:nvPicPr>
          <p:cNvPr id="8" name="Picture 7" descr="desk_front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20927" y="5105616"/>
            <a:ext cx="1737360" cy="430691"/>
          </a:xfrm>
          <a:prstGeom prst="rect">
            <a:avLst/>
          </a:prstGeom>
        </p:spPr>
      </p:pic>
      <p:pic>
        <p:nvPicPr>
          <p:cNvPr id="9" name="Picture 8" descr="desk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24047" y="4983480"/>
            <a:ext cx="1737360" cy="1285646"/>
          </a:xfrm>
          <a:prstGeom prst="rect">
            <a:avLst/>
          </a:prstGeom>
        </p:spPr>
      </p:pic>
      <p:pic>
        <p:nvPicPr>
          <p:cNvPr id="10" name="Picture 9" descr="student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581247" y="4360042"/>
            <a:ext cx="846277" cy="880567"/>
          </a:xfrm>
          <a:prstGeom prst="rect">
            <a:avLst/>
          </a:prstGeom>
        </p:spPr>
      </p:pic>
      <p:pic>
        <p:nvPicPr>
          <p:cNvPr id="11" name="Picture 10" descr="desk_front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124047" y="5105616"/>
            <a:ext cx="1737360" cy="430691"/>
          </a:xfrm>
          <a:prstGeom prst="rect">
            <a:avLst/>
          </a:prstGeom>
        </p:spPr>
      </p:pic>
      <p:pic>
        <p:nvPicPr>
          <p:cNvPr id="12" name="Picture 11" descr="desk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27167" y="4983480"/>
            <a:ext cx="1737360" cy="1285646"/>
          </a:xfrm>
          <a:prstGeom prst="rect">
            <a:avLst/>
          </a:prstGeom>
        </p:spPr>
      </p:pic>
      <p:pic>
        <p:nvPicPr>
          <p:cNvPr id="13" name="Picture 12" descr="trophy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684367" y="4358670"/>
            <a:ext cx="846277" cy="881938"/>
          </a:xfrm>
          <a:prstGeom prst="rect">
            <a:avLst/>
          </a:prstGeom>
        </p:spPr>
      </p:pic>
      <p:pic>
        <p:nvPicPr>
          <p:cNvPr id="14" name="Picture 13" descr="desk_front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227167" y="5105616"/>
            <a:ext cx="1737360" cy="430691"/>
          </a:xfrm>
          <a:prstGeom prst="rect">
            <a:avLst/>
          </a:prstGeom>
        </p:spPr>
      </p:pic>
      <p:pic>
        <p:nvPicPr>
          <p:cNvPr id="15" name="Picture 14" descr="desk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30287" y="4983480"/>
            <a:ext cx="1737360" cy="1285646"/>
          </a:xfrm>
          <a:prstGeom prst="rect">
            <a:avLst/>
          </a:prstGeom>
        </p:spPr>
      </p:pic>
      <p:pic>
        <p:nvPicPr>
          <p:cNvPr id="16" name="Picture 15" descr="puzzled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787487" y="4310664"/>
            <a:ext cx="846277" cy="929944"/>
          </a:xfrm>
          <a:prstGeom prst="rect">
            <a:avLst/>
          </a:prstGeom>
        </p:spPr>
      </p:pic>
      <p:pic>
        <p:nvPicPr>
          <p:cNvPr id="17" name="Picture 16" descr="desk_front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330287" y="5105616"/>
            <a:ext cx="1737360" cy="430691"/>
          </a:xfrm>
          <a:prstGeom prst="rect">
            <a:avLst/>
          </a:prstGeom>
        </p:spPr>
      </p:pic>
      <p:pic>
        <p:nvPicPr>
          <p:cNvPr id="18" name="Picture 17" descr="desk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433407" y="4983480"/>
            <a:ext cx="1737360" cy="1285646"/>
          </a:xfrm>
          <a:prstGeom prst="rect">
            <a:avLst/>
          </a:prstGeom>
        </p:spPr>
      </p:pic>
      <p:pic>
        <p:nvPicPr>
          <p:cNvPr id="19" name="Picture 18" descr="detective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9890607" y="4358670"/>
            <a:ext cx="846277" cy="881938"/>
          </a:xfrm>
          <a:prstGeom prst="rect">
            <a:avLst/>
          </a:prstGeom>
        </p:spPr>
      </p:pic>
      <p:pic>
        <p:nvPicPr>
          <p:cNvPr id="20" name="Picture 19" descr="desk_front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433407" y="5105616"/>
            <a:ext cx="1737360" cy="430691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11" fill="hold">
                      <p:stCondLst>
                        <p:cond delay="indefinite"/>
                        <p:cond evt="onBegin" delay="0">
                          <p:tn val="99"/>
                        </p:cond>
                      </p:stCondLst>
                      <p:childTnLst>
                        <p:par>
                          <p:cTn id="112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0" presetClass="path" presetSubtype="0" accel="50000" decel="50000" repeatCount="indefinite" autoRev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0 -0.014 E" pathEditMode="relative" rAng="0" ptsTypes="AA">
                                      <p:cBhvr>
                                        <p:cTn id="102" dur="1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03" presetID="0" presetClass="path" presetSubtype="0" accel="50000" decel="50000" repeatCount="indefinite" autoRev="1" fill="hold" nodeType="withEffect">
                                  <p:stCondLst>
                                    <p:cond delay="170"/>
                                  </p:stCondLst>
                                  <p:childTnLst>
                                    <p:animMotion origin="layout" path="M 0 0 L 0 -0.014 E" pathEditMode="relative" rAng="0" ptsTypes="AA">
                                      <p:cBhvr>
                                        <p:cTn id="104" dur="18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05" presetID="0" presetClass="path" presetSubtype="0" accel="50000" decel="50000" repeatCount="indefinite" autoRev="1" fill="hold" nodeType="withEffect">
                                  <p:stCondLst>
                                    <p:cond delay="340"/>
                                  </p:stCondLst>
                                  <p:childTnLst>
                                    <p:animMotion origin="layout" path="M 0 0 L 0 -0.014 E" pathEditMode="relative" rAng="0" ptsTypes="AA">
                                      <p:cBhvr>
                                        <p:cTn id="106" dur="21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07" presetID="0" presetClass="path" presetSubtype="0" accel="50000" decel="50000" repeatCount="indefinite" autoRev="1" fill="hold" nodeType="withEffect">
                                  <p:stCondLst>
                                    <p:cond delay="510"/>
                                  </p:stCondLst>
                                  <p:childTnLst>
                                    <p:animMotion origin="layout" path="M 0 0 L 0 -0.014 E" pathEditMode="relative" rAng="0" ptsTypes="AA">
                                      <p:cBhvr>
                                        <p:cTn id="108" dur="24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09" presetID="0" presetClass="path" presetSubtype="0" accel="50000" decel="50000" repeatCount="indefinite" autoRev="1" fill="hold" nodeType="withEffect">
                                  <p:stCondLst>
                                    <p:cond delay="680"/>
                                  </p:stCondLst>
                                  <p:childTnLst>
                                    <p:animMotion origin="layout" path="M 0 0 L 0 -0.014 E" pathEditMode="relative" rAng="0" ptsTypes="AA">
                                      <p:cBhvr>
                                        <p:cTn id="110" dur="1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3 · SPaG · Prepositions · Prepositions of place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Learning objective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822960"/>
            <a:ext cx="10972800" cy="54864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1" u="none">
                <a:solidFill>
                  <a:srgbClr val="0F766E"/>
                </a:solidFill>
                <a:latin typeface="Dreaming Outloud Pro"/>
              </a:rPr>
              <a:t>Learning objective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789920" cy="146304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800" b="0" u="none">
                <a:solidFill>
                  <a:srgbClr val="17213A"/>
                </a:solidFill>
                <a:latin typeface="Dreaming Outloud Pro"/>
              </a:rPr>
              <a:t>To recognise and use prepositions of place.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" y="3017520"/>
            <a:ext cx="10972800" cy="54864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1" u="none">
                <a:solidFill>
                  <a:srgbClr val="0F766E"/>
                </a:solidFill>
                <a:latin typeface="Dreaming Outloud Pro"/>
              </a:rPr>
              <a:t>Success criteria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40080" y="3520440"/>
            <a:ext cx="8046720" cy="274320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25000"/>
              </a:lnSpc>
            </a:pPr>
            <a:r>
              <a:rPr sz="2200" b="0" u="none">
                <a:solidFill>
                  <a:srgbClr val="17213A"/>
                </a:solidFill>
                <a:latin typeface="Dreaming Outloud Pro"/>
              </a:rPr>
              <a:t>☐  I can use prepositions of place.</a:t>
            </a:r>
          </a:p>
          <a:p>
            <a:pPr algn="l">
              <a:lnSpc>
                <a:spcPct val="125000"/>
              </a:lnSpc>
            </a:pPr>
            <a:r>
              <a:rPr sz="2200" b="0" u="none">
                <a:solidFill>
                  <a:srgbClr val="17213A"/>
                </a:solidFill>
                <a:latin typeface="Dreaming Outloud Pro"/>
              </a:rPr>
              <a:t>☐  I can answer questions on it, from easy to hard.</a:t>
            </a:r>
          </a:p>
          <a:p>
            <a:pPr algn="l">
              <a:lnSpc>
                <a:spcPct val="125000"/>
              </a:lnSpc>
            </a:pPr>
            <a:r>
              <a:rPr sz="2200" b="0" u="none">
                <a:solidFill>
                  <a:srgbClr val="17213A"/>
                </a:solidFill>
                <a:latin typeface="Dreaming Outloud Pro"/>
              </a:rPr>
              <a:t>☐  I can use it in my own writing.</a:t>
            </a:r>
          </a:p>
        </p:txBody>
      </p:sp>
      <p:pic>
        <p:nvPicPr>
          <p:cNvPr id="10" name="Picture 9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326880" y="4460595"/>
            <a:ext cx="1632204" cy="1665884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3 · SPaG · Prepositions · Prepositions of place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Key words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822960"/>
            <a:ext cx="10972800" cy="54864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3200" b="1" u="none">
                <a:solidFill>
                  <a:srgbClr val="0F766E"/>
                </a:solidFill>
                <a:latin typeface="Dreaming Outloud Pro"/>
              </a:rPr>
              <a:t>Key words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640080" y="1554480"/>
            <a:ext cx="3200400" cy="740664"/>
          </a:xfrm>
          <a:prstGeom prst="roundRect">
            <a:avLst>
              <a:gd name="adj" fmla="val 12000"/>
            </a:avLst>
          </a:prstGeom>
          <a:solidFill>
            <a:srgbClr val="E3F0FA"/>
          </a:solidFill>
          <a:ln w="2540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731520" y="1554480"/>
            <a:ext cx="3017520" cy="740664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200" b="1" u="none">
                <a:solidFill>
                  <a:srgbClr val="B4237A"/>
                </a:solidFill>
                <a:latin typeface="Dreaming Outloud Pro"/>
              </a:rPr>
              <a:t>preposition of place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4023360" y="1554480"/>
            <a:ext cx="6035040" cy="740664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Dreaming Outloud Pro"/>
              </a:rPr>
              <a:t>says where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640080" y="2423160"/>
            <a:ext cx="3200400" cy="740664"/>
          </a:xfrm>
          <a:prstGeom prst="roundRect">
            <a:avLst>
              <a:gd name="adj" fmla="val 12000"/>
            </a:avLst>
          </a:prstGeom>
          <a:solidFill>
            <a:srgbClr val="E3F0FA"/>
          </a:solidFill>
          <a:ln w="2540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731520" y="2423160"/>
            <a:ext cx="3017520" cy="740664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200" b="1" u="none">
                <a:solidFill>
                  <a:srgbClr val="B4237A"/>
                </a:solidFill>
                <a:latin typeface="Dreaming Outloud Pro"/>
              </a:rPr>
              <a:t>preposition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023360" y="2423160"/>
            <a:ext cx="6035040" cy="740664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Dreaming Outloud Pro"/>
              </a:rPr>
              <a:t>shows how a noun is related to another word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640080" y="3291839"/>
            <a:ext cx="3200400" cy="740664"/>
          </a:xfrm>
          <a:prstGeom prst="roundRect">
            <a:avLst>
              <a:gd name="adj" fmla="val 12000"/>
            </a:avLst>
          </a:prstGeom>
          <a:solidFill>
            <a:srgbClr val="E3F0FA"/>
          </a:solidFill>
          <a:ln w="2540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731520" y="3291839"/>
            <a:ext cx="3017520" cy="740664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200" b="1" u="none">
                <a:solidFill>
                  <a:srgbClr val="B4237A"/>
                </a:solidFill>
                <a:latin typeface="Dreaming Outloud Pro"/>
              </a:rPr>
              <a:t>prepositional phrase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4023360" y="3291839"/>
            <a:ext cx="6035040" cy="740664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Dreaming Outloud Pro"/>
              </a:rPr>
              <a:t>a preposition and the noun that follows it</a:t>
            </a:r>
          </a:p>
        </p:txBody>
      </p:sp>
      <p:pic>
        <p:nvPicPr>
          <p:cNvPr id="16" name="Picture 15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058400" y="802995"/>
            <a:ext cx="1632204" cy="1665884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3 · SPaG · Prepositions · Prepositions of place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Starter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548640" y="777240"/>
            <a:ext cx="8686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685800" y="777240"/>
            <a:ext cx="8412480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1" u="none">
                <a:solidFill>
                  <a:srgbClr val="17213A"/>
                </a:solidFill>
                <a:latin typeface="Arial"/>
              </a:rPr>
              <a:t>Starter:</a:t>
            </a:r>
            <a:r>
              <a:rPr sz="2400" b="0" u="none">
                <a:solidFill>
                  <a:srgbClr val="17213A"/>
                </a:solidFill>
                <a:latin typeface="Arial"/>
              </a:rPr>
              <a:t> a quick look back at </a:t>
            </a:r>
            <a:r>
              <a:rPr sz="2400" b="1" u="none">
                <a:solidFill>
                  <a:srgbClr val="17213A"/>
                </a:solidFill>
                <a:latin typeface="Arial"/>
              </a:rPr>
              <a:t>Prepositions of time</a:t>
            </a:r>
            <a:r>
              <a:rPr sz="2400" b="0" u="none">
                <a:solidFill>
                  <a:srgbClr val="17213A"/>
                </a:solidFill>
                <a:latin typeface="Arial"/>
              </a:rPr>
              <a:t>.</a:t>
            </a:r>
          </a:p>
        </p:txBody>
      </p:sp>
      <p:pic>
        <p:nvPicPr>
          <p:cNvPr id="8" name="timer_120.mp4" descr="Countdown timer, 2:00. Click to start.">
            <a:hlinkClick r:id="" action="ppaction://media"/>
          </p:cNvPr>
          <p:cNvPicPr>
            <a:picLocks noChangeAspect="1"/>
          </p:cNvPicPr>
          <p:nvPr>
            <a:videoFile r:link="rId5"/>
            <p:extLst>
              <p:ext uri="{DAA4B4D4-6D71-4841-9C94-3DE7FCFB9230}">
                <p14:media xmlns:p14="http://schemas.microsoft.com/office/powerpoint/2010/main" r:embed="rId4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9509760" y="822960"/>
            <a:ext cx="2011680" cy="704088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731520" y="1828800"/>
            <a:ext cx="10607040" cy="87782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1.  Underline the preposition of time in the sentence below.</a:t>
            </a:r>
          </a:p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The shop opens after breakfast.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8229600" y="1920240"/>
            <a:ext cx="3383280" cy="69494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1" u="none">
                <a:solidFill>
                  <a:srgbClr val="D11A2A"/>
                </a:solidFill>
                <a:latin typeface="Arial"/>
              </a:rPr>
              <a:t>✔  The shop opens </a:t>
            </a:r>
            <a:r>
              <a:rPr sz="1600" b="1" u="sng">
                <a:solidFill>
                  <a:srgbClr val="D11A2A"/>
                </a:solidFill>
                <a:latin typeface="Arial"/>
              </a:rPr>
              <a:t>after</a:t>
            </a:r>
            <a:r>
              <a:rPr sz="1600" b="1" u="none">
                <a:solidFill>
                  <a:srgbClr val="D11A2A"/>
                </a:solidFill>
                <a:latin typeface="Arial"/>
              </a:rPr>
              <a:t> breakfast.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731520" y="2706624"/>
            <a:ext cx="10607040" cy="87782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2.  Which of these is a preposition of time?</a:t>
            </a:r>
          </a:p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○ under   ○ during   ○ because of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8229600" y="2798064"/>
            <a:ext cx="3383280" cy="69494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1" u="none">
                <a:solidFill>
                  <a:srgbClr val="D11A2A"/>
                </a:solidFill>
                <a:latin typeface="Arial"/>
              </a:rPr>
              <a:t>✔  during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731520" y="3584448"/>
            <a:ext cx="10607040" cy="87782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3.  Underline the preposition of time in the sentence below.</a:t>
            </a:r>
          </a:p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We go swimming after school.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8229600" y="3675887"/>
            <a:ext cx="3383280" cy="69494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1" u="none">
                <a:solidFill>
                  <a:srgbClr val="D11A2A"/>
                </a:solidFill>
                <a:latin typeface="Arial"/>
              </a:rPr>
              <a:t>✔  We go swimming </a:t>
            </a:r>
            <a:r>
              <a:rPr sz="1600" b="1" u="sng">
                <a:solidFill>
                  <a:srgbClr val="D11A2A"/>
                </a:solidFill>
                <a:latin typeface="Arial"/>
              </a:rPr>
              <a:t>after</a:t>
            </a:r>
            <a:r>
              <a:rPr sz="1600" b="1" u="none">
                <a:solidFill>
                  <a:srgbClr val="D11A2A"/>
                </a:solidFill>
                <a:latin typeface="Arial"/>
              </a:rPr>
              <a:t> school.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731520" y="4462272"/>
            <a:ext cx="10607040" cy="87782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4.  Which sentence has a preposition of time?</a:t>
            </a:r>
          </a:p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○ The dog sat beside me.   ○ We played games before lunch.   ○ The picnic ended because of the thunder.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8229600" y="4553712"/>
            <a:ext cx="3383280" cy="69494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1" u="none">
                <a:solidFill>
                  <a:srgbClr val="D11A2A"/>
                </a:solidFill>
                <a:latin typeface="Arial"/>
              </a:rPr>
              <a:t>✔  We played games before lunch.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731520" y="5340096"/>
            <a:ext cx="10607040" cy="87782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5.  Underline the preposition of time in the sentence below.</a:t>
            </a:r>
          </a:p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It rained throughout the day.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8229600" y="5431536"/>
            <a:ext cx="3383280" cy="69494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1" u="none">
                <a:solidFill>
                  <a:srgbClr val="D11A2A"/>
                </a:solidFill>
                <a:latin typeface="Arial"/>
              </a:rPr>
              <a:t>✔  It rained </a:t>
            </a:r>
            <a:r>
              <a:rPr sz="1600" b="1" u="sng">
                <a:solidFill>
                  <a:srgbClr val="D11A2A"/>
                </a:solidFill>
                <a:latin typeface="Arial"/>
              </a:rPr>
              <a:t>throughout the day</a:t>
            </a:r>
            <a:r>
              <a:rPr sz="1600" b="1" u="none">
                <a:solidFill>
                  <a:srgbClr val="D11A2A"/>
                </a:solidFill>
                <a:latin typeface="Arial"/>
              </a:rPr>
              <a:t>.</a:t>
            </a:r>
          </a:p>
        </p:txBody>
      </p:sp>
      <p:pic>
        <p:nvPicPr>
          <p:cNvPr id="19" name="Picture 18" descr="puzzl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0424160" y="5379415"/>
            <a:ext cx="846277" cy="929944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4" fill="hold">
                      <p:stCondLst>
                        <p:cond delay="indefinite"/>
                      </p:stCondLst>
                      <p:childTnLst>
                        <p:par>
                          <p:cTn id="105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9" fill="hold">
                      <p:stCondLst>
                        <p:cond delay="indefinite"/>
                      </p:stCondLst>
                      <p:childTnLst>
                        <p:par>
                          <p:cTn id="110" fill="hold">
                            <p:stCondLst>
                              <p:cond delay="0"/>
                            </p:stCondLst>
                            <p:childTnLst>
                              <p:par>
                                <p:cTn id="10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8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4" fill="hold">
                      <p:stCondLst>
                        <p:cond delay="indefinite"/>
                      </p:stCondLst>
                      <p:childTnLst>
                        <p:par>
                          <p:cTn id="115" fill="hold">
                            <p:stCondLst>
                              <p:cond delay="0"/>
                            </p:stCondLst>
                            <p:childTnLst>
                              <p:par>
                                <p:cTn id="11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9" fill="hold">
                      <p:stCondLst>
                        <p:cond delay="indefinite"/>
                      </p:stCondLst>
                      <p:childTnLst>
                        <p:par>
                          <p:cTn id="120" fill="hold">
                            <p:stCondLst>
                              <p:cond delay="0"/>
                            </p:stCondLst>
                            <p:childTnLst>
                              <p:par>
                                <p:cTn id="11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8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4" fill="hold">
                      <p:stCondLst>
                        <p:cond delay="indefinite"/>
                      </p:stCondLst>
                      <p:childTnLst>
                        <p:par>
                          <p:cTn id="125" fill="hold">
                            <p:stCondLst>
                              <p:cond delay="0"/>
                            </p:stCondLst>
                            <p:childTnLst>
                              <p:par>
                                <p:cTn id="12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3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8"/>
                </p:tgtEl>
              </p:cMediaNode>
            </p:video>
          </p:childTnLst>
        </p:cTn>
      </p:par>
    </p:tnLst>
  </p:timing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3 · SPaG · Prepositions · Prepositions of place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Teach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731520"/>
            <a:ext cx="10972800" cy="64008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3600" b="1" u="none">
                <a:solidFill>
                  <a:srgbClr val="0F766E"/>
                </a:solidFill>
                <a:latin typeface="Dreaming Outloud Pro"/>
              </a:rPr>
              <a:t>Prepositions of place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417320"/>
            <a:ext cx="10972800" cy="8839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Dreaming Outloud Pro"/>
              </a:rPr>
              <a:t>A </a:t>
            </a:r>
            <a:r>
              <a:rPr sz="2400" b="1" u="none">
                <a:solidFill>
                  <a:srgbClr val="B4237A"/>
                </a:solidFill>
                <a:latin typeface="Dreaming Outloud Pro"/>
              </a:rPr>
              <a:t>preposition of place</a:t>
            </a:r>
            <a:r>
              <a:rPr sz="2400" b="0" u="none">
                <a:solidFill>
                  <a:srgbClr val="17213A"/>
                </a:solidFill>
                <a:latin typeface="Dreaming Outloud Pro"/>
              </a:rPr>
              <a:t> tells you </a:t>
            </a:r>
            <a:r>
              <a:rPr sz="2400" b="1" u="none">
                <a:solidFill>
                  <a:srgbClr val="B4237A"/>
                </a:solidFill>
                <a:latin typeface="Dreaming Outloud Pro"/>
              </a:rPr>
              <a:t>where</a:t>
            </a:r>
            <a:r>
              <a:rPr sz="2400" b="0" u="none">
                <a:solidFill>
                  <a:srgbClr val="17213A"/>
                </a:solidFill>
                <a:latin typeface="Dreaming Outloud Pro"/>
              </a:rPr>
              <a:t> something is or where it goes: under, behind, beside, above, between, near, across, over.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640080" y="3017520"/>
            <a:ext cx="10881360" cy="842010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3810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822960" y="3017520"/>
            <a:ext cx="10515600" cy="84201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3000" b="0" u="none">
                <a:solidFill>
                  <a:srgbClr val="17213A"/>
                </a:solidFill>
                <a:latin typeface="Arial"/>
              </a:rPr>
              <a:t>A bird sat </a:t>
            </a:r>
            <a:r>
              <a:rPr sz="3000" b="1" u="none">
                <a:solidFill>
                  <a:srgbClr val="B4237A"/>
                </a:solidFill>
                <a:latin typeface="Arial"/>
              </a:rPr>
              <a:t>above</a:t>
            </a:r>
            <a:r>
              <a:rPr sz="3000" b="0" u="none">
                <a:solidFill>
                  <a:srgbClr val="17213A"/>
                </a:solidFill>
                <a:latin typeface="Arial"/>
              </a:rPr>
              <a:t> the door.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640080" y="4042410"/>
            <a:ext cx="10881360" cy="842010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3810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822960" y="4042410"/>
            <a:ext cx="10515600" cy="84201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3000" b="0" u="none">
                <a:solidFill>
                  <a:srgbClr val="17213A"/>
                </a:solidFill>
                <a:latin typeface="Arial"/>
              </a:rPr>
              <a:t>The shop is </a:t>
            </a:r>
            <a:r>
              <a:rPr sz="3000" b="1" u="none">
                <a:solidFill>
                  <a:srgbClr val="B4237A"/>
                </a:solidFill>
                <a:latin typeface="Arial"/>
              </a:rPr>
              <a:t>opposite</a:t>
            </a:r>
            <a:r>
              <a:rPr sz="3000" b="0" u="none">
                <a:solidFill>
                  <a:srgbClr val="17213A"/>
                </a:solidFill>
                <a:latin typeface="Arial"/>
              </a:rPr>
              <a:t> the bank.</a:t>
            </a:r>
          </a:p>
        </p:txBody>
      </p:sp>
      <p:pic>
        <p:nvPicPr>
          <p:cNvPr id="12" name="Picture 11" descr="detectiv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058400" y="5518861"/>
            <a:ext cx="846277" cy="881938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3 · SPaG · Prepositions · Prepositions of place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Key ideas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731520"/>
            <a:ext cx="10972800" cy="64008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3600" b="1" u="none">
                <a:solidFill>
                  <a:srgbClr val="0F766E"/>
                </a:solidFill>
                <a:latin typeface="Dreaming Outloud Pro"/>
              </a:rPr>
              <a:t>Key ideas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548640" y="1508760"/>
            <a:ext cx="10881360" cy="1051560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3175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658368" y="1536192"/>
            <a:ext cx="2377440" cy="99669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900" b="1" u="none">
                <a:solidFill>
                  <a:srgbClr val="B4237A"/>
                </a:solidFill>
                <a:latin typeface="Dreaming Outloud Pro"/>
              </a:rPr>
              <a:t>position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3017520" y="1536192"/>
            <a:ext cx="8321040" cy="99669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17213A"/>
                </a:solidFill>
                <a:latin typeface="Arial"/>
              </a:rPr>
              <a:t>The cat hid </a:t>
            </a:r>
            <a:r>
              <a:rPr sz="1700" b="1" u="none">
                <a:solidFill>
                  <a:srgbClr val="B4237A"/>
                </a:solidFill>
                <a:latin typeface="Arial"/>
              </a:rPr>
              <a:t>under</a:t>
            </a:r>
            <a:r>
              <a:rPr sz="1700" b="0" u="none">
                <a:solidFill>
                  <a:srgbClr val="17213A"/>
                </a:solidFill>
                <a:latin typeface="Arial"/>
              </a:rPr>
              <a:t> the bed.  The dog sat </a:t>
            </a:r>
            <a:r>
              <a:rPr sz="1700" b="1" u="none">
                <a:solidFill>
                  <a:srgbClr val="B4237A"/>
                </a:solidFill>
                <a:latin typeface="Arial"/>
              </a:rPr>
              <a:t>beside</a:t>
            </a:r>
            <a:r>
              <a:rPr sz="1700" b="0" u="none">
                <a:solidFill>
                  <a:srgbClr val="17213A"/>
                </a:solidFill>
                <a:latin typeface="Arial"/>
              </a:rPr>
              <a:t> me.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548640" y="2670048"/>
            <a:ext cx="10881360" cy="1051560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3175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658368" y="2697479"/>
            <a:ext cx="2377440" cy="99669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900" b="1" u="none">
                <a:solidFill>
                  <a:srgbClr val="B4237A"/>
                </a:solidFill>
                <a:latin typeface="Dreaming Outloud Pro"/>
              </a:rPr>
              <a:t>between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3017520" y="2697479"/>
            <a:ext cx="8321040" cy="99669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17213A"/>
                </a:solidFill>
                <a:latin typeface="Arial"/>
              </a:rPr>
              <a:t>The boy stood </a:t>
            </a:r>
            <a:r>
              <a:rPr sz="1700" b="1" u="none">
                <a:solidFill>
                  <a:srgbClr val="B4237A"/>
                </a:solidFill>
                <a:latin typeface="Arial"/>
              </a:rPr>
              <a:t>between</a:t>
            </a:r>
            <a:r>
              <a:rPr sz="1700" b="0" u="none">
                <a:solidFill>
                  <a:srgbClr val="17213A"/>
                </a:solidFill>
                <a:latin typeface="Arial"/>
              </a:rPr>
              <a:t> two trees.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3831335"/>
            <a:ext cx="10881360" cy="1051560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3175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3858768"/>
            <a:ext cx="2377440" cy="99669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900" b="1" u="none">
                <a:solidFill>
                  <a:srgbClr val="B4237A"/>
                </a:solidFill>
                <a:latin typeface="Dreaming Outloud Pro"/>
              </a:rPr>
              <a:t>movement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3017520" y="3858768"/>
            <a:ext cx="8321040" cy="99669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17213A"/>
                </a:solidFill>
                <a:latin typeface="Arial"/>
              </a:rPr>
              <a:t>We walked </a:t>
            </a:r>
            <a:r>
              <a:rPr sz="1700" b="1" u="none">
                <a:solidFill>
                  <a:srgbClr val="B4237A"/>
                </a:solidFill>
                <a:latin typeface="Arial"/>
              </a:rPr>
              <a:t>across</a:t>
            </a:r>
            <a:r>
              <a:rPr sz="1700" b="0" u="none">
                <a:solidFill>
                  <a:srgbClr val="17213A"/>
                </a:solidFill>
                <a:latin typeface="Arial"/>
              </a:rPr>
              <a:t> the field.  The plane flew </a:t>
            </a:r>
            <a:r>
              <a:rPr sz="1700" b="1" u="none">
                <a:solidFill>
                  <a:srgbClr val="B4237A"/>
                </a:solidFill>
                <a:latin typeface="Arial"/>
              </a:rPr>
              <a:t>over</a:t>
            </a:r>
            <a:r>
              <a:rPr sz="1700" b="0" u="none">
                <a:solidFill>
                  <a:srgbClr val="17213A"/>
                </a:solidFill>
                <a:latin typeface="Arial"/>
              </a:rPr>
              <a:t> the town.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3 · SPaG · Prepositions · Prepositions of place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Varied fluency 1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1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Underline the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preposition of place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in the sentence below.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48640" y="2606040"/>
            <a:ext cx="5257800" cy="99364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The bus stopped near the school.</a:t>
            </a:r>
          </a:p>
        </p:txBody>
      </p:sp>
      <p:sp>
        <p:nvSpPr>
          <p:cNvPr id="16" name="Rectangle 15"/>
          <p:cNvSpPr/>
          <p:nvPr/>
        </p:nvSpPr>
        <p:spPr>
          <a:xfrm>
            <a:off x="548640" y="2606040"/>
            <a:ext cx="5257800" cy="993648"/>
          </a:xfrm>
          <a:prstGeom prst="rect">
            <a:avLst/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548640" y="2606040"/>
            <a:ext cx="5257800" cy="99364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The bus stopped </a:t>
            </a:r>
            <a:r>
              <a:rPr sz="2400" b="0" u="sng">
                <a:solidFill>
                  <a:srgbClr val="D11A2A"/>
                </a:solidFill>
                <a:latin typeface="Arial"/>
              </a:rPr>
              <a:t>near</a:t>
            </a:r>
            <a:r>
              <a:rPr sz="2400" b="0" u="none">
                <a:solidFill>
                  <a:srgbClr val="17213A"/>
                </a:solidFill>
                <a:latin typeface="Arial"/>
              </a:rPr>
              <a:t> the school.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Underline the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preposition of place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in the sentence below.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309360" y="2606040"/>
            <a:ext cx="5257800" cy="59740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The ball is behind the chair.</a:t>
            </a:r>
          </a:p>
        </p:txBody>
      </p:sp>
      <p:sp>
        <p:nvSpPr>
          <p:cNvPr id="21" name="Rectangle 20"/>
          <p:cNvSpPr/>
          <p:nvPr/>
        </p:nvSpPr>
        <p:spPr>
          <a:xfrm>
            <a:off x="6309360" y="2606040"/>
            <a:ext cx="5257800" cy="597408"/>
          </a:xfrm>
          <a:prstGeom prst="rect">
            <a:avLst/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6309360" y="2606040"/>
            <a:ext cx="5257800" cy="59740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The ball is </a:t>
            </a:r>
            <a:r>
              <a:rPr sz="2400" b="0" u="sng">
                <a:solidFill>
                  <a:srgbClr val="D11A2A"/>
                </a:solidFill>
                <a:latin typeface="Arial"/>
              </a:rPr>
              <a:t>behind</a:t>
            </a:r>
            <a:r>
              <a:rPr sz="2400" b="0" u="none">
                <a:solidFill>
                  <a:srgbClr val="17213A"/>
                </a:solidFill>
                <a:latin typeface="Arial"/>
              </a:rPr>
              <a:t> the chair.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4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3 · SPaG · Prepositions · Prepositions of place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Varied fluency 2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2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Which of these is a preposition of place?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548640" y="2606040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640080" y="2606040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above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548640" y="2606040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640080" y="2606040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✔  above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548640" y="3184398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640080" y="3184398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due to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548640" y="3762756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640080" y="3762756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before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Which of these is a preposition of place?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6309360" y="2606040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6400800" y="2606040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near</a:t>
            </a:r>
          </a:p>
        </p:txBody>
      </p:sp>
      <p:sp>
        <p:nvSpPr>
          <p:cNvPr id="27" name="Rounded Rectangle 26"/>
          <p:cNvSpPr/>
          <p:nvPr/>
        </p:nvSpPr>
        <p:spPr>
          <a:xfrm>
            <a:off x="6309360" y="2606040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TextBox 27"/>
          <p:cNvSpPr txBox="1"/>
          <p:nvPr/>
        </p:nvSpPr>
        <p:spPr>
          <a:xfrm>
            <a:off x="6400800" y="2606040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✔  near</a:t>
            </a:r>
          </a:p>
        </p:txBody>
      </p:sp>
      <p:sp>
        <p:nvSpPr>
          <p:cNvPr id="29" name="Rounded Rectangle 28"/>
          <p:cNvSpPr/>
          <p:nvPr/>
        </p:nvSpPr>
        <p:spPr>
          <a:xfrm>
            <a:off x="6309360" y="3184398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TextBox 29"/>
          <p:cNvSpPr txBox="1"/>
          <p:nvPr/>
        </p:nvSpPr>
        <p:spPr>
          <a:xfrm>
            <a:off x="6400800" y="3184398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due to</a:t>
            </a:r>
          </a:p>
        </p:txBody>
      </p:sp>
      <p:sp>
        <p:nvSpPr>
          <p:cNvPr id="31" name="Rounded Rectangle 30"/>
          <p:cNvSpPr/>
          <p:nvPr/>
        </p:nvSpPr>
        <p:spPr>
          <a:xfrm>
            <a:off x="6309360" y="3762756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TextBox 31"/>
          <p:cNvSpPr txBox="1"/>
          <p:nvPr/>
        </p:nvSpPr>
        <p:spPr>
          <a:xfrm>
            <a:off x="6400800" y="3762756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before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4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3 · SPaG · Prepositions · Prepositions of place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Varied fluency 3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3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Underline the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preposition of place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in the sentence below.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48640" y="2606040"/>
            <a:ext cx="5257800" cy="99364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The boy stood between two trees.</a:t>
            </a:r>
          </a:p>
        </p:txBody>
      </p:sp>
      <p:sp>
        <p:nvSpPr>
          <p:cNvPr id="16" name="Rectangle 15"/>
          <p:cNvSpPr/>
          <p:nvPr/>
        </p:nvSpPr>
        <p:spPr>
          <a:xfrm>
            <a:off x="548640" y="2606040"/>
            <a:ext cx="5257800" cy="993648"/>
          </a:xfrm>
          <a:prstGeom prst="rect">
            <a:avLst/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548640" y="2606040"/>
            <a:ext cx="5257800" cy="99364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The boy stood </a:t>
            </a:r>
            <a:r>
              <a:rPr sz="2400" b="0" u="sng">
                <a:solidFill>
                  <a:srgbClr val="D11A2A"/>
                </a:solidFill>
                <a:latin typeface="Arial"/>
              </a:rPr>
              <a:t>between</a:t>
            </a:r>
            <a:r>
              <a:rPr sz="2400" b="0" u="none">
                <a:solidFill>
                  <a:srgbClr val="17213A"/>
                </a:solidFill>
                <a:latin typeface="Arial"/>
              </a:rPr>
              <a:t> two trees.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Underline the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preposition of place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in the sentence below.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309360" y="2606040"/>
            <a:ext cx="5257800" cy="99364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The ball rolled behind the sofa.</a:t>
            </a:r>
          </a:p>
        </p:txBody>
      </p:sp>
      <p:sp>
        <p:nvSpPr>
          <p:cNvPr id="21" name="Rectangle 20"/>
          <p:cNvSpPr/>
          <p:nvPr/>
        </p:nvSpPr>
        <p:spPr>
          <a:xfrm>
            <a:off x="6309360" y="2606040"/>
            <a:ext cx="5257800" cy="993648"/>
          </a:xfrm>
          <a:prstGeom prst="rect">
            <a:avLst/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6309360" y="2606040"/>
            <a:ext cx="5257800" cy="99364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The ball rolled </a:t>
            </a:r>
            <a:r>
              <a:rPr sz="2400" b="0" u="sng">
                <a:solidFill>
                  <a:srgbClr val="D11A2A"/>
                </a:solidFill>
                <a:latin typeface="Arial"/>
              </a:rPr>
              <a:t>behind</a:t>
            </a:r>
            <a:r>
              <a:rPr sz="2400" b="0" u="none">
                <a:solidFill>
                  <a:srgbClr val="17213A"/>
                </a:solidFill>
                <a:latin typeface="Arial"/>
              </a:rPr>
              <a:t> the sofa.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4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3 · SPaG · Prepositions · Prepositions of place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Varied fluency 4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4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Is the statement correct? Tick one box. Then explain how you know.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48640" y="2606040"/>
            <a:ext cx="5257800" cy="851001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967" b="0" u="none">
                <a:solidFill>
                  <a:srgbClr val="17213A"/>
                </a:solidFill>
                <a:latin typeface="Arial"/>
              </a:rPr>
              <a:t>The sentence 'A bird sat above the door.' has a preposition of place.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548640" y="3566769"/>
            <a:ext cx="5257800" cy="45377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640080" y="3566769"/>
            <a:ext cx="5074920" cy="45377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☐  Yes, it is correct.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548640" y="3566769"/>
            <a:ext cx="5257800" cy="453770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640080" y="3566769"/>
            <a:ext cx="5074920" cy="45377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✔  Yes, it is correct.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548640" y="4093692"/>
            <a:ext cx="5257800" cy="45377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640080" y="4093692"/>
            <a:ext cx="5074920" cy="45377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☐  No, it is not correct.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548640" y="4730343"/>
            <a:ext cx="5257800" cy="37147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Explain how you know.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548640" y="5211546"/>
            <a:ext cx="5257800" cy="855610"/>
          </a:xfrm>
          <a:prstGeom prst="roundRect">
            <a:avLst>
              <a:gd name="adj" fmla="val 10000"/>
            </a:avLst>
          </a:prstGeom>
          <a:noFill/>
          <a:ln w="19050">
            <a:solidFill>
              <a:srgbClr val="9AA3B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640080" y="5211546"/>
            <a:ext cx="5074920" cy="85561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393" b="0" u="none">
                <a:solidFill>
                  <a:srgbClr val="D11A2A"/>
                </a:solidFill>
                <a:latin typeface="Arial"/>
              </a:rPr>
              <a:t>The sentence has a preposition of place.</a:t>
            </a:r>
          </a:p>
          <a:p>
            <a:pPr algn="l">
              <a:lnSpc>
                <a:spcPct val="115000"/>
              </a:lnSpc>
            </a:pPr>
            <a:r>
              <a:rPr sz="1393" b="0" u="none">
                <a:solidFill>
                  <a:srgbClr val="D11A2A"/>
                </a:solidFill>
                <a:latin typeface="Arial"/>
              </a:rPr>
              <a:t>Accept any answer that gives the same reason.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Is the statement correct? Tick one box. Then explain how you know.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6309360" y="2606040"/>
            <a:ext cx="5257800" cy="851001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967" b="0" u="none">
                <a:solidFill>
                  <a:srgbClr val="17213A"/>
                </a:solidFill>
                <a:latin typeface="Arial"/>
              </a:rPr>
              <a:t>The sentence 'Wait until Friday.' has a preposition of place.</a:t>
            </a:r>
          </a:p>
        </p:txBody>
      </p:sp>
      <p:sp>
        <p:nvSpPr>
          <p:cNvPr id="28" name="Rounded Rectangle 27"/>
          <p:cNvSpPr/>
          <p:nvPr/>
        </p:nvSpPr>
        <p:spPr>
          <a:xfrm>
            <a:off x="6309360" y="3566769"/>
            <a:ext cx="5257800" cy="45377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9" name="TextBox 28"/>
          <p:cNvSpPr txBox="1"/>
          <p:nvPr/>
        </p:nvSpPr>
        <p:spPr>
          <a:xfrm>
            <a:off x="6400800" y="3566769"/>
            <a:ext cx="5074920" cy="45377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☐  Yes, it is correct.</a:t>
            </a:r>
          </a:p>
        </p:txBody>
      </p:sp>
      <p:sp>
        <p:nvSpPr>
          <p:cNvPr id="30" name="Rounded Rectangle 29"/>
          <p:cNvSpPr/>
          <p:nvPr/>
        </p:nvSpPr>
        <p:spPr>
          <a:xfrm>
            <a:off x="6309360" y="4093692"/>
            <a:ext cx="5257800" cy="45377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1" name="TextBox 30"/>
          <p:cNvSpPr txBox="1"/>
          <p:nvPr/>
        </p:nvSpPr>
        <p:spPr>
          <a:xfrm>
            <a:off x="6400800" y="4093692"/>
            <a:ext cx="5074920" cy="45377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☐  No, it is not correct.</a:t>
            </a:r>
          </a:p>
        </p:txBody>
      </p:sp>
      <p:sp>
        <p:nvSpPr>
          <p:cNvPr id="32" name="Rounded Rectangle 31"/>
          <p:cNvSpPr/>
          <p:nvPr/>
        </p:nvSpPr>
        <p:spPr>
          <a:xfrm>
            <a:off x="6309360" y="4093692"/>
            <a:ext cx="5257800" cy="453770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3" name="TextBox 32"/>
          <p:cNvSpPr txBox="1"/>
          <p:nvPr/>
        </p:nvSpPr>
        <p:spPr>
          <a:xfrm>
            <a:off x="6400800" y="4093692"/>
            <a:ext cx="5074920" cy="45377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✔  No, it is not correct.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6309360" y="4730343"/>
            <a:ext cx="5257800" cy="37147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Explain how you know.</a:t>
            </a:r>
          </a:p>
        </p:txBody>
      </p:sp>
      <p:sp>
        <p:nvSpPr>
          <p:cNvPr id="35" name="Rounded Rectangle 34"/>
          <p:cNvSpPr/>
          <p:nvPr/>
        </p:nvSpPr>
        <p:spPr>
          <a:xfrm>
            <a:off x="6309360" y="5211546"/>
            <a:ext cx="5257800" cy="855610"/>
          </a:xfrm>
          <a:prstGeom prst="roundRect">
            <a:avLst>
              <a:gd name="adj" fmla="val 10000"/>
            </a:avLst>
          </a:prstGeom>
          <a:noFill/>
          <a:ln w="19050">
            <a:solidFill>
              <a:srgbClr val="9AA3B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TextBox 35"/>
          <p:cNvSpPr txBox="1"/>
          <p:nvPr/>
        </p:nvSpPr>
        <p:spPr>
          <a:xfrm>
            <a:off x="6400800" y="5211546"/>
            <a:ext cx="5074920" cy="85561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393" b="0" u="none">
                <a:solidFill>
                  <a:srgbClr val="D11A2A"/>
                </a:solidFill>
                <a:latin typeface="Arial"/>
              </a:rPr>
              <a:t>The sentence has a preposition of time, not a preposition of place.</a:t>
            </a:r>
          </a:p>
          <a:p>
            <a:pPr algn="l">
              <a:lnSpc>
                <a:spcPct val="115000"/>
              </a:lnSpc>
            </a:pPr>
            <a:r>
              <a:rPr sz="1393" b="0" u="none">
                <a:solidFill>
                  <a:srgbClr val="D11A2A"/>
                </a:solidFill>
                <a:latin typeface="Arial"/>
              </a:rPr>
              <a:t>Accept any answer that gives the same reason.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2" fill="hold">
                      <p:stCondLst>
                        <p:cond delay="indefinite"/>
                      </p:stCondLst>
                      <p:childTnLst>
                        <p:par>
                          <p:cTn id="113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0" fill="hold">
                      <p:stCondLst>
                        <p:cond delay="indefinite"/>
                      </p:stCondLst>
                      <p:childTnLst>
                        <p:par>
                          <p:cTn id="121" fill="hold">
                            <p:stCondLst>
                              <p:cond delay="0"/>
                            </p:stCondLst>
                            <p:childTnLst>
                              <p:par>
                                <p:cTn id="11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6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9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5" fill="hold">
                      <p:stCondLst>
                        <p:cond delay="indefinite"/>
                      </p:stCondLst>
                      <p:childTnLst>
                        <p:par>
                          <p:cTn id="126" fill="hold">
                            <p:stCondLst>
                              <p:cond delay="0"/>
                            </p:stCondLst>
                            <p:childTnLst>
                              <p:par>
                                <p:cTn id="12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4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3 · SPaG · Prepositions · Prepositions of place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Varied fluency 5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5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17213A"/>
                </a:solidFill>
                <a:latin typeface="Arial"/>
              </a:rPr>
              <a:t>Tick one box in each row to show whether the preposition in the sentence tells you about </a:t>
            </a:r>
            <a:r>
              <a:rPr sz="1700" b="1" u="none">
                <a:solidFill>
                  <a:srgbClr val="17213A"/>
                </a:solidFill>
                <a:latin typeface="Arial"/>
              </a:rPr>
              <a:t>time</a:t>
            </a:r>
            <a:r>
              <a:rPr sz="1700" b="0" u="none">
                <a:solidFill>
                  <a:srgbClr val="17213A"/>
                </a:solidFill>
                <a:latin typeface="Arial"/>
              </a:rPr>
              <a:t>, </a:t>
            </a:r>
            <a:r>
              <a:rPr sz="1700" b="1" u="none">
                <a:solidFill>
                  <a:srgbClr val="17213A"/>
                </a:solidFill>
                <a:latin typeface="Arial"/>
              </a:rPr>
              <a:t>place</a:t>
            </a:r>
            <a:r>
              <a:rPr sz="1700" b="0" u="none">
                <a:solidFill>
                  <a:srgbClr val="17213A"/>
                </a:solidFill>
                <a:latin typeface="Arial"/>
              </a:rPr>
              <a:t> or </a:t>
            </a:r>
            <a:r>
              <a:rPr sz="1700" b="1" u="none">
                <a:solidFill>
                  <a:srgbClr val="17213A"/>
                </a:solidFill>
                <a:latin typeface="Arial"/>
              </a:rPr>
              <a:t>cause</a:t>
            </a:r>
            <a:r>
              <a:rPr sz="1700" b="0" u="none">
                <a:solidFill>
                  <a:srgbClr val="17213A"/>
                </a:solidFill>
                <a:latin typeface="Arial"/>
              </a:rPr>
              <a:t>.</a:t>
            </a:r>
          </a:p>
        </p:txBody>
      </p:sp>
      <p:sp>
        <p:nvSpPr>
          <p:cNvPr id="15" name="Rectangle 14"/>
          <p:cNvSpPr/>
          <p:nvPr/>
        </p:nvSpPr>
        <p:spPr>
          <a:xfrm>
            <a:off x="548640" y="2606040"/>
            <a:ext cx="5257800" cy="457200"/>
          </a:xfrm>
          <a:prstGeom prst="rect">
            <a:avLst/>
          </a:prstGeom>
          <a:solidFill>
            <a:srgbClr val="E3F0FA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3557016" y="2606040"/>
            <a:ext cx="749808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400" b="1" u="none">
                <a:solidFill>
                  <a:srgbClr val="17213A"/>
                </a:solidFill>
                <a:latin typeface="Arial"/>
              </a:rPr>
              <a:t>Time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4306824" y="2606040"/>
            <a:ext cx="749808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400" b="1" u="none">
                <a:solidFill>
                  <a:srgbClr val="17213A"/>
                </a:solidFill>
                <a:latin typeface="Arial"/>
              </a:rPr>
              <a:t>Place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5056632" y="2606040"/>
            <a:ext cx="749808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400" b="1" u="none">
                <a:solidFill>
                  <a:srgbClr val="17213A"/>
                </a:solidFill>
                <a:latin typeface="Arial"/>
              </a:rPr>
              <a:t>Cause</a:t>
            </a:r>
          </a:p>
        </p:txBody>
      </p:sp>
      <p:sp>
        <p:nvSpPr>
          <p:cNvPr id="19" name="Rectangle 18"/>
          <p:cNvSpPr/>
          <p:nvPr/>
        </p:nvSpPr>
        <p:spPr>
          <a:xfrm>
            <a:off x="548640" y="3063240"/>
            <a:ext cx="5257800" cy="709168"/>
          </a:xfrm>
          <a:prstGeom prst="rect">
            <a:avLst/>
          </a:prstGeom>
          <a:solidFill>
            <a:srgbClr val="FFFFFF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594360" y="3063240"/>
            <a:ext cx="2916936" cy="709168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A bird sat above the door.</a:t>
            </a:r>
          </a:p>
        </p:txBody>
      </p:sp>
      <p:sp>
        <p:nvSpPr>
          <p:cNvPr id="21" name="Rectangle 20"/>
          <p:cNvSpPr/>
          <p:nvPr/>
        </p:nvSpPr>
        <p:spPr>
          <a:xfrm>
            <a:off x="3557016" y="3063240"/>
            <a:ext cx="749808" cy="709168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Rectangle 21"/>
          <p:cNvSpPr/>
          <p:nvPr/>
        </p:nvSpPr>
        <p:spPr>
          <a:xfrm>
            <a:off x="4306824" y="3063240"/>
            <a:ext cx="749808" cy="709168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Rectangle 22"/>
          <p:cNvSpPr/>
          <p:nvPr/>
        </p:nvSpPr>
        <p:spPr>
          <a:xfrm>
            <a:off x="5056632" y="3063240"/>
            <a:ext cx="749808" cy="709168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4306824" y="3063240"/>
            <a:ext cx="749808" cy="709168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2200" b="1" u="none">
                <a:solidFill>
                  <a:srgbClr val="2E9E5B"/>
                </a:solidFill>
                <a:latin typeface="Arial"/>
              </a:rPr>
              <a:t>✔</a:t>
            </a:r>
          </a:p>
        </p:txBody>
      </p:sp>
      <p:sp>
        <p:nvSpPr>
          <p:cNvPr id="25" name="Rectangle 24"/>
          <p:cNvSpPr/>
          <p:nvPr/>
        </p:nvSpPr>
        <p:spPr>
          <a:xfrm>
            <a:off x="548640" y="3772408"/>
            <a:ext cx="5257800" cy="457200"/>
          </a:xfrm>
          <a:prstGeom prst="rect">
            <a:avLst/>
          </a:prstGeom>
          <a:solidFill>
            <a:srgbClr val="FFFFFF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594360" y="3772408"/>
            <a:ext cx="2916936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Tidy up before bedtime.</a:t>
            </a:r>
          </a:p>
        </p:txBody>
      </p:sp>
      <p:sp>
        <p:nvSpPr>
          <p:cNvPr id="27" name="Rectangle 26"/>
          <p:cNvSpPr/>
          <p:nvPr/>
        </p:nvSpPr>
        <p:spPr>
          <a:xfrm>
            <a:off x="3557016" y="3772408"/>
            <a:ext cx="749808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Rectangle 27"/>
          <p:cNvSpPr/>
          <p:nvPr/>
        </p:nvSpPr>
        <p:spPr>
          <a:xfrm>
            <a:off x="4306824" y="3772408"/>
            <a:ext cx="749808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9" name="Rectangle 28"/>
          <p:cNvSpPr/>
          <p:nvPr/>
        </p:nvSpPr>
        <p:spPr>
          <a:xfrm>
            <a:off x="5056632" y="3772408"/>
            <a:ext cx="749808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TextBox 29"/>
          <p:cNvSpPr txBox="1"/>
          <p:nvPr/>
        </p:nvSpPr>
        <p:spPr>
          <a:xfrm>
            <a:off x="3557016" y="3772408"/>
            <a:ext cx="749808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2200" b="1" u="none">
                <a:solidFill>
                  <a:srgbClr val="2E9E5B"/>
                </a:solidFill>
                <a:latin typeface="Arial"/>
              </a:rPr>
              <a:t>✔</a:t>
            </a:r>
          </a:p>
        </p:txBody>
      </p:sp>
      <p:sp>
        <p:nvSpPr>
          <p:cNvPr id="31" name="Rectangle 30"/>
          <p:cNvSpPr/>
          <p:nvPr/>
        </p:nvSpPr>
        <p:spPr>
          <a:xfrm>
            <a:off x="548640" y="4229608"/>
            <a:ext cx="5257800" cy="709168"/>
          </a:xfrm>
          <a:prstGeom prst="rect">
            <a:avLst/>
          </a:prstGeom>
          <a:solidFill>
            <a:srgbClr val="FFFFFF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TextBox 31"/>
          <p:cNvSpPr txBox="1"/>
          <p:nvPr/>
        </p:nvSpPr>
        <p:spPr>
          <a:xfrm>
            <a:off x="594360" y="4229608"/>
            <a:ext cx="2916936" cy="709168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A book lay under the table.</a:t>
            </a:r>
          </a:p>
        </p:txBody>
      </p:sp>
      <p:sp>
        <p:nvSpPr>
          <p:cNvPr id="33" name="Rectangle 32"/>
          <p:cNvSpPr/>
          <p:nvPr/>
        </p:nvSpPr>
        <p:spPr>
          <a:xfrm>
            <a:off x="3557016" y="4229608"/>
            <a:ext cx="749808" cy="709168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4" name="Rectangle 33"/>
          <p:cNvSpPr/>
          <p:nvPr/>
        </p:nvSpPr>
        <p:spPr>
          <a:xfrm>
            <a:off x="4306824" y="4229608"/>
            <a:ext cx="749808" cy="709168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5" name="Rectangle 34"/>
          <p:cNvSpPr/>
          <p:nvPr/>
        </p:nvSpPr>
        <p:spPr>
          <a:xfrm>
            <a:off x="5056632" y="4229608"/>
            <a:ext cx="749808" cy="709168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TextBox 35"/>
          <p:cNvSpPr txBox="1"/>
          <p:nvPr/>
        </p:nvSpPr>
        <p:spPr>
          <a:xfrm>
            <a:off x="4306824" y="4229608"/>
            <a:ext cx="749808" cy="709168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2200" b="1" u="none">
                <a:solidFill>
                  <a:srgbClr val="2E9E5B"/>
                </a:solidFill>
                <a:latin typeface="Arial"/>
              </a:rPr>
              <a:t>✔</a:t>
            </a:r>
          </a:p>
        </p:txBody>
      </p:sp>
      <p:sp>
        <p:nvSpPr>
          <p:cNvPr id="37" name="Rectangle 36"/>
          <p:cNvSpPr/>
          <p:nvPr/>
        </p:nvSpPr>
        <p:spPr>
          <a:xfrm>
            <a:off x="548640" y="4938776"/>
            <a:ext cx="5257800" cy="709168"/>
          </a:xfrm>
          <a:prstGeom prst="rect">
            <a:avLst/>
          </a:prstGeom>
          <a:solidFill>
            <a:srgbClr val="FFFFFF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8" name="TextBox 37"/>
          <p:cNvSpPr txBox="1"/>
          <p:nvPr/>
        </p:nvSpPr>
        <p:spPr>
          <a:xfrm>
            <a:off x="594360" y="4938776"/>
            <a:ext cx="2916936" cy="709168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The picnic ended because of the thunder.</a:t>
            </a:r>
          </a:p>
        </p:txBody>
      </p:sp>
      <p:sp>
        <p:nvSpPr>
          <p:cNvPr id="39" name="Rectangle 38"/>
          <p:cNvSpPr/>
          <p:nvPr/>
        </p:nvSpPr>
        <p:spPr>
          <a:xfrm>
            <a:off x="3557016" y="4938776"/>
            <a:ext cx="749808" cy="709168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0" name="Rectangle 39"/>
          <p:cNvSpPr/>
          <p:nvPr/>
        </p:nvSpPr>
        <p:spPr>
          <a:xfrm>
            <a:off x="4306824" y="4938776"/>
            <a:ext cx="749808" cy="709168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1" name="Rectangle 40"/>
          <p:cNvSpPr/>
          <p:nvPr/>
        </p:nvSpPr>
        <p:spPr>
          <a:xfrm>
            <a:off x="5056632" y="4938776"/>
            <a:ext cx="749808" cy="709168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2" name="TextBox 41"/>
          <p:cNvSpPr txBox="1"/>
          <p:nvPr/>
        </p:nvSpPr>
        <p:spPr>
          <a:xfrm>
            <a:off x="5056632" y="4938776"/>
            <a:ext cx="749808" cy="709168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2200" b="1" u="none">
                <a:solidFill>
                  <a:srgbClr val="2E9E5B"/>
                </a:solidFill>
                <a:latin typeface="Arial"/>
              </a:rPr>
              <a:t>✔</a:t>
            </a:r>
          </a:p>
        </p:txBody>
      </p:sp>
      <p:sp>
        <p:nvSpPr>
          <p:cNvPr id="43" name="Rounded Rectangle 42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4" name="TextBox 43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17213A"/>
                </a:solidFill>
                <a:latin typeface="Arial"/>
              </a:rPr>
              <a:t>Tick one box in each row to show whether the preposition in the sentence tells you about </a:t>
            </a:r>
            <a:r>
              <a:rPr sz="1700" b="1" u="none">
                <a:solidFill>
                  <a:srgbClr val="17213A"/>
                </a:solidFill>
                <a:latin typeface="Arial"/>
              </a:rPr>
              <a:t>time</a:t>
            </a:r>
            <a:r>
              <a:rPr sz="1700" b="0" u="none">
                <a:solidFill>
                  <a:srgbClr val="17213A"/>
                </a:solidFill>
                <a:latin typeface="Arial"/>
              </a:rPr>
              <a:t>, </a:t>
            </a:r>
            <a:r>
              <a:rPr sz="1700" b="1" u="none">
                <a:solidFill>
                  <a:srgbClr val="17213A"/>
                </a:solidFill>
                <a:latin typeface="Arial"/>
              </a:rPr>
              <a:t>place</a:t>
            </a:r>
            <a:r>
              <a:rPr sz="1700" b="0" u="none">
                <a:solidFill>
                  <a:srgbClr val="17213A"/>
                </a:solidFill>
                <a:latin typeface="Arial"/>
              </a:rPr>
              <a:t> or </a:t>
            </a:r>
            <a:r>
              <a:rPr sz="1700" b="1" u="none">
                <a:solidFill>
                  <a:srgbClr val="17213A"/>
                </a:solidFill>
                <a:latin typeface="Arial"/>
              </a:rPr>
              <a:t>cause</a:t>
            </a:r>
            <a:r>
              <a:rPr sz="1700" b="0" u="none">
                <a:solidFill>
                  <a:srgbClr val="17213A"/>
                </a:solidFill>
                <a:latin typeface="Arial"/>
              </a:rPr>
              <a:t>.</a:t>
            </a:r>
          </a:p>
        </p:txBody>
      </p:sp>
      <p:sp>
        <p:nvSpPr>
          <p:cNvPr id="45" name="Rectangle 44"/>
          <p:cNvSpPr/>
          <p:nvPr/>
        </p:nvSpPr>
        <p:spPr>
          <a:xfrm>
            <a:off x="6309360" y="2606040"/>
            <a:ext cx="5257800" cy="457200"/>
          </a:xfrm>
          <a:prstGeom prst="rect">
            <a:avLst/>
          </a:prstGeom>
          <a:solidFill>
            <a:srgbClr val="E3F0FA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6" name="TextBox 45"/>
          <p:cNvSpPr txBox="1"/>
          <p:nvPr/>
        </p:nvSpPr>
        <p:spPr>
          <a:xfrm>
            <a:off x="9317736" y="2606040"/>
            <a:ext cx="749808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400" b="1" u="none">
                <a:solidFill>
                  <a:srgbClr val="17213A"/>
                </a:solidFill>
                <a:latin typeface="Arial"/>
              </a:rPr>
              <a:t>Time</a:t>
            </a:r>
          </a:p>
        </p:txBody>
      </p:sp>
      <p:sp>
        <p:nvSpPr>
          <p:cNvPr id="47" name="TextBox 46"/>
          <p:cNvSpPr txBox="1"/>
          <p:nvPr/>
        </p:nvSpPr>
        <p:spPr>
          <a:xfrm>
            <a:off x="10067544" y="2606040"/>
            <a:ext cx="749808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400" b="1" u="none">
                <a:solidFill>
                  <a:srgbClr val="17213A"/>
                </a:solidFill>
                <a:latin typeface="Arial"/>
              </a:rPr>
              <a:t>Place</a:t>
            </a:r>
          </a:p>
        </p:txBody>
      </p:sp>
      <p:sp>
        <p:nvSpPr>
          <p:cNvPr id="48" name="TextBox 47"/>
          <p:cNvSpPr txBox="1"/>
          <p:nvPr/>
        </p:nvSpPr>
        <p:spPr>
          <a:xfrm>
            <a:off x="10817352" y="2606040"/>
            <a:ext cx="749808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400" b="1" u="none">
                <a:solidFill>
                  <a:srgbClr val="17213A"/>
                </a:solidFill>
                <a:latin typeface="Arial"/>
              </a:rPr>
              <a:t>Cause</a:t>
            </a:r>
          </a:p>
        </p:txBody>
      </p:sp>
      <p:sp>
        <p:nvSpPr>
          <p:cNvPr id="49" name="Rectangle 48"/>
          <p:cNvSpPr/>
          <p:nvPr/>
        </p:nvSpPr>
        <p:spPr>
          <a:xfrm>
            <a:off x="6309360" y="3063240"/>
            <a:ext cx="5257800" cy="709168"/>
          </a:xfrm>
          <a:prstGeom prst="rect">
            <a:avLst/>
          </a:prstGeom>
          <a:solidFill>
            <a:srgbClr val="FFFFFF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0" name="TextBox 49"/>
          <p:cNvSpPr txBox="1"/>
          <p:nvPr/>
        </p:nvSpPr>
        <p:spPr>
          <a:xfrm>
            <a:off x="6355080" y="3063240"/>
            <a:ext cx="2916936" cy="709168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The match was cancelled because of the rain.</a:t>
            </a:r>
          </a:p>
        </p:txBody>
      </p:sp>
      <p:sp>
        <p:nvSpPr>
          <p:cNvPr id="51" name="Rectangle 50"/>
          <p:cNvSpPr/>
          <p:nvPr/>
        </p:nvSpPr>
        <p:spPr>
          <a:xfrm>
            <a:off x="9317736" y="3063240"/>
            <a:ext cx="749808" cy="709168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2" name="Rectangle 51"/>
          <p:cNvSpPr/>
          <p:nvPr/>
        </p:nvSpPr>
        <p:spPr>
          <a:xfrm>
            <a:off x="10067544" y="3063240"/>
            <a:ext cx="749808" cy="709168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3" name="Rectangle 52"/>
          <p:cNvSpPr/>
          <p:nvPr/>
        </p:nvSpPr>
        <p:spPr>
          <a:xfrm>
            <a:off x="10817352" y="3063240"/>
            <a:ext cx="749808" cy="709168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4" name="TextBox 53"/>
          <p:cNvSpPr txBox="1"/>
          <p:nvPr/>
        </p:nvSpPr>
        <p:spPr>
          <a:xfrm>
            <a:off x="10817352" y="3063240"/>
            <a:ext cx="749808" cy="709168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2200" b="1" u="none">
                <a:solidFill>
                  <a:srgbClr val="2E9E5B"/>
                </a:solidFill>
                <a:latin typeface="Arial"/>
              </a:rPr>
              <a:t>✔</a:t>
            </a:r>
          </a:p>
        </p:txBody>
      </p:sp>
      <p:sp>
        <p:nvSpPr>
          <p:cNvPr id="55" name="Rectangle 54"/>
          <p:cNvSpPr/>
          <p:nvPr/>
        </p:nvSpPr>
        <p:spPr>
          <a:xfrm>
            <a:off x="6309360" y="3772408"/>
            <a:ext cx="5257800" cy="457200"/>
          </a:xfrm>
          <a:prstGeom prst="rect">
            <a:avLst/>
          </a:prstGeom>
          <a:solidFill>
            <a:srgbClr val="FFFFFF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6" name="TextBox 55"/>
          <p:cNvSpPr txBox="1"/>
          <p:nvPr/>
        </p:nvSpPr>
        <p:spPr>
          <a:xfrm>
            <a:off x="6355080" y="3772408"/>
            <a:ext cx="2916936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Wait until Friday.</a:t>
            </a:r>
          </a:p>
        </p:txBody>
      </p:sp>
      <p:sp>
        <p:nvSpPr>
          <p:cNvPr id="57" name="Rectangle 56"/>
          <p:cNvSpPr/>
          <p:nvPr/>
        </p:nvSpPr>
        <p:spPr>
          <a:xfrm>
            <a:off x="9317736" y="3772408"/>
            <a:ext cx="749808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8" name="Rectangle 57"/>
          <p:cNvSpPr/>
          <p:nvPr/>
        </p:nvSpPr>
        <p:spPr>
          <a:xfrm>
            <a:off x="10067544" y="3772408"/>
            <a:ext cx="749808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9" name="Rectangle 58"/>
          <p:cNvSpPr/>
          <p:nvPr/>
        </p:nvSpPr>
        <p:spPr>
          <a:xfrm>
            <a:off x="10817352" y="3772408"/>
            <a:ext cx="749808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0" name="TextBox 59"/>
          <p:cNvSpPr txBox="1"/>
          <p:nvPr/>
        </p:nvSpPr>
        <p:spPr>
          <a:xfrm>
            <a:off x="9317736" y="3772408"/>
            <a:ext cx="749808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2200" b="1" u="none">
                <a:solidFill>
                  <a:srgbClr val="2E9E5B"/>
                </a:solidFill>
                <a:latin typeface="Arial"/>
              </a:rPr>
              <a:t>✔</a:t>
            </a:r>
          </a:p>
        </p:txBody>
      </p:sp>
      <p:sp>
        <p:nvSpPr>
          <p:cNvPr id="61" name="Rectangle 60"/>
          <p:cNvSpPr/>
          <p:nvPr/>
        </p:nvSpPr>
        <p:spPr>
          <a:xfrm>
            <a:off x="6309360" y="4229608"/>
            <a:ext cx="5257800" cy="709168"/>
          </a:xfrm>
          <a:prstGeom prst="rect">
            <a:avLst/>
          </a:prstGeom>
          <a:solidFill>
            <a:srgbClr val="FFFFFF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2" name="TextBox 61"/>
          <p:cNvSpPr txBox="1"/>
          <p:nvPr/>
        </p:nvSpPr>
        <p:spPr>
          <a:xfrm>
            <a:off x="6355080" y="4229608"/>
            <a:ext cx="2916936" cy="709168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The dog slept beside the fire.</a:t>
            </a:r>
          </a:p>
        </p:txBody>
      </p:sp>
      <p:sp>
        <p:nvSpPr>
          <p:cNvPr id="63" name="Rectangle 62"/>
          <p:cNvSpPr/>
          <p:nvPr/>
        </p:nvSpPr>
        <p:spPr>
          <a:xfrm>
            <a:off x="9317736" y="4229608"/>
            <a:ext cx="749808" cy="709168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4" name="Rectangle 63"/>
          <p:cNvSpPr/>
          <p:nvPr/>
        </p:nvSpPr>
        <p:spPr>
          <a:xfrm>
            <a:off x="10067544" y="4229608"/>
            <a:ext cx="749808" cy="709168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5" name="Rectangle 64"/>
          <p:cNvSpPr/>
          <p:nvPr/>
        </p:nvSpPr>
        <p:spPr>
          <a:xfrm>
            <a:off x="10817352" y="4229608"/>
            <a:ext cx="749808" cy="709168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6" name="TextBox 65"/>
          <p:cNvSpPr txBox="1"/>
          <p:nvPr/>
        </p:nvSpPr>
        <p:spPr>
          <a:xfrm>
            <a:off x="10067544" y="4229608"/>
            <a:ext cx="749808" cy="709168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2200" b="1" u="none">
                <a:solidFill>
                  <a:srgbClr val="2E9E5B"/>
                </a:solidFill>
                <a:latin typeface="Arial"/>
              </a:rPr>
              <a:t>✔</a:t>
            </a:r>
          </a:p>
        </p:txBody>
      </p:sp>
      <p:sp>
        <p:nvSpPr>
          <p:cNvPr id="67" name="Rectangle 66"/>
          <p:cNvSpPr/>
          <p:nvPr/>
        </p:nvSpPr>
        <p:spPr>
          <a:xfrm>
            <a:off x="6309360" y="4938776"/>
            <a:ext cx="5257800" cy="709168"/>
          </a:xfrm>
          <a:prstGeom prst="rect">
            <a:avLst/>
          </a:prstGeom>
          <a:solidFill>
            <a:srgbClr val="FFFFFF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8" name="TextBox 67"/>
          <p:cNvSpPr txBox="1"/>
          <p:nvPr/>
        </p:nvSpPr>
        <p:spPr>
          <a:xfrm>
            <a:off x="6355080" y="4938776"/>
            <a:ext cx="2916936" cy="709168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We have a snack before playtime.</a:t>
            </a:r>
          </a:p>
        </p:txBody>
      </p:sp>
      <p:sp>
        <p:nvSpPr>
          <p:cNvPr id="69" name="Rectangle 68"/>
          <p:cNvSpPr/>
          <p:nvPr/>
        </p:nvSpPr>
        <p:spPr>
          <a:xfrm>
            <a:off x="9317736" y="4938776"/>
            <a:ext cx="749808" cy="709168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0" name="Rectangle 69"/>
          <p:cNvSpPr/>
          <p:nvPr/>
        </p:nvSpPr>
        <p:spPr>
          <a:xfrm>
            <a:off x="10067544" y="4938776"/>
            <a:ext cx="749808" cy="709168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1" name="Rectangle 70"/>
          <p:cNvSpPr/>
          <p:nvPr/>
        </p:nvSpPr>
        <p:spPr>
          <a:xfrm>
            <a:off x="10817352" y="4938776"/>
            <a:ext cx="749808" cy="709168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2" name="TextBox 71"/>
          <p:cNvSpPr txBox="1"/>
          <p:nvPr/>
        </p:nvSpPr>
        <p:spPr>
          <a:xfrm>
            <a:off x="9317736" y="4938776"/>
            <a:ext cx="749808" cy="709168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2200" b="1" u="none">
                <a:solidFill>
                  <a:srgbClr val="2E9E5B"/>
                </a:solidFill>
                <a:latin typeface="Arial"/>
              </a:rPr>
              <a:t>✔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13" fill="hold">
                      <p:stCondLst>
                        <p:cond delay="indefinite"/>
                      </p:stCondLst>
                      <p:childTnLst>
                        <p:par>
                          <p:cTn id="114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9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2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7" fill="hold">
                      <p:stCondLst>
                        <p:cond delay="indefinite"/>
                      </p:stCondLst>
                      <p:childTnLst>
                        <p:par>
                          <p:cTn id="128" fill="hold">
                            <p:stCondLst>
                              <p:cond delay="0"/>
                            </p:stCondLst>
                            <p:childTnLst>
                              <p:par>
                                <p:cTn id="1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7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0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3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6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3 · SPaG · Prepositions · Prepositions of place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Varied fluency 6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6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Which sentence has a preposition of place?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548640" y="2606040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640080" y="2606040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Tidy up before bedtime.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548640" y="3184398"/>
            <a:ext cx="5257800" cy="79095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640080" y="3184398"/>
            <a:ext cx="5074920" cy="79095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The picnic ended because of the thunder.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548640" y="4048506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640080" y="4048506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The cat hid under the bed.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548640" y="4048506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640080" y="4048506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✔  The cat hid under the bed.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Which sentence has a preposition of place?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6309360" y="2606040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6400800" y="2606040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A book lay under the table.</a:t>
            </a:r>
          </a:p>
        </p:txBody>
      </p:sp>
      <p:sp>
        <p:nvSpPr>
          <p:cNvPr id="27" name="Rounded Rectangle 26"/>
          <p:cNvSpPr/>
          <p:nvPr/>
        </p:nvSpPr>
        <p:spPr>
          <a:xfrm>
            <a:off x="6309360" y="2606040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TextBox 27"/>
          <p:cNvSpPr txBox="1"/>
          <p:nvPr/>
        </p:nvSpPr>
        <p:spPr>
          <a:xfrm>
            <a:off x="6400800" y="2606040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✔  A book lay under the table.</a:t>
            </a:r>
          </a:p>
        </p:txBody>
      </p:sp>
      <p:sp>
        <p:nvSpPr>
          <p:cNvPr id="29" name="Rounded Rectangle 28"/>
          <p:cNvSpPr/>
          <p:nvPr/>
        </p:nvSpPr>
        <p:spPr>
          <a:xfrm>
            <a:off x="6309360" y="3184398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TextBox 29"/>
          <p:cNvSpPr txBox="1"/>
          <p:nvPr/>
        </p:nvSpPr>
        <p:spPr>
          <a:xfrm>
            <a:off x="6400800" y="3184398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We played games before lunch.</a:t>
            </a:r>
          </a:p>
        </p:txBody>
      </p:sp>
      <p:sp>
        <p:nvSpPr>
          <p:cNvPr id="31" name="Rounded Rectangle 30"/>
          <p:cNvSpPr/>
          <p:nvPr/>
        </p:nvSpPr>
        <p:spPr>
          <a:xfrm>
            <a:off x="6309360" y="3762756"/>
            <a:ext cx="5257800" cy="79095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TextBox 31"/>
          <p:cNvSpPr txBox="1"/>
          <p:nvPr/>
        </p:nvSpPr>
        <p:spPr>
          <a:xfrm>
            <a:off x="6400800" y="3762756"/>
            <a:ext cx="5074920" cy="79095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The match was cancelled because of the rain.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4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3 · SPaG · Prepositions · Prepositions of place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Varied fluency 7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7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Underline the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preposition of place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in the sentence below.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48640" y="2606040"/>
            <a:ext cx="5257800" cy="59740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We walked across the field.</a:t>
            </a:r>
          </a:p>
        </p:txBody>
      </p:sp>
      <p:sp>
        <p:nvSpPr>
          <p:cNvPr id="16" name="Rectangle 15"/>
          <p:cNvSpPr/>
          <p:nvPr/>
        </p:nvSpPr>
        <p:spPr>
          <a:xfrm>
            <a:off x="548640" y="2606040"/>
            <a:ext cx="5257800" cy="597408"/>
          </a:xfrm>
          <a:prstGeom prst="rect">
            <a:avLst/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548640" y="2606040"/>
            <a:ext cx="5257800" cy="59740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We walked </a:t>
            </a:r>
            <a:r>
              <a:rPr sz="2400" b="0" u="sng">
                <a:solidFill>
                  <a:srgbClr val="D11A2A"/>
                </a:solidFill>
                <a:latin typeface="Arial"/>
              </a:rPr>
              <a:t>across</a:t>
            </a:r>
            <a:r>
              <a:rPr sz="2400" b="0" u="none">
                <a:solidFill>
                  <a:srgbClr val="17213A"/>
                </a:solidFill>
                <a:latin typeface="Arial"/>
              </a:rPr>
              <a:t> the field.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Underline the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preposition of place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in the sentence below.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309360" y="2606040"/>
            <a:ext cx="5257800" cy="59740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The plane flew over the town.</a:t>
            </a:r>
          </a:p>
        </p:txBody>
      </p:sp>
      <p:sp>
        <p:nvSpPr>
          <p:cNvPr id="21" name="Rectangle 20"/>
          <p:cNvSpPr/>
          <p:nvPr/>
        </p:nvSpPr>
        <p:spPr>
          <a:xfrm>
            <a:off x="6309360" y="2606040"/>
            <a:ext cx="5257800" cy="597408"/>
          </a:xfrm>
          <a:prstGeom prst="rect">
            <a:avLst/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6309360" y="2606040"/>
            <a:ext cx="5257800" cy="59740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The plane flew </a:t>
            </a:r>
            <a:r>
              <a:rPr sz="2400" b="0" u="sng">
                <a:solidFill>
                  <a:srgbClr val="D11A2A"/>
                </a:solidFill>
                <a:latin typeface="Arial"/>
              </a:rPr>
              <a:t>over</a:t>
            </a:r>
            <a:r>
              <a:rPr sz="2400" b="0" u="none">
                <a:solidFill>
                  <a:srgbClr val="17213A"/>
                </a:solidFill>
                <a:latin typeface="Arial"/>
              </a:rPr>
              <a:t> the town.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4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3 · SPaG · Prepositions · Prepositions of place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Varied fluency 8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8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Is the statement correct? Tick one box. Then explain how you know.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48640" y="2606040"/>
            <a:ext cx="5257800" cy="573633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256" b="0" u="none">
                <a:solidFill>
                  <a:srgbClr val="17213A"/>
                </a:solidFill>
                <a:latin typeface="Arial"/>
              </a:rPr>
              <a:t>'near' is a preposition of place.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548640" y="3289401"/>
            <a:ext cx="5257800" cy="48806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640080" y="3289401"/>
            <a:ext cx="5074920" cy="48806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91" b="0" u="none">
                <a:solidFill>
                  <a:srgbClr val="17213A"/>
                </a:solidFill>
                <a:latin typeface="Arial"/>
              </a:rPr>
              <a:t>☐  Yes, it is correct.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548640" y="3289401"/>
            <a:ext cx="5257800" cy="488060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640080" y="3289401"/>
            <a:ext cx="5074920" cy="48806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91" b="0" u="none">
                <a:solidFill>
                  <a:srgbClr val="17213A"/>
                </a:solidFill>
                <a:latin typeface="Arial"/>
              </a:rPr>
              <a:t>✔  Yes, it is correct.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548640" y="3850614"/>
            <a:ext cx="5257800" cy="48806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640080" y="3850614"/>
            <a:ext cx="5074920" cy="48806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91" b="0" u="none">
                <a:solidFill>
                  <a:srgbClr val="17213A"/>
                </a:solidFill>
                <a:latin typeface="Arial"/>
              </a:rPr>
              <a:t>☐  No, it is not correct.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548640" y="4521555"/>
            <a:ext cx="5257800" cy="405765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91" b="0" u="none">
                <a:solidFill>
                  <a:srgbClr val="17213A"/>
                </a:solidFill>
                <a:latin typeface="Arial"/>
              </a:rPr>
              <a:t>Explain how you know.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548640" y="5037048"/>
            <a:ext cx="5257800" cy="987512"/>
          </a:xfrm>
          <a:prstGeom prst="roundRect">
            <a:avLst>
              <a:gd name="adj" fmla="val 10000"/>
            </a:avLst>
          </a:prstGeom>
          <a:noFill/>
          <a:ln w="19050">
            <a:solidFill>
              <a:srgbClr val="9AA3B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640080" y="5037048"/>
            <a:ext cx="5074920" cy="987512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597" b="0" u="none">
                <a:solidFill>
                  <a:srgbClr val="D11A2A"/>
                </a:solidFill>
                <a:latin typeface="Arial"/>
              </a:rPr>
              <a:t>'near' is a preposition of place.</a:t>
            </a:r>
          </a:p>
          <a:p>
            <a:pPr algn="l">
              <a:lnSpc>
                <a:spcPct val="115000"/>
              </a:lnSpc>
            </a:pPr>
            <a:r>
              <a:rPr sz="1597" b="0" u="none">
                <a:solidFill>
                  <a:srgbClr val="D11A2A"/>
                </a:solidFill>
                <a:latin typeface="Arial"/>
              </a:rPr>
              <a:t>Accept any answer that gives the same reason.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Is the statement correct? Tick one box. Then explain how you know.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6309360" y="2606040"/>
            <a:ext cx="5257800" cy="52608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967" b="0" u="none">
                <a:solidFill>
                  <a:srgbClr val="17213A"/>
                </a:solidFill>
                <a:latin typeface="Arial"/>
              </a:rPr>
              <a:t>'opposite' is a preposition of place.</a:t>
            </a:r>
          </a:p>
        </p:txBody>
      </p:sp>
      <p:sp>
        <p:nvSpPr>
          <p:cNvPr id="28" name="Rounded Rectangle 27"/>
          <p:cNvSpPr/>
          <p:nvPr/>
        </p:nvSpPr>
        <p:spPr>
          <a:xfrm>
            <a:off x="6309360" y="3241852"/>
            <a:ext cx="5257800" cy="45377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9" name="TextBox 28"/>
          <p:cNvSpPr txBox="1"/>
          <p:nvPr/>
        </p:nvSpPr>
        <p:spPr>
          <a:xfrm>
            <a:off x="6400800" y="3241852"/>
            <a:ext cx="5074920" cy="45377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☐  Yes, it is correct.</a:t>
            </a:r>
          </a:p>
        </p:txBody>
      </p:sp>
      <p:sp>
        <p:nvSpPr>
          <p:cNvPr id="30" name="Rounded Rectangle 29"/>
          <p:cNvSpPr/>
          <p:nvPr/>
        </p:nvSpPr>
        <p:spPr>
          <a:xfrm>
            <a:off x="6309360" y="3241852"/>
            <a:ext cx="5257800" cy="453770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1" name="TextBox 30"/>
          <p:cNvSpPr txBox="1"/>
          <p:nvPr/>
        </p:nvSpPr>
        <p:spPr>
          <a:xfrm>
            <a:off x="6400800" y="3241852"/>
            <a:ext cx="5074920" cy="45377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✔  Yes, it is correct.</a:t>
            </a:r>
          </a:p>
        </p:txBody>
      </p:sp>
      <p:sp>
        <p:nvSpPr>
          <p:cNvPr id="32" name="Rounded Rectangle 31"/>
          <p:cNvSpPr/>
          <p:nvPr/>
        </p:nvSpPr>
        <p:spPr>
          <a:xfrm>
            <a:off x="6309360" y="3768775"/>
            <a:ext cx="5257800" cy="45377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3" name="TextBox 32"/>
          <p:cNvSpPr txBox="1"/>
          <p:nvPr/>
        </p:nvSpPr>
        <p:spPr>
          <a:xfrm>
            <a:off x="6400800" y="3768775"/>
            <a:ext cx="5074920" cy="45377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☐  No, it is not correct.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6309360" y="4405426"/>
            <a:ext cx="5257800" cy="37147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Explain how you know.</a:t>
            </a:r>
          </a:p>
        </p:txBody>
      </p:sp>
      <p:sp>
        <p:nvSpPr>
          <p:cNvPr id="35" name="Rounded Rectangle 34"/>
          <p:cNvSpPr/>
          <p:nvPr/>
        </p:nvSpPr>
        <p:spPr>
          <a:xfrm>
            <a:off x="6309360" y="4886629"/>
            <a:ext cx="5257800" cy="855610"/>
          </a:xfrm>
          <a:prstGeom prst="roundRect">
            <a:avLst>
              <a:gd name="adj" fmla="val 10000"/>
            </a:avLst>
          </a:prstGeom>
          <a:noFill/>
          <a:ln w="19050">
            <a:solidFill>
              <a:srgbClr val="9AA3B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TextBox 35"/>
          <p:cNvSpPr txBox="1"/>
          <p:nvPr/>
        </p:nvSpPr>
        <p:spPr>
          <a:xfrm>
            <a:off x="6400800" y="4886629"/>
            <a:ext cx="5074920" cy="85561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393" b="0" u="none">
                <a:solidFill>
                  <a:srgbClr val="D11A2A"/>
                </a:solidFill>
                <a:latin typeface="Arial"/>
              </a:rPr>
              <a:t>'opposite' is a preposition of place.</a:t>
            </a:r>
          </a:p>
          <a:p>
            <a:pPr algn="l">
              <a:lnSpc>
                <a:spcPct val="115000"/>
              </a:lnSpc>
            </a:pPr>
            <a:r>
              <a:rPr sz="1393" b="0" u="none">
                <a:solidFill>
                  <a:srgbClr val="D11A2A"/>
                </a:solidFill>
                <a:latin typeface="Arial"/>
              </a:rPr>
              <a:t>Accept any answer that gives the same reason.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2" fill="hold">
                      <p:stCondLst>
                        <p:cond delay="indefinite"/>
                      </p:stCondLst>
                      <p:childTnLst>
                        <p:par>
                          <p:cTn id="113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0" fill="hold">
                      <p:stCondLst>
                        <p:cond delay="indefinite"/>
                      </p:stCondLst>
                      <p:childTnLst>
                        <p:par>
                          <p:cTn id="121" fill="hold">
                            <p:stCondLst>
                              <p:cond delay="0"/>
                            </p:stCondLst>
                            <p:childTnLst>
                              <p:par>
                                <p:cTn id="11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6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9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5" fill="hold">
                      <p:stCondLst>
                        <p:cond delay="indefinite"/>
                      </p:stCondLst>
                      <p:childTnLst>
                        <p:par>
                          <p:cTn id="126" fill="hold">
                            <p:stCondLst>
                              <p:cond delay="0"/>
                            </p:stCondLst>
                            <p:childTnLst>
                              <p:par>
                                <p:cTn id="12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4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3 · SPaG · Prepositions · Prepositions of place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Reasoning 1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9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17213A"/>
                </a:solidFill>
                <a:latin typeface="Arial"/>
              </a:rPr>
              <a:t>Tick one box in each row to show whether the preposition in the sentence tells you about </a:t>
            </a:r>
            <a:r>
              <a:rPr sz="1700" b="1" u="none">
                <a:solidFill>
                  <a:srgbClr val="17213A"/>
                </a:solidFill>
                <a:latin typeface="Arial"/>
              </a:rPr>
              <a:t>time</a:t>
            </a:r>
            <a:r>
              <a:rPr sz="1700" b="0" u="none">
                <a:solidFill>
                  <a:srgbClr val="17213A"/>
                </a:solidFill>
                <a:latin typeface="Arial"/>
              </a:rPr>
              <a:t>, </a:t>
            </a:r>
            <a:r>
              <a:rPr sz="1700" b="1" u="none">
                <a:solidFill>
                  <a:srgbClr val="17213A"/>
                </a:solidFill>
                <a:latin typeface="Arial"/>
              </a:rPr>
              <a:t>place</a:t>
            </a:r>
            <a:r>
              <a:rPr sz="1700" b="0" u="none">
                <a:solidFill>
                  <a:srgbClr val="17213A"/>
                </a:solidFill>
                <a:latin typeface="Arial"/>
              </a:rPr>
              <a:t> or </a:t>
            </a:r>
            <a:r>
              <a:rPr sz="1700" b="1" u="none">
                <a:solidFill>
                  <a:srgbClr val="17213A"/>
                </a:solidFill>
                <a:latin typeface="Arial"/>
              </a:rPr>
              <a:t>cause</a:t>
            </a:r>
            <a:r>
              <a:rPr sz="1700" b="0" u="none">
                <a:solidFill>
                  <a:srgbClr val="17213A"/>
                </a:solidFill>
                <a:latin typeface="Arial"/>
              </a:rPr>
              <a:t>.</a:t>
            </a:r>
          </a:p>
        </p:txBody>
      </p:sp>
      <p:sp>
        <p:nvSpPr>
          <p:cNvPr id="15" name="Rectangle 14"/>
          <p:cNvSpPr/>
          <p:nvPr/>
        </p:nvSpPr>
        <p:spPr>
          <a:xfrm>
            <a:off x="548640" y="2606040"/>
            <a:ext cx="5257800" cy="402335"/>
          </a:xfrm>
          <a:prstGeom prst="rect">
            <a:avLst/>
          </a:prstGeom>
          <a:solidFill>
            <a:srgbClr val="E3F0FA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3598164" y="2606040"/>
            <a:ext cx="736092" cy="40233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231" b="1" u="none">
                <a:solidFill>
                  <a:srgbClr val="17213A"/>
                </a:solidFill>
                <a:latin typeface="Arial"/>
              </a:rPr>
              <a:t>Time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4334256" y="2606040"/>
            <a:ext cx="736092" cy="40233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231" b="1" u="none">
                <a:solidFill>
                  <a:srgbClr val="17213A"/>
                </a:solidFill>
                <a:latin typeface="Arial"/>
              </a:rPr>
              <a:t>Place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5070348" y="2606040"/>
            <a:ext cx="736092" cy="40233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231" b="1" u="none">
                <a:solidFill>
                  <a:srgbClr val="17213A"/>
                </a:solidFill>
                <a:latin typeface="Arial"/>
              </a:rPr>
              <a:t>Cause</a:t>
            </a:r>
          </a:p>
        </p:txBody>
      </p:sp>
      <p:sp>
        <p:nvSpPr>
          <p:cNvPr id="19" name="Rectangle 18"/>
          <p:cNvSpPr/>
          <p:nvPr/>
        </p:nvSpPr>
        <p:spPr>
          <a:xfrm>
            <a:off x="548640" y="3008376"/>
            <a:ext cx="5257800" cy="424688"/>
          </a:xfrm>
          <a:prstGeom prst="rect">
            <a:avLst/>
          </a:prstGeom>
          <a:solidFill>
            <a:srgbClr val="FFFFFF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594360" y="3008376"/>
            <a:ext cx="2958084" cy="424688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07" b="0" u="none">
                <a:solidFill>
                  <a:srgbClr val="17213A"/>
                </a:solidFill>
                <a:latin typeface="Arial"/>
              </a:rPr>
              <a:t>The kite flew over the hill.</a:t>
            </a:r>
          </a:p>
        </p:txBody>
      </p:sp>
      <p:sp>
        <p:nvSpPr>
          <p:cNvPr id="21" name="Rectangle 20"/>
          <p:cNvSpPr/>
          <p:nvPr/>
        </p:nvSpPr>
        <p:spPr>
          <a:xfrm>
            <a:off x="3598164" y="3008376"/>
            <a:ext cx="736092" cy="424688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Rectangle 21"/>
          <p:cNvSpPr/>
          <p:nvPr/>
        </p:nvSpPr>
        <p:spPr>
          <a:xfrm>
            <a:off x="4334256" y="3008376"/>
            <a:ext cx="736092" cy="424688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Rectangle 22"/>
          <p:cNvSpPr/>
          <p:nvPr/>
        </p:nvSpPr>
        <p:spPr>
          <a:xfrm>
            <a:off x="5070348" y="3008376"/>
            <a:ext cx="736092" cy="424688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4334256" y="3008376"/>
            <a:ext cx="736092" cy="424688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936" b="1" u="none">
                <a:solidFill>
                  <a:srgbClr val="2E9E5B"/>
                </a:solidFill>
                <a:latin typeface="Arial"/>
              </a:rPr>
              <a:t>✔</a:t>
            </a:r>
          </a:p>
        </p:txBody>
      </p:sp>
      <p:sp>
        <p:nvSpPr>
          <p:cNvPr id="25" name="Rectangle 24"/>
          <p:cNvSpPr/>
          <p:nvPr/>
        </p:nvSpPr>
        <p:spPr>
          <a:xfrm>
            <a:off x="548640" y="3433064"/>
            <a:ext cx="5257800" cy="648207"/>
          </a:xfrm>
          <a:prstGeom prst="rect">
            <a:avLst/>
          </a:prstGeom>
          <a:solidFill>
            <a:srgbClr val="FFFFFF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594360" y="3433064"/>
            <a:ext cx="2958084" cy="648207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07" b="0" u="none">
                <a:solidFill>
                  <a:srgbClr val="17213A"/>
                </a:solidFill>
                <a:latin typeface="Arial"/>
              </a:rPr>
              <a:t>The concert stopped as a result of the power cut.</a:t>
            </a:r>
          </a:p>
        </p:txBody>
      </p:sp>
      <p:sp>
        <p:nvSpPr>
          <p:cNvPr id="27" name="Rectangle 26"/>
          <p:cNvSpPr/>
          <p:nvPr/>
        </p:nvSpPr>
        <p:spPr>
          <a:xfrm>
            <a:off x="3598164" y="3433064"/>
            <a:ext cx="736092" cy="648207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Rectangle 27"/>
          <p:cNvSpPr/>
          <p:nvPr/>
        </p:nvSpPr>
        <p:spPr>
          <a:xfrm>
            <a:off x="4334256" y="3433064"/>
            <a:ext cx="736092" cy="648207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9" name="Rectangle 28"/>
          <p:cNvSpPr/>
          <p:nvPr/>
        </p:nvSpPr>
        <p:spPr>
          <a:xfrm>
            <a:off x="5070348" y="3433064"/>
            <a:ext cx="736092" cy="648207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TextBox 29"/>
          <p:cNvSpPr txBox="1"/>
          <p:nvPr/>
        </p:nvSpPr>
        <p:spPr>
          <a:xfrm>
            <a:off x="5070348" y="3433064"/>
            <a:ext cx="736092" cy="648207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936" b="1" u="none">
                <a:solidFill>
                  <a:srgbClr val="2E9E5B"/>
                </a:solidFill>
                <a:latin typeface="Arial"/>
              </a:rPr>
              <a:t>✔</a:t>
            </a:r>
          </a:p>
        </p:txBody>
      </p:sp>
      <p:sp>
        <p:nvSpPr>
          <p:cNvPr id="31" name="Rectangle 30"/>
          <p:cNvSpPr/>
          <p:nvPr/>
        </p:nvSpPr>
        <p:spPr>
          <a:xfrm>
            <a:off x="548640" y="4081271"/>
            <a:ext cx="5257800" cy="424688"/>
          </a:xfrm>
          <a:prstGeom prst="rect">
            <a:avLst/>
          </a:prstGeom>
          <a:solidFill>
            <a:srgbClr val="FFFFFF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TextBox 31"/>
          <p:cNvSpPr txBox="1"/>
          <p:nvPr/>
        </p:nvSpPr>
        <p:spPr>
          <a:xfrm>
            <a:off x="594360" y="4081271"/>
            <a:ext cx="2958084" cy="424688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07" b="0" u="none">
                <a:solidFill>
                  <a:srgbClr val="17213A"/>
                </a:solidFill>
                <a:latin typeface="Arial"/>
              </a:rPr>
              <a:t>It rained throughout the day.</a:t>
            </a:r>
          </a:p>
        </p:txBody>
      </p:sp>
      <p:sp>
        <p:nvSpPr>
          <p:cNvPr id="33" name="Rectangle 32"/>
          <p:cNvSpPr/>
          <p:nvPr/>
        </p:nvSpPr>
        <p:spPr>
          <a:xfrm>
            <a:off x="3598164" y="4081271"/>
            <a:ext cx="736092" cy="424688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4" name="Rectangle 33"/>
          <p:cNvSpPr/>
          <p:nvPr/>
        </p:nvSpPr>
        <p:spPr>
          <a:xfrm>
            <a:off x="4334256" y="4081271"/>
            <a:ext cx="736092" cy="424688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5" name="Rectangle 34"/>
          <p:cNvSpPr/>
          <p:nvPr/>
        </p:nvSpPr>
        <p:spPr>
          <a:xfrm>
            <a:off x="5070348" y="4081271"/>
            <a:ext cx="736092" cy="424688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TextBox 35"/>
          <p:cNvSpPr txBox="1"/>
          <p:nvPr/>
        </p:nvSpPr>
        <p:spPr>
          <a:xfrm>
            <a:off x="3598164" y="4081271"/>
            <a:ext cx="736092" cy="424688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936" b="1" u="none">
                <a:solidFill>
                  <a:srgbClr val="2E9E5B"/>
                </a:solidFill>
                <a:latin typeface="Arial"/>
              </a:rPr>
              <a:t>✔</a:t>
            </a:r>
          </a:p>
        </p:txBody>
      </p:sp>
      <p:sp>
        <p:nvSpPr>
          <p:cNvPr id="37" name="Rectangle 36"/>
          <p:cNvSpPr/>
          <p:nvPr/>
        </p:nvSpPr>
        <p:spPr>
          <a:xfrm>
            <a:off x="548640" y="4505959"/>
            <a:ext cx="5257800" cy="648207"/>
          </a:xfrm>
          <a:prstGeom prst="rect">
            <a:avLst/>
          </a:prstGeom>
          <a:solidFill>
            <a:srgbClr val="FFFFFF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8" name="TextBox 37"/>
          <p:cNvSpPr txBox="1"/>
          <p:nvPr/>
        </p:nvSpPr>
        <p:spPr>
          <a:xfrm>
            <a:off x="594360" y="4505959"/>
            <a:ext cx="2958084" cy="648207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07" b="0" u="none">
                <a:solidFill>
                  <a:srgbClr val="17213A"/>
                </a:solidFill>
                <a:latin typeface="Arial"/>
              </a:rPr>
              <a:t>The boat floated beneath the bridge.</a:t>
            </a:r>
          </a:p>
        </p:txBody>
      </p:sp>
      <p:sp>
        <p:nvSpPr>
          <p:cNvPr id="39" name="Rectangle 38"/>
          <p:cNvSpPr/>
          <p:nvPr/>
        </p:nvSpPr>
        <p:spPr>
          <a:xfrm>
            <a:off x="3598164" y="4505959"/>
            <a:ext cx="736092" cy="648207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0" name="Rectangle 39"/>
          <p:cNvSpPr/>
          <p:nvPr/>
        </p:nvSpPr>
        <p:spPr>
          <a:xfrm>
            <a:off x="4334256" y="4505959"/>
            <a:ext cx="736092" cy="648207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1" name="Rectangle 40"/>
          <p:cNvSpPr/>
          <p:nvPr/>
        </p:nvSpPr>
        <p:spPr>
          <a:xfrm>
            <a:off x="5070348" y="4505959"/>
            <a:ext cx="736092" cy="648207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2" name="TextBox 41"/>
          <p:cNvSpPr txBox="1"/>
          <p:nvPr/>
        </p:nvSpPr>
        <p:spPr>
          <a:xfrm>
            <a:off x="4334256" y="4505959"/>
            <a:ext cx="736092" cy="648207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936" b="1" u="none">
                <a:solidFill>
                  <a:srgbClr val="2E9E5B"/>
                </a:solidFill>
                <a:latin typeface="Arial"/>
              </a:rPr>
              <a:t>✔</a:t>
            </a:r>
          </a:p>
        </p:txBody>
      </p:sp>
      <p:sp>
        <p:nvSpPr>
          <p:cNvPr id="43" name="Rectangle 42"/>
          <p:cNvSpPr/>
          <p:nvPr/>
        </p:nvSpPr>
        <p:spPr>
          <a:xfrm>
            <a:off x="548640" y="5154167"/>
            <a:ext cx="5257800" cy="648207"/>
          </a:xfrm>
          <a:prstGeom prst="rect">
            <a:avLst/>
          </a:prstGeom>
          <a:solidFill>
            <a:srgbClr val="FFFFFF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4" name="TextBox 43"/>
          <p:cNvSpPr txBox="1"/>
          <p:nvPr/>
        </p:nvSpPr>
        <p:spPr>
          <a:xfrm>
            <a:off x="594360" y="5154167"/>
            <a:ext cx="2958084" cy="648207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07" b="0" u="none">
                <a:solidFill>
                  <a:srgbClr val="17213A"/>
                </a:solidFill>
                <a:latin typeface="Arial"/>
              </a:rPr>
              <a:t>The path goes across the bridge.</a:t>
            </a:r>
          </a:p>
        </p:txBody>
      </p:sp>
      <p:sp>
        <p:nvSpPr>
          <p:cNvPr id="45" name="Rectangle 44"/>
          <p:cNvSpPr/>
          <p:nvPr/>
        </p:nvSpPr>
        <p:spPr>
          <a:xfrm>
            <a:off x="3598164" y="5154167"/>
            <a:ext cx="736092" cy="648207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6" name="Rectangle 45"/>
          <p:cNvSpPr/>
          <p:nvPr/>
        </p:nvSpPr>
        <p:spPr>
          <a:xfrm>
            <a:off x="4334256" y="5154167"/>
            <a:ext cx="736092" cy="648207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7" name="Rectangle 46"/>
          <p:cNvSpPr/>
          <p:nvPr/>
        </p:nvSpPr>
        <p:spPr>
          <a:xfrm>
            <a:off x="5070348" y="5154167"/>
            <a:ext cx="736092" cy="648207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8" name="TextBox 47"/>
          <p:cNvSpPr txBox="1"/>
          <p:nvPr/>
        </p:nvSpPr>
        <p:spPr>
          <a:xfrm>
            <a:off x="4334256" y="5154167"/>
            <a:ext cx="736092" cy="648207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936" b="1" u="none">
                <a:solidFill>
                  <a:srgbClr val="2E9E5B"/>
                </a:solidFill>
                <a:latin typeface="Arial"/>
              </a:rPr>
              <a:t>✔</a:t>
            </a:r>
          </a:p>
        </p:txBody>
      </p:sp>
      <p:sp>
        <p:nvSpPr>
          <p:cNvPr id="49" name="Rounded Rectangle 48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0" name="TextBox 49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17213A"/>
                </a:solidFill>
                <a:latin typeface="Arial"/>
              </a:rPr>
              <a:t>Tick one box in each row to show whether the preposition in the sentence tells you about </a:t>
            </a:r>
            <a:r>
              <a:rPr sz="1700" b="1" u="none">
                <a:solidFill>
                  <a:srgbClr val="17213A"/>
                </a:solidFill>
                <a:latin typeface="Arial"/>
              </a:rPr>
              <a:t>time</a:t>
            </a:r>
            <a:r>
              <a:rPr sz="1700" b="0" u="none">
                <a:solidFill>
                  <a:srgbClr val="17213A"/>
                </a:solidFill>
                <a:latin typeface="Arial"/>
              </a:rPr>
              <a:t>, </a:t>
            </a:r>
            <a:r>
              <a:rPr sz="1700" b="1" u="none">
                <a:solidFill>
                  <a:srgbClr val="17213A"/>
                </a:solidFill>
                <a:latin typeface="Arial"/>
              </a:rPr>
              <a:t>place</a:t>
            </a:r>
            <a:r>
              <a:rPr sz="1700" b="0" u="none">
                <a:solidFill>
                  <a:srgbClr val="17213A"/>
                </a:solidFill>
                <a:latin typeface="Arial"/>
              </a:rPr>
              <a:t> or </a:t>
            </a:r>
            <a:r>
              <a:rPr sz="1700" b="1" u="none">
                <a:solidFill>
                  <a:srgbClr val="17213A"/>
                </a:solidFill>
                <a:latin typeface="Arial"/>
              </a:rPr>
              <a:t>cause</a:t>
            </a:r>
            <a:r>
              <a:rPr sz="1700" b="0" u="none">
                <a:solidFill>
                  <a:srgbClr val="17213A"/>
                </a:solidFill>
                <a:latin typeface="Arial"/>
              </a:rPr>
              <a:t>.</a:t>
            </a:r>
          </a:p>
        </p:txBody>
      </p:sp>
      <p:sp>
        <p:nvSpPr>
          <p:cNvPr id="51" name="Rectangle 50"/>
          <p:cNvSpPr/>
          <p:nvPr/>
        </p:nvSpPr>
        <p:spPr>
          <a:xfrm>
            <a:off x="6309360" y="2606040"/>
            <a:ext cx="5257800" cy="402335"/>
          </a:xfrm>
          <a:prstGeom prst="rect">
            <a:avLst/>
          </a:prstGeom>
          <a:solidFill>
            <a:srgbClr val="E3F0FA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2" name="TextBox 51"/>
          <p:cNvSpPr txBox="1"/>
          <p:nvPr/>
        </p:nvSpPr>
        <p:spPr>
          <a:xfrm>
            <a:off x="9358884" y="2606040"/>
            <a:ext cx="736092" cy="40233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231" b="1" u="none">
                <a:solidFill>
                  <a:srgbClr val="17213A"/>
                </a:solidFill>
                <a:latin typeface="Arial"/>
              </a:rPr>
              <a:t>Time</a:t>
            </a:r>
          </a:p>
        </p:txBody>
      </p:sp>
      <p:sp>
        <p:nvSpPr>
          <p:cNvPr id="53" name="TextBox 52"/>
          <p:cNvSpPr txBox="1"/>
          <p:nvPr/>
        </p:nvSpPr>
        <p:spPr>
          <a:xfrm>
            <a:off x="10094976" y="2606040"/>
            <a:ext cx="736092" cy="40233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231" b="1" u="none">
                <a:solidFill>
                  <a:srgbClr val="17213A"/>
                </a:solidFill>
                <a:latin typeface="Arial"/>
              </a:rPr>
              <a:t>Place</a:t>
            </a:r>
          </a:p>
        </p:txBody>
      </p:sp>
      <p:sp>
        <p:nvSpPr>
          <p:cNvPr id="54" name="TextBox 53"/>
          <p:cNvSpPr txBox="1"/>
          <p:nvPr/>
        </p:nvSpPr>
        <p:spPr>
          <a:xfrm>
            <a:off x="10831067" y="2606040"/>
            <a:ext cx="736092" cy="40233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231" b="1" u="none">
                <a:solidFill>
                  <a:srgbClr val="17213A"/>
                </a:solidFill>
                <a:latin typeface="Arial"/>
              </a:rPr>
              <a:t>Cause</a:t>
            </a:r>
          </a:p>
        </p:txBody>
      </p:sp>
      <p:sp>
        <p:nvSpPr>
          <p:cNvPr id="55" name="Rectangle 54"/>
          <p:cNvSpPr/>
          <p:nvPr/>
        </p:nvSpPr>
        <p:spPr>
          <a:xfrm>
            <a:off x="6309360" y="3008376"/>
            <a:ext cx="5257800" cy="648207"/>
          </a:xfrm>
          <a:prstGeom prst="rect">
            <a:avLst/>
          </a:prstGeom>
          <a:solidFill>
            <a:srgbClr val="FFFFFF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6" name="TextBox 55"/>
          <p:cNvSpPr txBox="1"/>
          <p:nvPr/>
        </p:nvSpPr>
        <p:spPr>
          <a:xfrm>
            <a:off x="6355080" y="3008376"/>
            <a:ext cx="2958084" cy="648207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07" b="0" u="none">
                <a:solidFill>
                  <a:srgbClr val="17213A"/>
                </a:solidFill>
                <a:latin typeface="Arial"/>
              </a:rPr>
              <a:t>She has lived in Leeds since June.</a:t>
            </a:r>
          </a:p>
        </p:txBody>
      </p:sp>
      <p:sp>
        <p:nvSpPr>
          <p:cNvPr id="57" name="Rectangle 56"/>
          <p:cNvSpPr/>
          <p:nvPr/>
        </p:nvSpPr>
        <p:spPr>
          <a:xfrm>
            <a:off x="9358884" y="3008376"/>
            <a:ext cx="736092" cy="648207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8" name="Rectangle 57"/>
          <p:cNvSpPr/>
          <p:nvPr/>
        </p:nvSpPr>
        <p:spPr>
          <a:xfrm>
            <a:off x="10094976" y="3008376"/>
            <a:ext cx="736092" cy="648207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9" name="Rectangle 58"/>
          <p:cNvSpPr/>
          <p:nvPr/>
        </p:nvSpPr>
        <p:spPr>
          <a:xfrm>
            <a:off x="10831067" y="3008376"/>
            <a:ext cx="736092" cy="648207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0" name="TextBox 59"/>
          <p:cNvSpPr txBox="1"/>
          <p:nvPr/>
        </p:nvSpPr>
        <p:spPr>
          <a:xfrm>
            <a:off x="9358884" y="3008376"/>
            <a:ext cx="736092" cy="648207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936" b="1" u="none">
                <a:solidFill>
                  <a:srgbClr val="2E9E5B"/>
                </a:solidFill>
                <a:latin typeface="Arial"/>
              </a:rPr>
              <a:t>✔</a:t>
            </a:r>
          </a:p>
        </p:txBody>
      </p:sp>
      <p:sp>
        <p:nvSpPr>
          <p:cNvPr id="61" name="Rectangle 60"/>
          <p:cNvSpPr/>
          <p:nvPr/>
        </p:nvSpPr>
        <p:spPr>
          <a:xfrm>
            <a:off x="6309360" y="3656584"/>
            <a:ext cx="5257800" cy="648207"/>
          </a:xfrm>
          <a:prstGeom prst="rect">
            <a:avLst/>
          </a:prstGeom>
          <a:solidFill>
            <a:srgbClr val="FFFFFF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2" name="TextBox 61"/>
          <p:cNvSpPr txBox="1"/>
          <p:nvPr/>
        </p:nvSpPr>
        <p:spPr>
          <a:xfrm>
            <a:off x="6355080" y="3656584"/>
            <a:ext cx="2958084" cy="648207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07" b="0" u="none">
                <a:solidFill>
                  <a:srgbClr val="17213A"/>
                </a:solidFill>
                <a:latin typeface="Arial"/>
              </a:rPr>
              <a:t>The game stopped as a result of the storm.</a:t>
            </a:r>
          </a:p>
        </p:txBody>
      </p:sp>
      <p:sp>
        <p:nvSpPr>
          <p:cNvPr id="63" name="Rectangle 62"/>
          <p:cNvSpPr/>
          <p:nvPr/>
        </p:nvSpPr>
        <p:spPr>
          <a:xfrm>
            <a:off x="9358884" y="3656584"/>
            <a:ext cx="736092" cy="648207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4" name="Rectangle 63"/>
          <p:cNvSpPr/>
          <p:nvPr/>
        </p:nvSpPr>
        <p:spPr>
          <a:xfrm>
            <a:off x="10094976" y="3656584"/>
            <a:ext cx="736092" cy="648207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5" name="Rectangle 64"/>
          <p:cNvSpPr/>
          <p:nvPr/>
        </p:nvSpPr>
        <p:spPr>
          <a:xfrm>
            <a:off x="10831067" y="3656584"/>
            <a:ext cx="736092" cy="648207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6" name="TextBox 65"/>
          <p:cNvSpPr txBox="1"/>
          <p:nvPr/>
        </p:nvSpPr>
        <p:spPr>
          <a:xfrm>
            <a:off x="10831067" y="3656584"/>
            <a:ext cx="736092" cy="648207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936" b="1" u="none">
                <a:solidFill>
                  <a:srgbClr val="2E9E5B"/>
                </a:solidFill>
                <a:latin typeface="Arial"/>
              </a:rPr>
              <a:t>✔</a:t>
            </a:r>
          </a:p>
        </p:txBody>
      </p:sp>
      <p:sp>
        <p:nvSpPr>
          <p:cNvPr id="67" name="Rectangle 66"/>
          <p:cNvSpPr/>
          <p:nvPr/>
        </p:nvSpPr>
        <p:spPr>
          <a:xfrm>
            <a:off x="6309360" y="4304792"/>
            <a:ext cx="5257800" cy="648207"/>
          </a:xfrm>
          <a:prstGeom prst="rect">
            <a:avLst/>
          </a:prstGeom>
          <a:solidFill>
            <a:srgbClr val="FFFFFF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8" name="TextBox 67"/>
          <p:cNvSpPr txBox="1"/>
          <p:nvPr/>
        </p:nvSpPr>
        <p:spPr>
          <a:xfrm>
            <a:off x="6355080" y="4304792"/>
            <a:ext cx="2958084" cy="648207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07" b="0" u="none">
                <a:solidFill>
                  <a:srgbClr val="17213A"/>
                </a:solidFill>
                <a:latin typeface="Arial"/>
              </a:rPr>
              <a:t>She was late on account of the bus strike.</a:t>
            </a:r>
          </a:p>
        </p:txBody>
      </p:sp>
      <p:sp>
        <p:nvSpPr>
          <p:cNvPr id="69" name="Rectangle 68"/>
          <p:cNvSpPr/>
          <p:nvPr/>
        </p:nvSpPr>
        <p:spPr>
          <a:xfrm>
            <a:off x="9358884" y="4304792"/>
            <a:ext cx="736092" cy="648207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0" name="Rectangle 69"/>
          <p:cNvSpPr/>
          <p:nvPr/>
        </p:nvSpPr>
        <p:spPr>
          <a:xfrm>
            <a:off x="10094976" y="4304792"/>
            <a:ext cx="736092" cy="648207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1" name="Rectangle 70"/>
          <p:cNvSpPr/>
          <p:nvPr/>
        </p:nvSpPr>
        <p:spPr>
          <a:xfrm>
            <a:off x="10831067" y="4304792"/>
            <a:ext cx="736092" cy="648207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2" name="TextBox 71"/>
          <p:cNvSpPr txBox="1"/>
          <p:nvPr/>
        </p:nvSpPr>
        <p:spPr>
          <a:xfrm>
            <a:off x="10831067" y="4304792"/>
            <a:ext cx="736092" cy="648207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936" b="1" u="none">
                <a:solidFill>
                  <a:srgbClr val="2E9E5B"/>
                </a:solidFill>
                <a:latin typeface="Arial"/>
              </a:rPr>
              <a:t>✔</a:t>
            </a:r>
          </a:p>
        </p:txBody>
      </p:sp>
      <p:sp>
        <p:nvSpPr>
          <p:cNvPr id="73" name="Rectangle 72"/>
          <p:cNvSpPr/>
          <p:nvPr/>
        </p:nvSpPr>
        <p:spPr>
          <a:xfrm>
            <a:off x="6309360" y="4952999"/>
            <a:ext cx="5257800" cy="424688"/>
          </a:xfrm>
          <a:prstGeom prst="rect">
            <a:avLst/>
          </a:prstGeom>
          <a:solidFill>
            <a:srgbClr val="FFFFFF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4" name="TextBox 73"/>
          <p:cNvSpPr txBox="1"/>
          <p:nvPr/>
        </p:nvSpPr>
        <p:spPr>
          <a:xfrm>
            <a:off x="6355080" y="4952999"/>
            <a:ext cx="2958084" cy="424688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07" b="0" u="none">
                <a:solidFill>
                  <a:srgbClr val="17213A"/>
                </a:solidFill>
                <a:latin typeface="Arial"/>
              </a:rPr>
              <a:t>A fox hid among the trees.</a:t>
            </a:r>
          </a:p>
        </p:txBody>
      </p:sp>
      <p:sp>
        <p:nvSpPr>
          <p:cNvPr id="75" name="Rectangle 74"/>
          <p:cNvSpPr/>
          <p:nvPr/>
        </p:nvSpPr>
        <p:spPr>
          <a:xfrm>
            <a:off x="9358884" y="4952999"/>
            <a:ext cx="736092" cy="424688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6" name="Rectangle 75"/>
          <p:cNvSpPr/>
          <p:nvPr/>
        </p:nvSpPr>
        <p:spPr>
          <a:xfrm>
            <a:off x="10094976" y="4952999"/>
            <a:ext cx="736092" cy="424688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7" name="Rectangle 76"/>
          <p:cNvSpPr/>
          <p:nvPr/>
        </p:nvSpPr>
        <p:spPr>
          <a:xfrm>
            <a:off x="10831067" y="4952999"/>
            <a:ext cx="736092" cy="424688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8" name="TextBox 77"/>
          <p:cNvSpPr txBox="1"/>
          <p:nvPr/>
        </p:nvSpPr>
        <p:spPr>
          <a:xfrm>
            <a:off x="10094976" y="4952999"/>
            <a:ext cx="736092" cy="424688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936" b="1" u="none">
                <a:solidFill>
                  <a:srgbClr val="2E9E5B"/>
                </a:solidFill>
                <a:latin typeface="Arial"/>
              </a:rPr>
              <a:t>✔</a:t>
            </a:r>
          </a:p>
        </p:txBody>
      </p:sp>
      <p:sp>
        <p:nvSpPr>
          <p:cNvPr id="79" name="Rectangle 78"/>
          <p:cNvSpPr/>
          <p:nvPr/>
        </p:nvSpPr>
        <p:spPr>
          <a:xfrm>
            <a:off x="6309360" y="5377687"/>
            <a:ext cx="5257800" cy="648207"/>
          </a:xfrm>
          <a:prstGeom prst="rect">
            <a:avLst/>
          </a:prstGeom>
          <a:solidFill>
            <a:srgbClr val="FFFFFF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0" name="TextBox 79"/>
          <p:cNvSpPr txBox="1"/>
          <p:nvPr/>
        </p:nvSpPr>
        <p:spPr>
          <a:xfrm>
            <a:off x="6355080" y="5377687"/>
            <a:ext cx="2958084" cy="648207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07" b="0" u="none">
                <a:solidFill>
                  <a:srgbClr val="17213A"/>
                </a:solidFill>
                <a:latin typeface="Arial"/>
              </a:rPr>
              <a:t>The museum is open throughout the day.</a:t>
            </a:r>
          </a:p>
        </p:txBody>
      </p:sp>
      <p:sp>
        <p:nvSpPr>
          <p:cNvPr id="81" name="Rectangle 80"/>
          <p:cNvSpPr/>
          <p:nvPr/>
        </p:nvSpPr>
        <p:spPr>
          <a:xfrm>
            <a:off x="9358884" y="5377687"/>
            <a:ext cx="736092" cy="648207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2" name="Rectangle 81"/>
          <p:cNvSpPr/>
          <p:nvPr/>
        </p:nvSpPr>
        <p:spPr>
          <a:xfrm>
            <a:off x="10094976" y="5377687"/>
            <a:ext cx="736092" cy="648207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3" name="Rectangle 82"/>
          <p:cNvSpPr/>
          <p:nvPr/>
        </p:nvSpPr>
        <p:spPr>
          <a:xfrm>
            <a:off x="10831067" y="5377687"/>
            <a:ext cx="736092" cy="648207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4" name="TextBox 83"/>
          <p:cNvSpPr txBox="1"/>
          <p:nvPr/>
        </p:nvSpPr>
        <p:spPr>
          <a:xfrm>
            <a:off x="9358884" y="5377687"/>
            <a:ext cx="736092" cy="648207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936" b="1" u="none">
                <a:solidFill>
                  <a:srgbClr val="2E9E5B"/>
                </a:solidFill>
                <a:latin typeface="Arial"/>
              </a:rPr>
              <a:t>✔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16" fill="hold">
                      <p:stCondLst>
                        <p:cond delay="indefinite"/>
                      </p:stCondLst>
                      <p:childTnLst>
                        <p:par>
                          <p:cTn id="117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9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2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5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3" fill="hold">
                      <p:stCondLst>
                        <p:cond delay="indefinite"/>
                      </p:stCondLst>
                      <p:childTnLst>
                        <p:par>
                          <p:cTn id="134" fill="hold">
                            <p:stCondLst>
                              <p:cond delay="0"/>
                            </p:stCondLst>
                            <p:childTnLst>
                              <p:par>
                                <p:cTn id="11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0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3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6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9" dur="5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2" dur="50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3 · SPaG · Prepositions · Prepositions of place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Reasoning 2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10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Which sentence has a preposition of place?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548640" y="2606040"/>
            <a:ext cx="5257800" cy="79095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640080" y="2606040"/>
            <a:ext cx="5074920" cy="79095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The match was cancelled because of the rain.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548640" y="3470148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640080" y="3470148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The ball rolled behind the sofa.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548640" y="3470148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640080" y="3470148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✔  The ball rolled behind the sofa.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548640" y="4048506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640080" y="4048506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We have a snack before playtime.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Which sentence has a preposition of place?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6309360" y="2606040"/>
            <a:ext cx="5257800" cy="79095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6400800" y="2606040"/>
            <a:ext cx="5074920" cy="79095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The game stopped as a result of the storm.</a:t>
            </a:r>
          </a:p>
        </p:txBody>
      </p:sp>
      <p:sp>
        <p:nvSpPr>
          <p:cNvPr id="27" name="Rounded Rectangle 26"/>
          <p:cNvSpPr/>
          <p:nvPr/>
        </p:nvSpPr>
        <p:spPr>
          <a:xfrm>
            <a:off x="6309360" y="3470148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TextBox 27"/>
          <p:cNvSpPr txBox="1"/>
          <p:nvPr/>
        </p:nvSpPr>
        <p:spPr>
          <a:xfrm>
            <a:off x="6400800" y="3470148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The boat floated beneath the bridge.</a:t>
            </a:r>
          </a:p>
        </p:txBody>
      </p:sp>
      <p:sp>
        <p:nvSpPr>
          <p:cNvPr id="29" name="Rounded Rectangle 28"/>
          <p:cNvSpPr/>
          <p:nvPr/>
        </p:nvSpPr>
        <p:spPr>
          <a:xfrm>
            <a:off x="6309360" y="3470148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TextBox 29"/>
          <p:cNvSpPr txBox="1"/>
          <p:nvPr/>
        </p:nvSpPr>
        <p:spPr>
          <a:xfrm>
            <a:off x="6400800" y="3470148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✔  The boat floated beneath the bridge.</a:t>
            </a:r>
          </a:p>
        </p:txBody>
      </p:sp>
      <p:sp>
        <p:nvSpPr>
          <p:cNvPr id="31" name="Rounded Rectangle 30"/>
          <p:cNvSpPr/>
          <p:nvPr/>
        </p:nvSpPr>
        <p:spPr>
          <a:xfrm>
            <a:off x="6309360" y="4048506"/>
            <a:ext cx="5257800" cy="79095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TextBox 31"/>
          <p:cNvSpPr txBox="1"/>
          <p:nvPr/>
        </p:nvSpPr>
        <p:spPr>
          <a:xfrm>
            <a:off x="6400800" y="4048506"/>
            <a:ext cx="5074920" cy="79095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He read a book during the long journey.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4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1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3 · SPaG · Prepositions · Prepositions of place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Reasoning 3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11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Underline the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preposition of place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in the sentence below.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48640" y="2606040"/>
            <a:ext cx="5257800" cy="59740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The shop is opposite the bank.</a:t>
            </a:r>
          </a:p>
        </p:txBody>
      </p:sp>
      <p:sp>
        <p:nvSpPr>
          <p:cNvPr id="16" name="Rectangle 15"/>
          <p:cNvSpPr/>
          <p:nvPr/>
        </p:nvSpPr>
        <p:spPr>
          <a:xfrm>
            <a:off x="548640" y="2606040"/>
            <a:ext cx="5257800" cy="597408"/>
          </a:xfrm>
          <a:prstGeom prst="rect">
            <a:avLst/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548640" y="2606040"/>
            <a:ext cx="5257800" cy="59740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The shop is </a:t>
            </a:r>
            <a:r>
              <a:rPr sz="2400" b="0" u="sng">
                <a:solidFill>
                  <a:srgbClr val="D11A2A"/>
                </a:solidFill>
                <a:latin typeface="Arial"/>
              </a:rPr>
              <a:t>opposite</a:t>
            </a:r>
            <a:r>
              <a:rPr sz="2400" b="0" u="none">
                <a:solidFill>
                  <a:srgbClr val="17213A"/>
                </a:solidFill>
                <a:latin typeface="Arial"/>
              </a:rPr>
              <a:t> the bank.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Underline the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preposition of place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in the sentence below.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309360" y="2606040"/>
            <a:ext cx="5257800" cy="99364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The path leads towards the wood.</a:t>
            </a:r>
          </a:p>
        </p:txBody>
      </p:sp>
      <p:sp>
        <p:nvSpPr>
          <p:cNvPr id="21" name="Rectangle 20"/>
          <p:cNvSpPr/>
          <p:nvPr/>
        </p:nvSpPr>
        <p:spPr>
          <a:xfrm>
            <a:off x="6309360" y="2606040"/>
            <a:ext cx="5257800" cy="993648"/>
          </a:xfrm>
          <a:prstGeom prst="rect">
            <a:avLst/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6309360" y="2606040"/>
            <a:ext cx="5257800" cy="99364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The path leads </a:t>
            </a:r>
            <a:r>
              <a:rPr sz="2400" b="0" u="sng">
                <a:solidFill>
                  <a:srgbClr val="D11A2A"/>
                </a:solidFill>
                <a:latin typeface="Arial"/>
              </a:rPr>
              <a:t>towards</a:t>
            </a:r>
            <a:r>
              <a:rPr sz="2400" b="0" u="none">
                <a:solidFill>
                  <a:srgbClr val="17213A"/>
                </a:solidFill>
                <a:latin typeface="Arial"/>
              </a:rPr>
              <a:t> the wood.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4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1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3 · SPaG · Prepositions · Prepositions of place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Reasoning 4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12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Is the statement correct? Tick one box. Then explain how you know.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48640" y="2606040"/>
            <a:ext cx="5257800" cy="851001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967" b="0" u="none">
                <a:solidFill>
                  <a:srgbClr val="17213A"/>
                </a:solidFill>
                <a:latin typeface="Arial"/>
              </a:rPr>
              <a:t>The sentence 'The bus stopped near the school.' has a preposition of place.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548640" y="3566769"/>
            <a:ext cx="5257800" cy="45377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640080" y="3566769"/>
            <a:ext cx="5074920" cy="45377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☐  Yes, it is correct.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548640" y="3566769"/>
            <a:ext cx="5257800" cy="453770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640080" y="3566769"/>
            <a:ext cx="5074920" cy="45377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✔  Yes, it is correct.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548640" y="4093692"/>
            <a:ext cx="5257800" cy="45377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640080" y="4093692"/>
            <a:ext cx="5074920" cy="45377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☐  No, it is not correct.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548640" y="4730343"/>
            <a:ext cx="5257800" cy="37147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Explain how you know.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548640" y="5211546"/>
            <a:ext cx="5257800" cy="855610"/>
          </a:xfrm>
          <a:prstGeom prst="roundRect">
            <a:avLst>
              <a:gd name="adj" fmla="val 10000"/>
            </a:avLst>
          </a:prstGeom>
          <a:noFill/>
          <a:ln w="19050">
            <a:solidFill>
              <a:srgbClr val="9AA3B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640080" y="5211546"/>
            <a:ext cx="5074920" cy="85561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393" b="0" u="none">
                <a:solidFill>
                  <a:srgbClr val="D11A2A"/>
                </a:solidFill>
                <a:latin typeface="Arial"/>
              </a:rPr>
              <a:t>The sentence has a preposition of place.</a:t>
            </a:r>
          </a:p>
          <a:p>
            <a:pPr algn="l">
              <a:lnSpc>
                <a:spcPct val="115000"/>
              </a:lnSpc>
            </a:pPr>
            <a:r>
              <a:rPr sz="1393" b="0" u="none">
                <a:solidFill>
                  <a:srgbClr val="D11A2A"/>
                </a:solidFill>
                <a:latin typeface="Arial"/>
              </a:rPr>
              <a:t>Accept any answer that gives the same reason.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Is the statement correct? Tick one box. Then explain how you know.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6309360" y="2606040"/>
            <a:ext cx="5257800" cy="851001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967" b="0" u="none">
                <a:solidFill>
                  <a:srgbClr val="17213A"/>
                </a:solidFill>
                <a:latin typeface="Arial"/>
              </a:rPr>
              <a:t>The sentence 'The cat sat among the flowers.' has a preposition of place.</a:t>
            </a:r>
          </a:p>
        </p:txBody>
      </p:sp>
      <p:sp>
        <p:nvSpPr>
          <p:cNvPr id="28" name="Rounded Rectangle 27"/>
          <p:cNvSpPr/>
          <p:nvPr/>
        </p:nvSpPr>
        <p:spPr>
          <a:xfrm>
            <a:off x="6309360" y="3566769"/>
            <a:ext cx="5257800" cy="45377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9" name="TextBox 28"/>
          <p:cNvSpPr txBox="1"/>
          <p:nvPr/>
        </p:nvSpPr>
        <p:spPr>
          <a:xfrm>
            <a:off x="6400800" y="3566769"/>
            <a:ext cx="5074920" cy="45377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☐  Yes, it is correct.</a:t>
            </a:r>
          </a:p>
        </p:txBody>
      </p:sp>
      <p:sp>
        <p:nvSpPr>
          <p:cNvPr id="30" name="Rounded Rectangle 29"/>
          <p:cNvSpPr/>
          <p:nvPr/>
        </p:nvSpPr>
        <p:spPr>
          <a:xfrm>
            <a:off x="6309360" y="3566769"/>
            <a:ext cx="5257800" cy="453770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1" name="TextBox 30"/>
          <p:cNvSpPr txBox="1"/>
          <p:nvPr/>
        </p:nvSpPr>
        <p:spPr>
          <a:xfrm>
            <a:off x="6400800" y="3566769"/>
            <a:ext cx="5074920" cy="45377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✔  Yes, it is correct.</a:t>
            </a:r>
          </a:p>
        </p:txBody>
      </p:sp>
      <p:sp>
        <p:nvSpPr>
          <p:cNvPr id="32" name="Rounded Rectangle 31"/>
          <p:cNvSpPr/>
          <p:nvPr/>
        </p:nvSpPr>
        <p:spPr>
          <a:xfrm>
            <a:off x="6309360" y="4093692"/>
            <a:ext cx="5257800" cy="45377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3" name="TextBox 32"/>
          <p:cNvSpPr txBox="1"/>
          <p:nvPr/>
        </p:nvSpPr>
        <p:spPr>
          <a:xfrm>
            <a:off x="6400800" y="4093692"/>
            <a:ext cx="5074920" cy="45377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☐  No, it is not correct.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6309360" y="4730343"/>
            <a:ext cx="5257800" cy="37147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Explain how you know.</a:t>
            </a:r>
          </a:p>
        </p:txBody>
      </p:sp>
      <p:sp>
        <p:nvSpPr>
          <p:cNvPr id="35" name="Rounded Rectangle 34"/>
          <p:cNvSpPr/>
          <p:nvPr/>
        </p:nvSpPr>
        <p:spPr>
          <a:xfrm>
            <a:off x="6309360" y="5211546"/>
            <a:ext cx="5257800" cy="855610"/>
          </a:xfrm>
          <a:prstGeom prst="roundRect">
            <a:avLst>
              <a:gd name="adj" fmla="val 10000"/>
            </a:avLst>
          </a:prstGeom>
          <a:noFill/>
          <a:ln w="19050">
            <a:solidFill>
              <a:srgbClr val="9AA3B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TextBox 35"/>
          <p:cNvSpPr txBox="1"/>
          <p:nvPr/>
        </p:nvSpPr>
        <p:spPr>
          <a:xfrm>
            <a:off x="6400800" y="5211546"/>
            <a:ext cx="5074920" cy="85561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393" b="0" u="none">
                <a:solidFill>
                  <a:srgbClr val="D11A2A"/>
                </a:solidFill>
                <a:latin typeface="Arial"/>
              </a:rPr>
              <a:t>The sentence has a preposition of place.</a:t>
            </a:r>
          </a:p>
          <a:p>
            <a:pPr algn="l">
              <a:lnSpc>
                <a:spcPct val="115000"/>
              </a:lnSpc>
            </a:pPr>
            <a:r>
              <a:rPr sz="1393" b="0" u="none">
                <a:solidFill>
                  <a:srgbClr val="D11A2A"/>
                </a:solidFill>
                <a:latin typeface="Arial"/>
              </a:rPr>
              <a:t>Accept any answer that gives the same reason.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2" fill="hold">
                      <p:stCondLst>
                        <p:cond delay="indefinite"/>
                      </p:stCondLst>
                      <p:childTnLst>
                        <p:par>
                          <p:cTn id="113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0" fill="hold">
                      <p:stCondLst>
                        <p:cond delay="indefinite"/>
                      </p:stCondLst>
                      <p:childTnLst>
                        <p:par>
                          <p:cTn id="121" fill="hold">
                            <p:stCondLst>
                              <p:cond delay="0"/>
                            </p:stCondLst>
                            <p:childTnLst>
                              <p:par>
                                <p:cTn id="11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6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9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5" fill="hold">
                      <p:stCondLst>
                        <p:cond delay="indefinite"/>
                      </p:stCondLst>
                      <p:childTnLst>
                        <p:par>
                          <p:cTn id="126" fill="hold">
                            <p:stCondLst>
                              <p:cond delay="0"/>
                            </p:stCondLst>
                            <p:childTnLst>
                              <p:par>
                                <p:cTn id="12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4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1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3 · SPaG · Prepositions · Prepositions of place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Plenary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731520"/>
            <a:ext cx="10972800" cy="64008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3600" b="1" u="none">
                <a:solidFill>
                  <a:srgbClr val="0F766E"/>
                </a:solidFill>
                <a:latin typeface="Dreaming Outloud Pro"/>
              </a:rPr>
              <a:t>Remember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31520" y="1554480"/>
            <a:ext cx="8046720" cy="420624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30000"/>
              </a:lnSpc>
            </a:pPr>
            <a:r>
              <a:rPr sz="2400" b="0" u="none">
                <a:solidFill>
                  <a:srgbClr val="17213A"/>
                </a:solidFill>
                <a:latin typeface="Dreaming Outloud Pro"/>
              </a:rPr>
              <a:t>1.  position: The cat hid </a:t>
            </a:r>
            <a:r>
              <a:rPr sz="2400" b="1" u="none">
                <a:solidFill>
                  <a:srgbClr val="B4237A"/>
                </a:solidFill>
                <a:latin typeface="Dreaming Outloud Pro"/>
              </a:rPr>
              <a:t>under</a:t>
            </a:r>
            <a:r>
              <a:rPr sz="2400" b="0" u="none">
                <a:solidFill>
                  <a:srgbClr val="17213A"/>
                </a:solidFill>
                <a:latin typeface="Dreaming Outloud Pro"/>
              </a:rPr>
              <a:t> the bed.  The dog sat </a:t>
            </a:r>
            <a:r>
              <a:rPr sz="2400" b="1" u="none">
                <a:solidFill>
                  <a:srgbClr val="B4237A"/>
                </a:solidFill>
                <a:latin typeface="Dreaming Outloud Pro"/>
              </a:rPr>
              <a:t>beside</a:t>
            </a:r>
            <a:r>
              <a:rPr sz="2400" b="0" u="none">
                <a:solidFill>
                  <a:srgbClr val="17213A"/>
                </a:solidFill>
                <a:latin typeface="Dreaming Outloud Pro"/>
              </a:rPr>
              <a:t> me.</a:t>
            </a:r>
          </a:p>
          <a:p>
            <a:pPr algn="l">
              <a:lnSpc>
                <a:spcPct val="130000"/>
              </a:lnSpc>
            </a:pPr>
            <a:r>
              <a:rPr sz="2400" b="0" u="none">
                <a:solidFill>
                  <a:srgbClr val="17213A"/>
                </a:solidFill>
                <a:latin typeface="Dreaming Outloud Pro"/>
              </a:rPr>
              <a:t>2.  between: The boy stood </a:t>
            </a:r>
            <a:r>
              <a:rPr sz="2400" b="1" u="none">
                <a:solidFill>
                  <a:srgbClr val="B4237A"/>
                </a:solidFill>
                <a:latin typeface="Dreaming Outloud Pro"/>
              </a:rPr>
              <a:t>between</a:t>
            </a:r>
            <a:r>
              <a:rPr sz="2400" b="0" u="none">
                <a:solidFill>
                  <a:srgbClr val="17213A"/>
                </a:solidFill>
                <a:latin typeface="Dreaming Outloud Pro"/>
              </a:rPr>
              <a:t> two trees.</a:t>
            </a:r>
          </a:p>
          <a:p>
            <a:pPr algn="l">
              <a:lnSpc>
                <a:spcPct val="130000"/>
              </a:lnSpc>
            </a:pPr>
            <a:r>
              <a:rPr sz="2400" b="0" u="none">
                <a:solidFill>
                  <a:srgbClr val="17213A"/>
                </a:solidFill>
                <a:latin typeface="Dreaming Outloud Pro"/>
              </a:rPr>
              <a:t>3.  movement: We walked </a:t>
            </a:r>
            <a:r>
              <a:rPr sz="2400" b="1" u="none">
                <a:solidFill>
                  <a:srgbClr val="B4237A"/>
                </a:solidFill>
                <a:latin typeface="Dreaming Outloud Pro"/>
              </a:rPr>
              <a:t>across</a:t>
            </a:r>
            <a:r>
              <a:rPr sz="2400" b="0" u="none">
                <a:solidFill>
                  <a:srgbClr val="17213A"/>
                </a:solidFill>
                <a:latin typeface="Dreaming Outloud Pro"/>
              </a:rPr>
              <a:t> the field.  The plane flew </a:t>
            </a:r>
            <a:r>
              <a:rPr sz="2400" b="1" u="none">
                <a:solidFill>
                  <a:srgbClr val="B4237A"/>
                </a:solidFill>
                <a:latin typeface="Dreaming Outloud Pro"/>
              </a:rPr>
              <a:t>over</a:t>
            </a:r>
            <a:r>
              <a:rPr sz="2400" b="0" u="none">
                <a:solidFill>
                  <a:srgbClr val="17213A"/>
                </a:solidFill>
                <a:latin typeface="Dreaming Outloud Pro"/>
              </a:rPr>
              <a:t> the town.</a:t>
            </a:r>
          </a:p>
        </p:txBody>
      </p:sp>
      <p:pic>
        <p:nvPicPr>
          <p:cNvPr id="8" name="Picture 7" descr="che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326880" y="3357829"/>
            <a:ext cx="1598523" cy="1945690"/>
          </a:xfrm>
          <a:prstGeom prst="rect">
            <a:avLst/>
          </a:prstGeom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3 · SPaG · Prepositions · Prepositions of place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Challenge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731520"/>
            <a:ext cx="7315200" cy="64008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3600" b="1" u="none">
                <a:solidFill>
                  <a:srgbClr val="0F766E"/>
                </a:solidFill>
                <a:latin typeface="Dreaming Outloud Pro"/>
              </a:rPr>
              <a:t>Challenge</a:t>
            </a:r>
          </a:p>
        </p:txBody>
      </p:sp>
      <p:pic>
        <p:nvPicPr>
          <p:cNvPr id="7" name="timer_600.mp4" descr="Countdown timer, 10:00. Click to start.">
            <a:hlinkClick r:id="" action="ppaction://media"/>
          </p:cNvPr>
          <p:cNvPicPr>
            <a:picLocks noChangeAspect="1"/>
          </p:cNvPicPr>
          <p:nvPr>
            <a:videoFile r:link="rId5"/>
            <p:extLst>
              <p:ext uri="{DAA4B4D4-6D71-4841-9C94-3DE7FCFB9230}">
                <p14:media xmlns:p14="http://schemas.microsoft.com/office/powerpoint/2010/main" r:embed="rId4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9509760" y="777240"/>
            <a:ext cx="2011680" cy="704088"/>
          </a:xfrm>
          <a:prstGeom prst="rect">
            <a:avLst/>
          </a:prstGeom>
        </p:spPr>
      </p:pic>
      <p:sp>
        <p:nvSpPr>
          <p:cNvPr id="8" name="Rounded Rectangle 7"/>
          <p:cNvSpPr/>
          <p:nvPr/>
        </p:nvSpPr>
        <p:spPr>
          <a:xfrm>
            <a:off x="548640" y="1737360"/>
            <a:ext cx="8046720" cy="3291840"/>
          </a:xfrm>
          <a:prstGeom prst="roundRect">
            <a:avLst>
              <a:gd name="adj" fmla="val 12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731520" y="1737360"/>
            <a:ext cx="7680960" cy="32918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Dreaming Outloud Pro"/>
              </a:rPr>
              <a:t>Write eight sentences about a picture of a farm. Use a preposition of place in each one.</a:t>
            </a:r>
          </a:p>
        </p:txBody>
      </p:sp>
      <p:pic>
        <p:nvPicPr>
          <p:cNvPr id="10" name="Picture 9" descr="writing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326880" y="4214774"/>
            <a:ext cx="1598523" cy="163738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7"/>
                </p:tgtEl>
              </p:cMediaNode>
            </p:video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